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M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46C05C-4F00-4249-9DD4-D2B10FF36909}" type="datetimeFigureOut">
              <a:rPr lang="sr-Latn-ME" smtClean="0"/>
              <a:t>9.4.2015</a:t>
            </a:fld>
            <a:endParaRPr lang="sr-Latn-M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M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M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CBC87F-1598-4217-8D3A-DBD903C78D09}" type="slidenum">
              <a:rPr lang="sr-Latn-ME" smtClean="0"/>
              <a:t>‹#›</a:t>
            </a:fld>
            <a:endParaRPr lang="sr-Latn-ME"/>
          </a:p>
        </p:txBody>
      </p:sp>
    </p:spTree>
    <p:extLst>
      <p:ext uri="{BB962C8B-B14F-4D97-AF65-F5344CB8AC3E}">
        <p14:creationId xmlns:p14="http://schemas.microsoft.com/office/powerpoint/2010/main" val="1372897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0D009B-C13A-4388-B4A2-80FB9F662298}" type="slidenum">
              <a:rPr lang="en-US">
                <a:solidFill>
                  <a:prstClr val="black"/>
                </a:solidFill>
              </a:rPr>
              <a:pPr/>
              <a:t>49</a:t>
            </a:fld>
            <a:endParaRPr lang="en-US">
              <a:solidFill>
                <a:prstClr val="black"/>
              </a:solidFill>
            </a:endParaRPr>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bs-Latn-BA"/>
              <a:t>ju</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M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ME"/>
          </a:p>
        </p:txBody>
      </p:sp>
      <p:sp>
        <p:nvSpPr>
          <p:cNvPr id="4" name="Date Placeholder 3"/>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28957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4276928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M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38742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98140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M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3804010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Date Placeholder 4"/>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63993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M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7" name="Date Placeholder 6"/>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103807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Date Placeholder 2"/>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563969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169977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M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32969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M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M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F4475-D07C-4498-B3D2-FE1A77A8DAB3}" type="datetimeFigureOut">
              <a:rPr lang="sr-Latn-ME" smtClean="0"/>
              <a:t>9.4.2015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5C5A8457-E975-48DD-80E9-64704468F005}" type="slidenum">
              <a:rPr lang="sr-Latn-ME" smtClean="0"/>
              <a:t>‹#›</a:t>
            </a:fld>
            <a:endParaRPr lang="sr-Latn-ME"/>
          </a:p>
        </p:txBody>
      </p:sp>
    </p:spTree>
    <p:extLst>
      <p:ext uri="{BB962C8B-B14F-4D97-AF65-F5344CB8AC3E}">
        <p14:creationId xmlns:p14="http://schemas.microsoft.com/office/powerpoint/2010/main" val="2031467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M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6F4475-D07C-4498-B3D2-FE1A77A8DAB3}" type="datetimeFigureOut">
              <a:rPr lang="sr-Latn-ME" smtClean="0"/>
              <a:t>9.4.2015</a:t>
            </a:fld>
            <a:endParaRPr lang="sr-Latn-M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A8457-E975-48DD-80E9-64704468F005}" type="slidenum">
              <a:rPr lang="sr-Latn-ME" smtClean="0"/>
              <a:t>‹#›</a:t>
            </a:fld>
            <a:endParaRPr lang="sr-Latn-ME"/>
          </a:p>
        </p:txBody>
      </p:sp>
    </p:spTree>
    <p:extLst>
      <p:ext uri="{BB962C8B-B14F-4D97-AF65-F5344CB8AC3E}">
        <p14:creationId xmlns:p14="http://schemas.microsoft.com/office/powerpoint/2010/main" val="3131775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a:bodyPr>
          <a:lstStyle/>
          <a:p>
            <a:r>
              <a:rPr lang="en-US" dirty="0" smtClean="0"/>
              <a:t> PRAVO</a:t>
            </a:r>
            <a:r>
              <a:rPr lang="sr-Latn-ME" dirty="0" smtClean="0"/>
              <a:t> FINANSIJSKIH INSTITUCIJA</a:t>
            </a:r>
            <a:endParaRPr lang="en-US" dirty="0"/>
          </a:p>
        </p:txBody>
      </p:sp>
      <p:sp>
        <p:nvSpPr>
          <p:cNvPr id="2051" name="Rectangle 3"/>
          <p:cNvSpPr>
            <a:spLocks noGrp="1" noChangeArrowheads="1"/>
          </p:cNvSpPr>
          <p:nvPr>
            <p:ph type="subTitle" idx="1"/>
          </p:nvPr>
        </p:nvSpPr>
        <p:spPr/>
        <p:txBody>
          <a:bodyPr/>
          <a:lstStyle/>
          <a:p>
            <a:r>
              <a:rPr lang="sr-Latn-BA" dirty="0" smtClean="0"/>
              <a:t> </a:t>
            </a:r>
            <a:r>
              <a:rPr lang="sr-Latn-BA" dirty="0"/>
              <a:t>BANKE KAO FINANSIJSKE INSTITUCIJE</a:t>
            </a:r>
          </a:p>
        </p:txBody>
      </p:sp>
    </p:spTree>
    <p:extLst>
      <p:ext uri="{BB962C8B-B14F-4D97-AF65-F5344CB8AC3E}">
        <p14:creationId xmlns:p14="http://schemas.microsoft.com/office/powerpoint/2010/main" val="2353663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68313" y="260350"/>
            <a:ext cx="8218487" cy="5759450"/>
          </a:xfrm>
        </p:spPr>
        <p:txBody>
          <a:bodyPr>
            <a:noAutofit/>
          </a:bodyPr>
          <a:lstStyle/>
          <a:p>
            <a:pPr>
              <a:buFont typeface="Wingdings" pitchFamily="2" charset="2"/>
              <a:buNone/>
            </a:pPr>
            <a:r>
              <a:rPr lang="bs-Latn-BA" sz="2800" dirty="0"/>
              <a:t>Centralna ili emisiona banka predstavlja specifičnu bankarsku instituciju monetarnog sistema koja je najčešće pod velikim nadzorom (kontrolom) i uticajem države. </a:t>
            </a:r>
            <a:endParaRPr lang="en-US" sz="2800" dirty="0" smtClean="0"/>
          </a:p>
          <a:p>
            <a:pPr>
              <a:buFont typeface="Wingdings" pitchFamily="2" charset="2"/>
              <a:buNone/>
            </a:pPr>
            <a:r>
              <a:rPr lang="bs-Latn-BA" sz="2800" dirty="0" smtClean="0"/>
              <a:t>Centralna </a:t>
            </a:r>
            <a:r>
              <a:rPr lang="bs-Latn-BA" sz="2800" dirty="0"/>
              <a:t>banka predstavlja banku banaka i ostalih finansijskih institucija.</a:t>
            </a:r>
          </a:p>
          <a:p>
            <a:pPr>
              <a:buFont typeface="Wingdings" pitchFamily="2" charset="2"/>
              <a:buNone/>
            </a:pPr>
            <a:r>
              <a:rPr lang="bs-Latn-BA" sz="2800" dirty="0"/>
              <a:t>Za emisione banke je karakteristično da direktno utiču na regulisanje i </a:t>
            </a:r>
            <a:r>
              <a:rPr lang="bs-Latn-BA" sz="2800" dirty="0" smtClean="0"/>
              <a:t>usm</a:t>
            </a:r>
            <a:r>
              <a:rPr lang="en-US" sz="2800" dirty="0" smtClean="0"/>
              <a:t>j</a:t>
            </a:r>
            <a:r>
              <a:rPr lang="bs-Latn-BA" sz="2800" dirty="0" smtClean="0"/>
              <a:t>eravanje </a:t>
            </a:r>
            <a:r>
              <a:rPr lang="bs-Latn-BA" sz="2800" dirty="0"/>
              <a:t>monetarno kreditne politike u svakoj državi. Emisiona banka dinamizira i stabilizuje privredne i državne aktivnosti svake zemlje. </a:t>
            </a:r>
            <a:endParaRPr lang="en-US" sz="2800" dirty="0" smtClean="0"/>
          </a:p>
        </p:txBody>
      </p:sp>
    </p:spTree>
    <p:extLst>
      <p:ext uri="{BB962C8B-B14F-4D97-AF65-F5344CB8AC3E}">
        <p14:creationId xmlns:p14="http://schemas.microsoft.com/office/powerpoint/2010/main" val="16588058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None/>
            </a:pPr>
            <a:r>
              <a:rPr lang="bs-Latn-BA" sz="2800" dirty="0"/>
              <a:t>Bez obzira što je emisiona banka neprofitna institucija, njoj pripada monopolski položaj pri obavljanju svojih funkcija. </a:t>
            </a:r>
            <a:endParaRPr lang="en-US" sz="2800" dirty="0"/>
          </a:p>
          <a:p>
            <a:pPr>
              <a:buFont typeface="Wingdings" pitchFamily="2" charset="2"/>
              <a:buNone/>
            </a:pPr>
            <a:r>
              <a:rPr lang="bs-Latn-BA" sz="2800" dirty="0"/>
              <a:t>Dato joj je zakonsko ovlašćenje da emituje novčanice i kovani novac. </a:t>
            </a:r>
            <a:endParaRPr lang="en-US" sz="2800" dirty="0" smtClean="0"/>
          </a:p>
          <a:p>
            <a:pPr>
              <a:buFont typeface="Wingdings" pitchFamily="2" charset="2"/>
              <a:buNone/>
            </a:pPr>
            <a:r>
              <a:rPr lang="bs-Latn-BA" sz="2800" dirty="0" smtClean="0"/>
              <a:t>Za </a:t>
            </a:r>
            <a:r>
              <a:rPr lang="bs-Latn-BA" sz="2800" dirty="0"/>
              <a:t>emisione banke je karakteristično, da su do Drugog svetskog rata  bile organizovane u formi akcionarskih društava. </a:t>
            </a:r>
            <a:endParaRPr lang="en-US" sz="2800" dirty="0"/>
          </a:p>
          <a:p>
            <a:endParaRPr lang="sr-Latn-ME" dirty="0"/>
          </a:p>
        </p:txBody>
      </p:sp>
    </p:spTree>
    <p:extLst>
      <p:ext uri="{BB962C8B-B14F-4D97-AF65-F5344CB8AC3E}">
        <p14:creationId xmlns:p14="http://schemas.microsoft.com/office/powerpoint/2010/main" val="2200180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395288" y="260350"/>
            <a:ext cx="8291512" cy="5759450"/>
          </a:xfrm>
        </p:spPr>
        <p:txBody>
          <a:bodyPr>
            <a:normAutofit/>
          </a:bodyPr>
          <a:lstStyle/>
          <a:p>
            <a:pPr>
              <a:lnSpc>
                <a:spcPct val="80000"/>
              </a:lnSpc>
              <a:buFont typeface="Wingdings" pitchFamily="2" charset="2"/>
              <a:buNone/>
            </a:pPr>
            <a:r>
              <a:rPr lang="bs-Latn-BA" sz="2800" dirty="0"/>
              <a:t>Ovakav oblik funkcionisanja emisione banke bio je ranije karakterističan za socijalističke zemlje, a danas je karakterističan za zemlje u razvoju</a:t>
            </a:r>
            <a:r>
              <a:rPr lang="en-GB" sz="2800" dirty="0"/>
              <a:t>.</a:t>
            </a:r>
            <a:endParaRPr lang="sr-Latn-CS" sz="2800" dirty="0"/>
          </a:p>
          <a:p>
            <a:pPr>
              <a:lnSpc>
                <a:spcPct val="80000"/>
              </a:lnSpc>
              <a:buFont typeface="Wingdings" pitchFamily="2" charset="2"/>
              <a:buNone/>
            </a:pPr>
            <a:r>
              <a:rPr lang="sr-Latn-CS" sz="2800" dirty="0"/>
              <a:t>Drugi oblik emisione banke počiva na visokoj institucionalnoj autonomiji u odnosu na izvršnu vlast zemlje. </a:t>
            </a:r>
            <a:endParaRPr lang="en-US" sz="2800" dirty="0" smtClean="0"/>
          </a:p>
          <a:p>
            <a:pPr>
              <a:lnSpc>
                <a:spcPct val="80000"/>
              </a:lnSpc>
              <a:buFont typeface="Wingdings" pitchFamily="2" charset="2"/>
              <a:buNone/>
            </a:pPr>
            <a:r>
              <a:rPr lang="sr-Latn-CS" sz="2800" dirty="0" smtClean="0"/>
              <a:t>Za </a:t>
            </a:r>
            <a:r>
              <a:rPr lang="sr-Latn-CS" sz="2800" dirty="0"/>
              <a:t>ovaj oblik organizovanja emisione banke karakteristična je veća odgovornost, jer je banka upućena na tržišne mehanizme kreiranja količine novca u opticaju i mehanizam monetarno kreditne politike. Ovakav oblik emisionih banaka </a:t>
            </a:r>
            <a:r>
              <a:rPr lang="en-US" sz="2800" dirty="0" smtClean="0"/>
              <a:t> k</a:t>
            </a:r>
            <a:r>
              <a:rPr lang="sr-Latn-CS" sz="2800" dirty="0" smtClean="0"/>
              <a:t>arakterističan </a:t>
            </a:r>
            <a:r>
              <a:rPr lang="sr-Latn-CS" sz="2800" dirty="0"/>
              <a:t>je za visoko razvijene zemlje, kao što su SAD, Nemačka i Švajcarska</a:t>
            </a:r>
            <a:r>
              <a:rPr lang="sr-Latn-CS" sz="2800" dirty="0" smtClean="0"/>
              <a:t>.</a:t>
            </a:r>
            <a:endParaRPr lang="sr-Latn-CS" sz="2800" dirty="0"/>
          </a:p>
        </p:txBody>
      </p:sp>
    </p:spTree>
    <p:extLst>
      <p:ext uri="{BB962C8B-B14F-4D97-AF65-F5344CB8AC3E}">
        <p14:creationId xmlns:p14="http://schemas.microsoft.com/office/powerpoint/2010/main" val="1358611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lnSpcReduction="10000"/>
          </a:bodyPr>
          <a:lstStyle/>
          <a:p>
            <a:pPr>
              <a:lnSpc>
                <a:spcPct val="80000"/>
              </a:lnSpc>
              <a:buFont typeface="Wingdings" pitchFamily="2" charset="2"/>
              <a:buNone/>
            </a:pPr>
            <a:r>
              <a:rPr lang="sr-Latn-CS" sz="2800" dirty="0"/>
              <a:t>Za prvi model organizacije je karakteristično, da se emisione banke organizuju kao jedinstvene banke sa centralnim funkcijama. Za drugi model organizacije je karakteristično, da se emisione banke organizuju u obliku složenih sistema sa većim brojem regionalnih emisionih banaka npr. SAD (Sistem federalnih rezervi sa 12 federalnih rezervnih banaka).</a:t>
            </a:r>
          </a:p>
          <a:p>
            <a:pPr>
              <a:lnSpc>
                <a:spcPct val="80000"/>
              </a:lnSpc>
              <a:buFont typeface="Wingdings" pitchFamily="2" charset="2"/>
              <a:buNone/>
            </a:pPr>
            <a:r>
              <a:rPr lang="sr-Latn-CS" sz="2800" dirty="0"/>
              <a:t>Ovaj model organizacije emisione banke često se susreće sa problemom realizacije jedinstvene kreditno-monetarne politike i decentralizovanja strategije u sprovođenju mera kreditno-monetarne politike. Karakteristika svih emisionih banaka, bez obzira o kojem se modelu organizacije radi, jeste da svrha njihove d</a:t>
            </a:r>
            <a:r>
              <a:rPr lang="en-US" sz="2800" dirty="0"/>
              <a:t>j</a:t>
            </a:r>
            <a:r>
              <a:rPr lang="sr-Latn-CS" sz="2800" dirty="0"/>
              <a:t>elatnosti nije sticanje zarade (profita). Većina emisionih banaka nosi u svom nazivu ime države kojoj pripada.</a:t>
            </a:r>
            <a:endParaRPr lang="en-US" sz="2800" dirty="0"/>
          </a:p>
          <a:p>
            <a:endParaRPr lang="sr-Latn-ME" dirty="0"/>
          </a:p>
        </p:txBody>
      </p:sp>
    </p:spTree>
    <p:extLst>
      <p:ext uri="{BB962C8B-B14F-4D97-AF65-F5344CB8AC3E}">
        <p14:creationId xmlns:p14="http://schemas.microsoft.com/office/powerpoint/2010/main" val="4158987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0" y="260350"/>
            <a:ext cx="8435975" cy="5759450"/>
          </a:xfrm>
        </p:spPr>
        <p:txBody>
          <a:bodyPr/>
          <a:lstStyle/>
          <a:p>
            <a:pPr marL="609600" indent="-609600">
              <a:lnSpc>
                <a:spcPct val="80000"/>
              </a:lnSpc>
            </a:pPr>
            <a:r>
              <a:rPr lang="sr-Latn-CS" sz="2000" dirty="0"/>
              <a:t>U savremenim uslovima poslovanja emisiona banka najčešće obavlja poslove koji se odnose na :</a:t>
            </a:r>
          </a:p>
          <a:p>
            <a:pPr marL="609600" indent="-609600">
              <a:lnSpc>
                <a:spcPct val="80000"/>
              </a:lnSpc>
              <a:buFontTx/>
              <a:buAutoNum type="arabicPeriod"/>
            </a:pPr>
            <a:r>
              <a:rPr lang="sr-Latn-CS" sz="2000" dirty="0"/>
              <a:t>Emitovanje novčanica i kovanog novca</a:t>
            </a:r>
          </a:p>
          <a:p>
            <a:pPr marL="609600" indent="-609600">
              <a:lnSpc>
                <a:spcPct val="80000"/>
              </a:lnSpc>
              <a:buFontTx/>
              <a:buAutoNum type="arabicPeriod"/>
            </a:pPr>
            <a:r>
              <a:rPr lang="sr-Latn-CS" sz="2000" dirty="0"/>
              <a:t>Držanje i rukovanje rezervama zlata i deviznim rezervama</a:t>
            </a:r>
          </a:p>
          <a:p>
            <a:pPr marL="609600" indent="-609600">
              <a:lnSpc>
                <a:spcPct val="80000"/>
              </a:lnSpc>
              <a:buFontTx/>
              <a:buAutoNum type="arabicPeriod"/>
            </a:pPr>
            <a:r>
              <a:rPr lang="sr-Latn-CS" sz="2000" dirty="0"/>
              <a:t>Regulisanje količine novca u opticaju (monetarno-kreditna i devizna politika)</a:t>
            </a:r>
          </a:p>
          <a:p>
            <a:pPr marL="609600" indent="-609600">
              <a:lnSpc>
                <a:spcPct val="80000"/>
              </a:lnSpc>
              <a:buFontTx/>
              <a:buAutoNum type="arabicPeriod"/>
            </a:pPr>
            <a:r>
              <a:rPr lang="sr-Latn-CS" sz="2000" dirty="0"/>
              <a:t>Regulisanje likvidnosti bankarskog sistema i likvidnosti plaćanja u zemlji</a:t>
            </a:r>
          </a:p>
          <a:p>
            <a:pPr marL="609600" indent="-609600">
              <a:lnSpc>
                <a:spcPct val="80000"/>
              </a:lnSpc>
              <a:buFontTx/>
              <a:buAutoNum type="arabicPeriod"/>
            </a:pPr>
            <a:r>
              <a:rPr lang="sr-Latn-CS" sz="2000" dirty="0"/>
              <a:t>Regulisanje plaćanja i kreditne poslove sa inostranstvom</a:t>
            </a:r>
          </a:p>
          <a:p>
            <a:pPr marL="609600" indent="-609600">
              <a:lnSpc>
                <a:spcPct val="80000"/>
              </a:lnSpc>
              <a:buFontTx/>
              <a:buAutoNum type="arabicPeriod"/>
            </a:pPr>
            <a:r>
              <a:rPr lang="sr-Latn-CS" sz="2000" dirty="0"/>
              <a:t>Kontrolu kreditnih operacija u zemlji</a:t>
            </a:r>
          </a:p>
          <a:p>
            <a:pPr marL="609600" indent="-609600">
              <a:lnSpc>
                <a:spcPct val="80000"/>
              </a:lnSpc>
              <a:buFontTx/>
              <a:buAutoNum type="arabicPeriod"/>
            </a:pPr>
            <a:r>
              <a:rPr lang="sr-Latn-CS" sz="2000" dirty="0"/>
              <a:t>Poslove za račun države i državnih organa</a:t>
            </a:r>
          </a:p>
          <a:p>
            <a:pPr marL="609600" indent="-609600">
              <a:lnSpc>
                <a:spcPct val="80000"/>
              </a:lnSpc>
              <a:buFontTx/>
              <a:buAutoNum type="arabicPeriod"/>
            </a:pPr>
            <a:r>
              <a:rPr lang="sr-Latn-CS" sz="2000" dirty="0"/>
              <a:t>Organizaciju platnog prometa (obračunski centar)</a:t>
            </a:r>
          </a:p>
          <a:p>
            <a:pPr marL="609600" indent="-609600">
              <a:lnSpc>
                <a:spcPct val="80000"/>
              </a:lnSpc>
              <a:buFontTx/>
              <a:buAutoNum type="arabicPeriod"/>
            </a:pPr>
            <a:r>
              <a:rPr lang="sr-Latn-CS" sz="2000" dirty="0"/>
              <a:t>Ostale bankarske poslove </a:t>
            </a:r>
            <a:r>
              <a:rPr lang="sr-Latn-CS" sz="2000" dirty="0" smtClean="0"/>
              <a:t>pov</a:t>
            </a:r>
            <a:r>
              <a:rPr lang="en-US" sz="2000" dirty="0" smtClean="0"/>
              <a:t>j</a:t>
            </a:r>
            <a:r>
              <a:rPr lang="sr-Latn-CS" sz="2000" dirty="0" smtClean="0"/>
              <a:t>erene </a:t>
            </a:r>
            <a:r>
              <a:rPr lang="sr-Latn-CS" sz="2000" dirty="0"/>
              <a:t>od strane države.</a:t>
            </a:r>
          </a:p>
          <a:p>
            <a:pPr marL="609600" indent="-609600">
              <a:lnSpc>
                <a:spcPct val="80000"/>
              </a:lnSpc>
              <a:buFontTx/>
              <a:buNone/>
            </a:pPr>
            <a:endParaRPr lang="sr-Latn-CS" sz="2000" dirty="0"/>
          </a:p>
          <a:p>
            <a:pPr marL="609600" indent="-609600">
              <a:lnSpc>
                <a:spcPct val="80000"/>
              </a:lnSpc>
              <a:buFontTx/>
              <a:buNone/>
            </a:pPr>
            <a:r>
              <a:rPr lang="sr-Latn-CS" sz="2000" dirty="0"/>
              <a:t>U nekim državama je uzimanje kredita od emisione banke sporedna pojava, dok je kod drugih država izvor likvidnosti na koje računa bankarski sistem. Kod nekih država je zakonom isključena mogućnost kreditiranja države od strane emisione banke, dok je kod drugih država banka ovlašćena da finansira državne institucije.</a:t>
            </a:r>
            <a:endParaRPr lang="en-US" sz="2000" dirty="0"/>
          </a:p>
        </p:txBody>
      </p:sp>
    </p:spTree>
    <p:extLst>
      <p:ext uri="{BB962C8B-B14F-4D97-AF65-F5344CB8AC3E}">
        <p14:creationId xmlns:p14="http://schemas.microsoft.com/office/powerpoint/2010/main" val="3861808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250825" y="1340768"/>
            <a:ext cx="8435975" cy="5517232"/>
          </a:xfrm>
        </p:spPr>
        <p:txBody>
          <a:bodyPr>
            <a:normAutofit/>
          </a:bodyPr>
          <a:lstStyle/>
          <a:p>
            <a:pPr>
              <a:lnSpc>
                <a:spcPct val="80000"/>
              </a:lnSpc>
            </a:pPr>
            <a:r>
              <a:rPr lang="sr-Latn-CS" sz="2400" dirty="0"/>
              <a:t>Osnovna karakteristika depozitnih banaka jeste da one mobilišu kratkoročne izvore (kratkoročne depozite i uloge na štednju) u cilju plasiranja sredstava na kratak rok. </a:t>
            </a:r>
            <a:endParaRPr lang="en-US" sz="2400" dirty="0" smtClean="0"/>
          </a:p>
          <a:p>
            <a:pPr>
              <a:lnSpc>
                <a:spcPct val="80000"/>
              </a:lnSpc>
            </a:pPr>
            <a:r>
              <a:rPr lang="sr-Latn-CS" sz="2400" dirty="0" smtClean="0"/>
              <a:t>Sama </a:t>
            </a:r>
            <a:r>
              <a:rPr lang="sr-Latn-CS" sz="2400" dirty="0"/>
              <a:t>funkcija prikupljanja depozita od svih transaktora opredjeljuje i naziv ovih banaka. </a:t>
            </a:r>
            <a:endParaRPr lang="en-US" sz="2400" dirty="0" smtClean="0"/>
          </a:p>
          <a:p>
            <a:pPr>
              <a:lnSpc>
                <a:spcPct val="80000"/>
              </a:lnSpc>
            </a:pPr>
            <a:r>
              <a:rPr lang="sr-Latn-CS" sz="2400" dirty="0" smtClean="0"/>
              <a:t>Polazeći </a:t>
            </a:r>
            <a:r>
              <a:rPr lang="sr-Latn-CS" sz="2400" dirty="0"/>
              <a:t>od ročnosti izvora, depozitne banke su usmerene na kratkoročne plasmane i to prvenstveno za promet roba i usluga, zaliha robe i kupovinu trajnih i potrošnih dobara od strane stanovništva</a:t>
            </a:r>
            <a:r>
              <a:rPr lang="sr-Latn-CS" sz="2400" dirty="0" smtClean="0"/>
              <a:t>.</a:t>
            </a:r>
            <a:endParaRPr lang="en-US" sz="2400" dirty="0" smtClean="0"/>
          </a:p>
          <a:p>
            <a:pPr>
              <a:lnSpc>
                <a:spcPct val="80000"/>
              </a:lnSpc>
            </a:pPr>
            <a:r>
              <a:rPr lang="sr-Latn-CS" sz="2400" dirty="0" smtClean="0"/>
              <a:t> </a:t>
            </a:r>
            <a:r>
              <a:rPr lang="sr-Latn-CS" sz="2400" dirty="0"/>
              <a:t>Obzirom da ta aktivnost ima komercijalni karakter, ove  banke se često nazivaju i komercijalnim bankama. Depozitna banka se odnosi i na štedionicu</a:t>
            </a:r>
            <a:r>
              <a:rPr lang="sr-Latn-CS" sz="2400" dirty="0" smtClean="0"/>
              <a:t>.</a:t>
            </a:r>
            <a:endParaRPr lang="sr-Latn-CS" sz="2400" dirty="0"/>
          </a:p>
        </p:txBody>
      </p:sp>
      <p:sp>
        <p:nvSpPr>
          <p:cNvPr id="24578" name="Rectangle 2"/>
          <p:cNvSpPr>
            <a:spLocks noGrp="1" noChangeArrowheads="1"/>
          </p:cNvSpPr>
          <p:nvPr>
            <p:ph type="title"/>
          </p:nvPr>
        </p:nvSpPr>
        <p:spPr/>
        <p:txBody>
          <a:bodyPr>
            <a:normAutofit fontScale="90000"/>
          </a:bodyPr>
          <a:lstStyle/>
          <a:p>
            <a:pPr algn="ctr"/>
            <a:r>
              <a:rPr lang="sr-Latn-CS" sz="4000" dirty="0"/>
              <a:t>2. DEPOZITNE ( KOMERCIJALNE) BANKE</a:t>
            </a:r>
            <a:endParaRPr lang="en-US" sz="4000" dirty="0"/>
          </a:p>
        </p:txBody>
      </p:sp>
    </p:spTree>
    <p:extLst>
      <p:ext uri="{BB962C8B-B14F-4D97-AF65-F5344CB8AC3E}">
        <p14:creationId xmlns:p14="http://schemas.microsoft.com/office/powerpoint/2010/main" val="570268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sr-Latn-CS" sz="2800" dirty="0"/>
              <a:t>Za depozitne banke je karakteristično da predstavljaju najbrojniju bankarsku grupu. Skoro da nema države gde depozitne banke ne predstavljaju osnovne finansijske posrednike. One prikupljaju depozite i štednju od najšireg kruga klijenata iz privredne delatnosti i vanprivredne delatnosti. </a:t>
            </a:r>
            <a:endParaRPr lang="en-US" sz="2800" dirty="0" smtClean="0"/>
          </a:p>
          <a:p>
            <a:r>
              <a:rPr lang="sr-Latn-CS" sz="2800" dirty="0" smtClean="0"/>
              <a:t>Vodeći </a:t>
            </a:r>
            <a:r>
              <a:rPr lang="sr-Latn-CS" sz="2800" dirty="0"/>
              <a:t>računa o svojoj likvidnosti i sigurnosti plasmana, depozitne banke odobravaju kredite u cilju zadovoljenja potreba klijenata za novčanim sredstvima. Brojnost klijenata, deponenata i štediša uticala je da depozitne banke razviju široku filijalsku mrežu širom određene regije, odnosno države</a:t>
            </a:r>
            <a:r>
              <a:rPr lang="en-GB" sz="2800" dirty="0"/>
              <a:t>.</a:t>
            </a:r>
            <a:endParaRPr lang="en-US" sz="2800" dirty="0"/>
          </a:p>
          <a:p>
            <a:endParaRPr lang="sr-Latn-ME" dirty="0"/>
          </a:p>
        </p:txBody>
      </p:sp>
    </p:spTree>
    <p:extLst>
      <p:ext uri="{BB962C8B-B14F-4D97-AF65-F5344CB8AC3E}">
        <p14:creationId xmlns:p14="http://schemas.microsoft.com/office/powerpoint/2010/main" val="3176068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323850" y="260350"/>
            <a:ext cx="8362950" cy="6337300"/>
          </a:xfrm>
        </p:spPr>
        <p:txBody>
          <a:bodyPr>
            <a:normAutofit/>
          </a:bodyPr>
          <a:lstStyle/>
          <a:p>
            <a:pPr>
              <a:lnSpc>
                <a:spcPct val="80000"/>
              </a:lnSpc>
            </a:pPr>
            <a:r>
              <a:rPr lang="en-GB" sz="2400" dirty="0" err="1"/>
              <a:t>Skoro</a:t>
            </a:r>
            <a:r>
              <a:rPr lang="en-GB" sz="2400" dirty="0"/>
              <a:t> u </a:t>
            </a:r>
            <a:r>
              <a:rPr lang="en-GB" sz="2400" dirty="0" err="1"/>
              <a:t>svim</a:t>
            </a:r>
            <a:r>
              <a:rPr lang="en-GB" sz="2400" dirty="0"/>
              <a:t> </a:t>
            </a:r>
            <a:r>
              <a:rPr lang="en-GB" sz="2400" dirty="0" err="1"/>
              <a:t>dr</a:t>
            </a:r>
            <a:r>
              <a:rPr lang="sr-Latn-CS" sz="2400" dirty="0"/>
              <a:t>žavama </a:t>
            </a:r>
            <a:r>
              <a:rPr lang="sr-Latn-CS" sz="2400" dirty="0" smtClean="0"/>
              <a:t>sv</a:t>
            </a:r>
            <a:r>
              <a:rPr lang="en-US" sz="2400" dirty="0" err="1" smtClean="0"/>
              <a:t>ij</a:t>
            </a:r>
            <a:r>
              <a:rPr lang="sr-Latn-CS" sz="2400" dirty="0" smtClean="0"/>
              <a:t>eta </a:t>
            </a:r>
            <a:r>
              <a:rPr lang="sr-Latn-CS" sz="2400" dirty="0"/>
              <a:t>su dominantni depozitni i kreditni bankarski poslovi. Depozitne banke predstavljaju osnovnu snagu kreiranja novca i održavanja likvidnosti u bankarskom sektoru</a:t>
            </a:r>
            <a:r>
              <a:rPr lang="sr-Latn-CS" sz="2400" dirty="0" smtClean="0"/>
              <a:t>.</a:t>
            </a:r>
            <a:endParaRPr lang="en-US" sz="2400" dirty="0" smtClean="0"/>
          </a:p>
          <a:p>
            <a:pPr>
              <a:lnSpc>
                <a:spcPct val="80000"/>
              </a:lnSpc>
            </a:pPr>
            <a:r>
              <a:rPr lang="sr-Latn-CS" sz="2400" dirty="0" smtClean="0"/>
              <a:t> </a:t>
            </a:r>
            <a:r>
              <a:rPr lang="sr-Latn-CS" sz="2400" dirty="0"/>
              <a:t>Preko depozitnih banaka vrši se uticaj države (</a:t>
            </a:r>
            <a:r>
              <a:rPr lang="sr-Latn-CS" sz="2400" dirty="0" smtClean="0"/>
              <a:t>pr</a:t>
            </a:r>
            <a:r>
              <a:rPr lang="en-US" sz="2400" dirty="0" err="1" smtClean="0"/>
              <a:t>ij</a:t>
            </a:r>
            <a:r>
              <a:rPr lang="sr-Latn-CS" sz="2400" dirty="0" smtClean="0"/>
              <a:t>e </a:t>
            </a:r>
            <a:r>
              <a:rPr lang="sr-Latn-CS" sz="2400" dirty="0"/>
              <a:t>svega centralne banke) na ostvarivanje monetarno kreditne i devizne politike. Imaju snažan uticaj na tržištu novca, jer su istovremeno najveći ponuđači i tražioci novčanih sredstava. </a:t>
            </a:r>
            <a:endParaRPr lang="en-US" sz="2400" dirty="0" smtClean="0"/>
          </a:p>
          <a:p>
            <a:pPr>
              <a:lnSpc>
                <a:spcPct val="80000"/>
              </a:lnSpc>
            </a:pPr>
            <a:r>
              <a:rPr lang="sr-Latn-CS" sz="2400" dirty="0" smtClean="0"/>
              <a:t>Depozitne </a:t>
            </a:r>
            <a:r>
              <a:rPr lang="sr-Latn-CS" sz="2400" dirty="0"/>
              <a:t>banke na tržištu kapitala predstavljaju značajan faktor ponude novčanih sredstava. Posebno su kod depozitnih banaka razvijeni poslovi virmanskog bezgotovinskog plaćanja, elektronskog bankarstva, plastičnog novca i sl. </a:t>
            </a:r>
            <a:endParaRPr lang="en-US" sz="2400" dirty="0" smtClean="0"/>
          </a:p>
          <a:p>
            <a:pPr>
              <a:lnSpc>
                <a:spcPct val="80000"/>
              </a:lnSpc>
            </a:pPr>
            <a:r>
              <a:rPr lang="sr-Latn-CS" sz="2400" dirty="0" smtClean="0"/>
              <a:t>Aktivnost </a:t>
            </a:r>
            <a:r>
              <a:rPr lang="sr-Latn-CS" sz="2400" dirty="0"/>
              <a:t>depozitnih banaka </a:t>
            </a:r>
            <a:r>
              <a:rPr lang="sr-Latn-CS" sz="2400" dirty="0" smtClean="0"/>
              <a:t>usm</a:t>
            </a:r>
            <a:r>
              <a:rPr lang="en-US" sz="2400" dirty="0" smtClean="0"/>
              <a:t>j</a:t>
            </a:r>
            <a:r>
              <a:rPr lang="sr-Latn-CS" sz="2400" dirty="0" smtClean="0"/>
              <a:t>erena </a:t>
            </a:r>
            <a:r>
              <a:rPr lang="sr-Latn-CS" sz="2400" dirty="0"/>
              <a:t>je na plasmane javnih hartija od </a:t>
            </a:r>
            <a:r>
              <a:rPr lang="sr-Latn-CS" sz="2400" dirty="0" smtClean="0"/>
              <a:t>vr</a:t>
            </a:r>
            <a:r>
              <a:rPr lang="en-US" sz="2400" dirty="0" err="1" smtClean="0"/>
              <a:t>ij</a:t>
            </a:r>
            <a:r>
              <a:rPr lang="sr-Latn-CS" sz="2400" dirty="0" smtClean="0"/>
              <a:t>ednosti.</a:t>
            </a:r>
            <a:endParaRPr lang="sr-Latn-CS" sz="2400" dirty="0"/>
          </a:p>
        </p:txBody>
      </p:sp>
    </p:spTree>
    <p:extLst>
      <p:ext uri="{BB962C8B-B14F-4D97-AF65-F5344CB8AC3E}">
        <p14:creationId xmlns:p14="http://schemas.microsoft.com/office/powerpoint/2010/main" val="1149641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fontScale="92500" lnSpcReduction="10000"/>
          </a:bodyPr>
          <a:lstStyle/>
          <a:p>
            <a:pPr>
              <a:lnSpc>
                <a:spcPct val="80000"/>
              </a:lnSpc>
            </a:pPr>
            <a:r>
              <a:rPr lang="sr-Latn-CS" sz="2800" dirty="0"/>
              <a:t>Dinamičan razvoj depozitnih banaka uticao je na zastupljenost skoro svih bankarskih poslova kod ovih banaka. Njihovo opredjeljenje se temelji na pružanje kompletnih usluga svojim klijentima. Sve više su zastupljeni dugoročni kreditni poslovi i aktivnosti u pravcu bankarskih operacija sa hartijama od vr</a:t>
            </a:r>
            <a:r>
              <a:rPr lang="en-US" sz="2800" dirty="0" err="1"/>
              <a:t>ij</a:t>
            </a:r>
            <a:r>
              <a:rPr lang="sr-Latn-CS" sz="2800" dirty="0"/>
              <a:t>ednosti.</a:t>
            </a:r>
          </a:p>
          <a:p>
            <a:pPr>
              <a:lnSpc>
                <a:spcPct val="80000"/>
              </a:lnSpc>
            </a:pPr>
            <a:r>
              <a:rPr lang="sr-Latn-CS" sz="2800" dirty="0"/>
              <a:t>Karakteristika depozitnih (komercijalnih) banaka odnosi se na ročnu transformaciju kratkoročne depozitne pasive (visoko likvidne) u dugoročnu aktivu (manje likvidnu) što direktno utiče na njihovu nelikvidnost i nedovoljnu profitabilnost. Karakteristika depozitnih banaka jeste da se nalaze u dvostrukoj ulozi: a) kao institucije monetarne vlasti i b) kao nemonetarne finansijske organizacije. </a:t>
            </a:r>
            <a:endParaRPr lang="en-US" sz="2800" dirty="0" smtClean="0"/>
          </a:p>
          <a:p>
            <a:pPr>
              <a:lnSpc>
                <a:spcPct val="80000"/>
              </a:lnSpc>
            </a:pPr>
            <a:r>
              <a:rPr lang="sr-Latn-CS" sz="2800" dirty="0" smtClean="0"/>
              <a:t>Depozitne </a:t>
            </a:r>
            <a:r>
              <a:rPr lang="sr-Latn-CS" sz="2800" dirty="0"/>
              <a:t>banke kao monetarne institucije drže kod sebe transakcione depozite preduzeća i građana na osnovu kojih odobravaju kratkoročne kredite transaktorima i stanovništvu.</a:t>
            </a:r>
            <a:endParaRPr lang="en-US" sz="2800" dirty="0"/>
          </a:p>
          <a:p>
            <a:endParaRPr lang="sr-Latn-ME" dirty="0"/>
          </a:p>
        </p:txBody>
      </p:sp>
    </p:spTree>
    <p:extLst>
      <p:ext uri="{BB962C8B-B14F-4D97-AF65-F5344CB8AC3E}">
        <p14:creationId xmlns:p14="http://schemas.microsoft.com/office/powerpoint/2010/main" val="71101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250825" y="260350"/>
            <a:ext cx="8435975" cy="6408738"/>
          </a:xfrm>
        </p:spPr>
        <p:txBody>
          <a:bodyPr>
            <a:normAutofit/>
          </a:bodyPr>
          <a:lstStyle/>
          <a:p>
            <a:pPr>
              <a:lnSpc>
                <a:spcPct val="80000"/>
              </a:lnSpc>
            </a:pPr>
            <a:r>
              <a:rPr lang="sr-Latn-CS" sz="2400" dirty="0"/>
              <a:t>Depozitne banke predstavljaju transmisione mehanizme sporovođenja monetarne politike emisione banke. </a:t>
            </a:r>
            <a:endParaRPr lang="en-US" sz="2400" dirty="0" smtClean="0"/>
          </a:p>
          <a:p>
            <a:pPr>
              <a:lnSpc>
                <a:spcPct val="80000"/>
              </a:lnSpc>
            </a:pPr>
            <a:r>
              <a:rPr lang="sr-Latn-CS" sz="2400" dirty="0" smtClean="0"/>
              <a:t>Za </a:t>
            </a:r>
            <a:r>
              <a:rPr lang="sr-Latn-CS" sz="2400" dirty="0"/>
              <a:t>depozitne banke je karakteristično da pored transakcionih depozita mobilišu i nemonetarne depozite i na osnovu njih odobravaju srednjoročne kredite privrednim subjektima i potrošačke kredite stanovništvu.</a:t>
            </a:r>
          </a:p>
          <a:p>
            <a:pPr>
              <a:lnSpc>
                <a:spcPct val="80000"/>
              </a:lnSpc>
            </a:pPr>
            <a:r>
              <a:rPr lang="sr-Latn-CS" sz="2400" dirty="0"/>
              <a:t>Depozitne banke su nosioci likvidnosti koja se prenosi na druge tržišne transaktore. </a:t>
            </a:r>
            <a:endParaRPr lang="en-US" sz="2400" dirty="0" smtClean="0"/>
          </a:p>
          <a:p>
            <a:pPr>
              <a:lnSpc>
                <a:spcPct val="80000"/>
              </a:lnSpc>
            </a:pPr>
            <a:r>
              <a:rPr lang="sr-Latn-CS" sz="2400" dirty="0" smtClean="0"/>
              <a:t>Savremene </a:t>
            </a:r>
            <a:r>
              <a:rPr lang="sr-Latn-CS" sz="2400" dirty="0"/>
              <a:t>tendencije u bankarstvu učinile su depozitne banke profitabilnim. </a:t>
            </a:r>
            <a:endParaRPr lang="en-US" sz="2400" dirty="0" smtClean="0"/>
          </a:p>
          <a:p>
            <a:pPr>
              <a:lnSpc>
                <a:spcPct val="80000"/>
              </a:lnSpc>
            </a:pPr>
            <a:r>
              <a:rPr lang="sr-Latn-CS" sz="2400" dirty="0" smtClean="0"/>
              <a:t>U </a:t>
            </a:r>
            <a:r>
              <a:rPr lang="sr-Latn-CS" sz="2400" dirty="0"/>
              <a:t>praksi depozitnih banaka najviše su prisutni NOW I SVIP aranžmani</a:t>
            </a:r>
            <a:r>
              <a:rPr lang="sr-Latn-CS" sz="2400" dirty="0" smtClean="0"/>
              <a:t>.</a:t>
            </a:r>
            <a:endParaRPr lang="en-US" sz="2400" dirty="0" smtClean="0"/>
          </a:p>
          <a:p>
            <a:pPr>
              <a:lnSpc>
                <a:spcPct val="80000"/>
              </a:lnSpc>
            </a:pPr>
            <a:r>
              <a:rPr lang="sr-Latn-CS" sz="2400" dirty="0" smtClean="0"/>
              <a:t> </a:t>
            </a:r>
            <a:r>
              <a:rPr lang="sr-Latn-CS" sz="2400" dirty="0"/>
              <a:t>NOW aranžmani obezbeđuju tekuća plaćanja, likvidnost i nose određenu kamatu</a:t>
            </a:r>
            <a:r>
              <a:rPr lang="sr-Latn-CS" sz="2400" dirty="0" smtClean="0"/>
              <a:t>.</a:t>
            </a:r>
            <a:endParaRPr lang="en-US" sz="2400" dirty="0" smtClean="0"/>
          </a:p>
          <a:p>
            <a:pPr>
              <a:lnSpc>
                <a:spcPct val="80000"/>
              </a:lnSpc>
            </a:pPr>
            <a:r>
              <a:rPr lang="sr-Latn-CS" sz="2400" dirty="0" smtClean="0"/>
              <a:t> </a:t>
            </a:r>
            <a:r>
              <a:rPr lang="sr-Latn-CS" sz="2400" dirty="0"/>
              <a:t>Kod SVIP računa prisutan je aranžman između transaktora i banke u cilju održavanja likvidnosti u granicama ugovorene margine</a:t>
            </a:r>
            <a:r>
              <a:rPr lang="sr-Latn-CS" sz="2400" dirty="0" smtClean="0"/>
              <a:t>.</a:t>
            </a:r>
            <a:endParaRPr lang="en-US" sz="2400" dirty="0" smtClean="0"/>
          </a:p>
        </p:txBody>
      </p:sp>
    </p:spTree>
    <p:extLst>
      <p:ext uri="{BB962C8B-B14F-4D97-AF65-F5344CB8AC3E}">
        <p14:creationId xmlns:p14="http://schemas.microsoft.com/office/powerpoint/2010/main" val="2049477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4294967295"/>
          </p:nvPr>
        </p:nvSpPr>
        <p:spPr>
          <a:xfrm>
            <a:off x="0" y="260350"/>
            <a:ext cx="8291513" cy="5759450"/>
          </a:xfrm>
        </p:spPr>
        <p:txBody>
          <a:bodyPr/>
          <a:lstStyle/>
          <a:p>
            <a:pPr marL="609600" indent="-609600">
              <a:lnSpc>
                <a:spcPct val="90000"/>
              </a:lnSpc>
              <a:buFont typeface="Wingdings" pitchFamily="2" charset="2"/>
              <a:buNone/>
            </a:pPr>
            <a:r>
              <a:rPr lang="bs-Latn-BA" sz="3200" dirty="0"/>
              <a:t>Banke </a:t>
            </a:r>
            <a:r>
              <a:rPr lang="bs-Latn-BA" dirty="0" smtClean="0"/>
              <a:t>se mogu</a:t>
            </a:r>
            <a:r>
              <a:rPr lang="bs-Latn-BA" sz="3200" dirty="0" smtClean="0"/>
              <a:t> definisati  </a:t>
            </a:r>
            <a:r>
              <a:rPr lang="bs-Latn-BA" sz="3200" dirty="0"/>
              <a:t>kao :</a:t>
            </a:r>
          </a:p>
          <a:p>
            <a:pPr marL="609600" indent="-609600">
              <a:lnSpc>
                <a:spcPct val="90000"/>
              </a:lnSpc>
              <a:buFontTx/>
              <a:buAutoNum type="arabicPeriod"/>
            </a:pPr>
            <a:r>
              <a:rPr lang="bs-Latn-BA" sz="3200" dirty="0"/>
              <a:t>Finansijske organizacije za </a:t>
            </a:r>
            <a:r>
              <a:rPr lang="bs-Latn-BA" sz="3200" dirty="0" smtClean="0"/>
              <a:t>razm</a:t>
            </a:r>
            <a:r>
              <a:rPr lang="en-US" sz="3200" dirty="0"/>
              <a:t>j</a:t>
            </a:r>
            <a:r>
              <a:rPr lang="bs-Latn-BA" sz="3200" dirty="0" smtClean="0"/>
              <a:t>enu </a:t>
            </a:r>
            <a:r>
              <a:rPr lang="bs-Latn-BA" sz="3200" dirty="0"/>
              <a:t>novca</a:t>
            </a:r>
          </a:p>
          <a:p>
            <a:pPr marL="609600" indent="-609600">
              <a:lnSpc>
                <a:spcPct val="90000"/>
              </a:lnSpc>
              <a:buFontTx/>
              <a:buAutoNum type="arabicPeriod"/>
            </a:pPr>
            <a:r>
              <a:rPr lang="bs-Latn-BA" sz="3200" dirty="0"/>
              <a:t>Institucije platnog prometa</a:t>
            </a:r>
          </a:p>
          <a:p>
            <a:pPr marL="609600" indent="-609600">
              <a:lnSpc>
                <a:spcPct val="90000"/>
              </a:lnSpc>
              <a:buFontTx/>
              <a:buAutoNum type="arabicPeriod"/>
            </a:pPr>
            <a:r>
              <a:rPr lang="bs-Latn-BA" sz="3200" dirty="0"/>
              <a:t>Kreditne institucije</a:t>
            </a:r>
          </a:p>
          <a:p>
            <a:pPr marL="609600" indent="-609600">
              <a:lnSpc>
                <a:spcPct val="90000"/>
              </a:lnSpc>
              <a:buFontTx/>
              <a:buAutoNum type="arabicPeriod"/>
            </a:pPr>
            <a:r>
              <a:rPr lang="bs-Latn-BA" sz="3200" dirty="0"/>
              <a:t>Privredna društva (mada za razliku od njih posluju pod strogom kontrolom države</a:t>
            </a:r>
          </a:p>
          <a:p>
            <a:pPr marL="609600" indent="-609600">
              <a:lnSpc>
                <a:spcPct val="90000"/>
              </a:lnSpc>
              <a:buFontTx/>
              <a:buNone/>
            </a:pPr>
            <a:r>
              <a:rPr lang="bs-Latn-BA" sz="3200" dirty="0"/>
              <a:t>Za razliku od ostalih finansijskih institucija, banke nastupaju na tržištu kao primaoci i davaoci kredita. </a:t>
            </a:r>
          </a:p>
          <a:p>
            <a:pPr marL="609600" indent="-609600">
              <a:lnSpc>
                <a:spcPct val="90000"/>
              </a:lnSpc>
              <a:buFontTx/>
              <a:buNone/>
            </a:pPr>
            <a:endParaRPr lang="bs-Latn-BA" dirty="0"/>
          </a:p>
        </p:txBody>
      </p:sp>
    </p:spTree>
    <p:extLst>
      <p:ext uri="{BB962C8B-B14F-4D97-AF65-F5344CB8AC3E}">
        <p14:creationId xmlns:p14="http://schemas.microsoft.com/office/powerpoint/2010/main" val="24095795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242587"/>
          </a:xfrm>
        </p:spPr>
        <p:txBody>
          <a:bodyPr>
            <a:normAutofit fontScale="92500" lnSpcReduction="10000"/>
          </a:bodyPr>
          <a:lstStyle/>
          <a:p>
            <a:r>
              <a:rPr lang="sr-Latn-CS" sz="2800" dirty="0"/>
              <a:t> Obično banke u uslovima visoke likvidnosti automatizmom transformišu višak novčanih sredstava u kamatonosne hartije od vr</a:t>
            </a:r>
            <a:r>
              <a:rPr lang="en-US" sz="2800" dirty="0" err="1"/>
              <a:t>ij</a:t>
            </a:r>
            <a:r>
              <a:rPr lang="sr-Latn-CS" sz="2800" dirty="0"/>
              <a:t>ednosti. Kamatni prinosi se dnevno obračunavaju i prenose ulagačima novčanih sredstava</a:t>
            </a:r>
            <a:r>
              <a:rPr lang="sr-Latn-CS" sz="2800" dirty="0" smtClean="0"/>
              <a:t>.</a:t>
            </a:r>
            <a:endParaRPr lang="en-US" sz="2800" dirty="0" smtClean="0"/>
          </a:p>
          <a:p>
            <a:r>
              <a:rPr lang="sr-Latn-CS" sz="2800" dirty="0" smtClean="0"/>
              <a:t> </a:t>
            </a:r>
            <a:r>
              <a:rPr lang="sr-Latn-CS" sz="2800" dirty="0"/>
              <a:t>Karakteristika depozitnih banaka jeste da u poslednje vr</a:t>
            </a:r>
            <a:r>
              <a:rPr lang="en-US" sz="2800" dirty="0" err="1"/>
              <a:t>ij</a:t>
            </a:r>
            <a:r>
              <a:rPr lang="sr-Latn-CS" sz="2800" dirty="0"/>
              <a:t>eme sve više učestvuju u investicionim aktivnostima kupujući i prodajući HOV na tržištu novca i na tržištu kapitala. </a:t>
            </a:r>
            <a:endParaRPr lang="en-US" sz="2800" dirty="0" smtClean="0"/>
          </a:p>
          <a:p>
            <a:r>
              <a:rPr lang="sr-Latn-CS" sz="2800" dirty="0" smtClean="0"/>
              <a:t>Za </a:t>
            </a:r>
            <a:r>
              <a:rPr lang="sr-Latn-CS" sz="2800" dirty="0"/>
              <a:t>velike depozitne banke karakteristično je da organizuju finansijske konglomerate tako što organizuju d</a:t>
            </a:r>
            <a:r>
              <a:rPr lang="en-US" sz="2800" dirty="0"/>
              <a:t>j</a:t>
            </a:r>
            <a:r>
              <a:rPr lang="sr-Latn-CS" sz="2800" dirty="0"/>
              <a:t>elove banaka za poslovanje sa HOV, investicionim fondovima, osiguravajućim kompanijama i sl. </a:t>
            </a:r>
          </a:p>
          <a:p>
            <a:endParaRPr lang="sr-Latn-ME" dirty="0"/>
          </a:p>
        </p:txBody>
      </p:sp>
    </p:spTree>
    <p:extLst>
      <p:ext uri="{BB962C8B-B14F-4D97-AF65-F5344CB8AC3E}">
        <p14:creationId xmlns:p14="http://schemas.microsoft.com/office/powerpoint/2010/main" val="3958417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395288" y="1412875"/>
            <a:ext cx="8291512" cy="5111750"/>
          </a:xfrm>
        </p:spPr>
        <p:txBody>
          <a:bodyPr>
            <a:normAutofit/>
          </a:bodyPr>
          <a:lstStyle/>
          <a:p>
            <a:pPr>
              <a:lnSpc>
                <a:spcPct val="80000"/>
              </a:lnSpc>
            </a:pPr>
            <a:r>
              <a:rPr lang="sr-Latn-CS" sz="2400" dirty="0"/>
              <a:t>Ovaj oblik bankarskih organizacija predstavlja produkt visoko razvijenih zemalja tržišnog tipa privređivanja. </a:t>
            </a:r>
            <a:r>
              <a:rPr lang="sr-Latn-CS" sz="2400" dirty="0" smtClean="0"/>
              <a:t>Poslovne </a:t>
            </a:r>
            <a:r>
              <a:rPr lang="sr-Latn-CS" sz="2400" dirty="0"/>
              <a:t>banke raspolažu sa velikim sopstvenim kapitalom. Njihova </a:t>
            </a:r>
            <a:r>
              <a:rPr lang="sr-Latn-CS" sz="2400" dirty="0" smtClean="0"/>
              <a:t>d</a:t>
            </a:r>
            <a:r>
              <a:rPr lang="en-US" sz="2400" dirty="0" smtClean="0"/>
              <a:t>j</a:t>
            </a:r>
            <a:r>
              <a:rPr lang="sr-Latn-CS" sz="2400" dirty="0" smtClean="0"/>
              <a:t>elatnost </a:t>
            </a:r>
            <a:r>
              <a:rPr lang="sr-Latn-CS" sz="2400" dirty="0"/>
              <a:t>je </a:t>
            </a:r>
            <a:r>
              <a:rPr lang="sr-Latn-CS" sz="2400" dirty="0" smtClean="0"/>
              <a:t>usm</a:t>
            </a:r>
            <a:r>
              <a:rPr lang="en-US" sz="2400" dirty="0" smtClean="0"/>
              <a:t>j</a:t>
            </a:r>
            <a:r>
              <a:rPr lang="sr-Latn-CS" sz="2400" dirty="0" smtClean="0"/>
              <a:t>erena </a:t>
            </a:r>
            <a:r>
              <a:rPr lang="sr-Latn-CS" sz="2400" dirty="0"/>
              <a:t>ka krupnim industrijskom preduzećima (kao što su : kompanije, korporacije, </a:t>
            </a:r>
            <a:r>
              <a:rPr lang="sr-Latn-CS" sz="2400" dirty="0" smtClean="0"/>
              <a:t>koncerni</a:t>
            </a:r>
            <a:r>
              <a:rPr lang="en-US" sz="2400" dirty="0" smtClean="0"/>
              <a:t> </a:t>
            </a:r>
            <a:r>
              <a:rPr lang="sr-Latn-CS" sz="2400" dirty="0" smtClean="0"/>
              <a:t>i </a:t>
            </a:r>
            <a:r>
              <a:rPr lang="sr-Latn-CS" sz="2400" dirty="0"/>
              <a:t>sl.). Za poslovne banke je karakteristično da povezuju interese finansijskog kapitala i interese industrijskog kapitala</a:t>
            </a:r>
            <a:r>
              <a:rPr lang="sr-Latn-CS" sz="2400" dirty="0" smtClean="0"/>
              <a:t>.</a:t>
            </a:r>
            <a:endParaRPr lang="en-US" sz="2400" dirty="0" smtClean="0"/>
          </a:p>
          <a:p>
            <a:pPr>
              <a:lnSpc>
                <a:spcPct val="80000"/>
              </a:lnSpc>
            </a:pPr>
            <a:r>
              <a:rPr lang="sr-Latn-CS" sz="2400" dirty="0" smtClean="0"/>
              <a:t> </a:t>
            </a:r>
            <a:r>
              <a:rPr lang="sr-Latn-CS" sz="2400" dirty="0"/>
              <a:t>U aktivnostima poslovnih banaka dominiraju sopstveni poslovi, što znači da finansiraju osnivanje i proširenje sopstveih preduzeća i učešće u finansiranju drugih preduzeća. </a:t>
            </a:r>
            <a:endParaRPr lang="en-US" sz="2400" dirty="0"/>
          </a:p>
        </p:txBody>
      </p:sp>
      <p:sp>
        <p:nvSpPr>
          <p:cNvPr id="28674" name="Rectangle 2"/>
          <p:cNvSpPr>
            <a:spLocks noGrp="1" noChangeArrowheads="1"/>
          </p:cNvSpPr>
          <p:nvPr>
            <p:ph type="title"/>
          </p:nvPr>
        </p:nvSpPr>
        <p:spPr/>
        <p:txBody>
          <a:bodyPr/>
          <a:lstStyle/>
          <a:p>
            <a:pPr algn="ctr"/>
            <a:r>
              <a:rPr lang="sr-Latn-CS" dirty="0"/>
              <a:t>3. POSLOVNE BANKE</a:t>
            </a:r>
            <a:endParaRPr lang="en-US" dirty="0"/>
          </a:p>
        </p:txBody>
      </p:sp>
    </p:spTree>
    <p:extLst>
      <p:ext uri="{BB962C8B-B14F-4D97-AF65-F5344CB8AC3E}">
        <p14:creationId xmlns:p14="http://schemas.microsoft.com/office/powerpoint/2010/main" val="3053114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260350"/>
            <a:ext cx="8229600" cy="6337300"/>
          </a:xfrm>
        </p:spPr>
        <p:txBody>
          <a:bodyPr>
            <a:normAutofit/>
          </a:bodyPr>
          <a:lstStyle/>
          <a:p>
            <a:r>
              <a:rPr lang="sr-Latn-CS" sz="2400" dirty="0"/>
              <a:t>U poslednjih nekoliko decenija, poslovne banke se organizuju kao akcionarska društva koja imaju pravo da obavljaju sve kratkoročne i dugoročne bankarske poslove. </a:t>
            </a:r>
            <a:endParaRPr lang="en-US" sz="2400" dirty="0" smtClean="0"/>
          </a:p>
          <a:p>
            <a:r>
              <a:rPr lang="sr-Latn-CS" sz="2400" dirty="0" smtClean="0"/>
              <a:t>Karakteristično </a:t>
            </a:r>
            <a:r>
              <a:rPr lang="sr-Latn-CS" sz="2400" dirty="0"/>
              <a:t>je, da se u poslednje </a:t>
            </a:r>
            <a:r>
              <a:rPr lang="sr-Latn-CS" sz="2400" dirty="0" smtClean="0"/>
              <a:t>vr</a:t>
            </a:r>
            <a:r>
              <a:rPr lang="en-US" sz="2400" dirty="0" err="1" smtClean="0"/>
              <a:t>ij</a:t>
            </a:r>
            <a:r>
              <a:rPr lang="sr-Latn-CS" sz="2400" dirty="0" smtClean="0"/>
              <a:t>eme </a:t>
            </a:r>
            <a:r>
              <a:rPr lang="sr-Latn-CS" sz="2400" dirty="0"/>
              <a:t>poslovne banke transformišu u depozitne banke.</a:t>
            </a:r>
          </a:p>
          <a:p>
            <a:r>
              <a:rPr lang="sr-Latn-CS" sz="2400" dirty="0"/>
              <a:t>Pojam poslovne banke u domicilnim uslovim aprivređivanja nema nikakvu sličnost sa ovom vrstom bankarske organizacije. </a:t>
            </a:r>
            <a:endParaRPr lang="en-US" sz="2400" dirty="0" smtClean="0"/>
          </a:p>
          <a:p>
            <a:r>
              <a:rPr lang="sr-Latn-CS" sz="2400" dirty="0" smtClean="0"/>
              <a:t>Kod </a:t>
            </a:r>
            <a:r>
              <a:rPr lang="sr-Latn-CS" sz="2400" dirty="0"/>
              <a:t>nas se pod pojmom poslovne banke </a:t>
            </a:r>
            <a:r>
              <a:rPr lang="sr-Latn-CS" sz="2400" dirty="0" smtClean="0"/>
              <a:t>podrazum</a:t>
            </a:r>
            <a:r>
              <a:rPr lang="en-US" sz="2400" dirty="0" err="1" smtClean="0"/>
              <a:t>ij</a:t>
            </a:r>
            <a:r>
              <a:rPr lang="sr-Latn-CS" sz="2400" dirty="0" smtClean="0"/>
              <a:t>eva </a:t>
            </a:r>
            <a:r>
              <a:rPr lang="sr-Latn-CS" sz="2400" dirty="0"/>
              <a:t>poslovanje banke sa privredom, javnim sektorom i stanovništvom, bez razlike da li su u pitanju depozitne investicione, specijalizovane i granske ili univezalne banke.</a:t>
            </a:r>
            <a:endParaRPr lang="en-US" sz="2400" dirty="0"/>
          </a:p>
        </p:txBody>
      </p:sp>
    </p:spTree>
    <p:extLst>
      <p:ext uri="{BB962C8B-B14F-4D97-AF65-F5344CB8AC3E}">
        <p14:creationId xmlns:p14="http://schemas.microsoft.com/office/powerpoint/2010/main" val="29273432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nSpc>
                <a:spcPct val="80000"/>
              </a:lnSpc>
            </a:pPr>
            <a:r>
              <a:rPr lang="sr-Latn-CS" sz="2800" dirty="0"/>
              <a:t>Ova činjenica ukazuje, da su poslovne banke vlasnici (ili suvlasnici) većeg broja preduzeća i da na taj način (preko profita preduzeća) uvećavaju sopstveni kapital.</a:t>
            </a:r>
          </a:p>
          <a:p>
            <a:pPr>
              <a:lnSpc>
                <a:spcPct val="80000"/>
              </a:lnSpc>
            </a:pPr>
            <a:r>
              <a:rPr lang="sr-Latn-CS" sz="2800" dirty="0"/>
              <a:t>Poslovne banke su tipični predstavnici finansijskog kapitala, koje se na finansijskom tržištu pojavljuju sa sopstvenom emisijom HOV. </a:t>
            </a:r>
            <a:endParaRPr lang="en-US" sz="2800" dirty="0" smtClean="0"/>
          </a:p>
          <a:p>
            <a:pPr>
              <a:lnSpc>
                <a:spcPct val="80000"/>
              </a:lnSpc>
            </a:pPr>
            <a:r>
              <a:rPr lang="sr-Latn-CS" sz="2800" dirty="0" smtClean="0"/>
              <a:t>One </a:t>
            </a:r>
            <a:r>
              <a:rPr lang="sr-Latn-CS" sz="2800" dirty="0"/>
              <a:t>se ne bave platnim prometom i drugim bankarskim poslovnima koju su van dometa finansiranja koncerna i trustova. </a:t>
            </a:r>
            <a:endParaRPr lang="en-US" sz="2800" dirty="0" smtClean="0"/>
          </a:p>
          <a:p>
            <a:pPr>
              <a:lnSpc>
                <a:spcPct val="80000"/>
              </a:lnSpc>
            </a:pPr>
            <a:r>
              <a:rPr lang="sr-Latn-CS" sz="2800" dirty="0" smtClean="0"/>
              <a:t>Veličina </a:t>
            </a:r>
            <a:r>
              <a:rPr lang="sr-Latn-CS" sz="2800" dirty="0"/>
              <a:t>kapitala poslovnih banaka često je veća od apsorcione moći finansijskog tržišta zemlje, pa se iz tih razloga banke opredeljuju da osnivaju brojne afilijacije u najvećim svetskim finansijskim centrima.</a:t>
            </a:r>
            <a:endParaRPr lang="en-US" sz="2800" dirty="0"/>
          </a:p>
          <a:p>
            <a:endParaRPr lang="sr-Latn-ME" dirty="0"/>
          </a:p>
        </p:txBody>
      </p:sp>
    </p:spTree>
    <p:extLst>
      <p:ext uri="{BB962C8B-B14F-4D97-AF65-F5344CB8AC3E}">
        <p14:creationId xmlns:p14="http://schemas.microsoft.com/office/powerpoint/2010/main" val="3791744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457200" y="1341438"/>
            <a:ext cx="8229600" cy="5111750"/>
          </a:xfrm>
        </p:spPr>
        <p:txBody>
          <a:bodyPr>
            <a:normAutofit/>
          </a:bodyPr>
          <a:lstStyle/>
          <a:p>
            <a:pPr>
              <a:lnSpc>
                <a:spcPct val="80000"/>
              </a:lnSpc>
            </a:pPr>
            <a:r>
              <a:rPr lang="sr-Latn-CS" sz="2800" dirty="0"/>
              <a:t>Naziv univerzalna banka ukazuje da se radi o banci koja se bavi svim vrstama bankarskih poslova, osim emisionih poslova. </a:t>
            </a:r>
            <a:endParaRPr lang="en-US" sz="2800" dirty="0" smtClean="0"/>
          </a:p>
          <a:p>
            <a:pPr>
              <a:lnSpc>
                <a:spcPct val="80000"/>
              </a:lnSpc>
            </a:pPr>
            <a:r>
              <a:rPr lang="sr-Latn-CS" sz="2800" dirty="0" smtClean="0"/>
              <a:t>Univerzalne </a:t>
            </a:r>
            <a:r>
              <a:rPr lang="sr-Latn-CS" sz="2800" dirty="0"/>
              <a:t>banke spadaju u prve organizacione oblike banaka. Profit je bio osnovni motiv za proširenje </a:t>
            </a:r>
            <a:r>
              <a:rPr lang="sr-Latn-CS" sz="2800" dirty="0" smtClean="0"/>
              <a:t>d</a:t>
            </a:r>
            <a:r>
              <a:rPr lang="en-US" sz="2800" dirty="0" smtClean="0"/>
              <a:t>j</a:t>
            </a:r>
            <a:r>
              <a:rPr lang="sr-Latn-CS" sz="2800" dirty="0" smtClean="0"/>
              <a:t>elatnosti </a:t>
            </a:r>
            <a:r>
              <a:rPr lang="sr-Latn-CS" sz="2800" dirty="0"/>
              <a:t>banaka na veći broj bankarskih poslova. </a:t>
            </a:r>
            <a:endParaRPr lang="en-US" sz="2800" dirty="0" smtClean="0"/>
          </a:p>
          <a:p>
            <a:pPr>
              <a:lnSpc>
                <a:spcPct val="80000"/>
              </a:lnSpc>
            </a:pPr>
            <a:r>
              <a:rPr lang="sr-Latn-CS" sz="2800" dirty="0" smtClean="0"/>
              <a:t>Sa </a:t>
            </a:r>
            <a:r>
              <a:rPr lang="sr-Latn-CS" sz="2800" dirty="0"/>
              <a:t>razvojem finansijskih odnosa, razvoj bankarstva je išao u pravcu specijaliziranih banaka. </a:t>
            </a:r>
            <a:endParaRPr lang="en-US" sz="2800" dirty="0" smtClean="0"/>
          </a:p>
          <a:p>
            <a:pPr>
              <a:lnSpc>
                <a:spcPct val="80000"/>
              </a:lnSpc>
            </a:pPr>
            <a:r>
              <a:rPr lang="sr-Latn-CS" sz="2800" dirty="0" smtClean="0"/>
              <a:t>Univerzalne </a:t>
            </a:r>
            <a:r>
              <a:rPr lang="sr-Latn-CS" sz="2800" dirty="0"/>
              <a:t>banke predstavljaju nespecijalizirane banke (</a:t>
            </a:r>
            <a:r>
              <a:rPr lang="sr-Latn-CS" sz="2800" dirty="0" smtClean="0"/>
              <a:t>c</a:t>
            </a:r>
            <a:r>
              <a:rPr lang="en-US" sz="2800" dirty="0" smtClean="0"/>
              <a:t>j</a:t>
            </a:r>
            <a:r>
              <a:rPr lang="sr-Latn-CS" sz="2800" dirty="0" smtClean="0"/>
              <a:t>elovito </a:t>
            </a:r>
            <a:r>
              <a:rPr lang="en-US" sz="2800" dirty="0" smtClean="0"/>
              <a:t>p</a:t>
            </a:r>
            <a:r>
              <a:rPr lang="sr-Latn-CS" sz="2800" dirty="0" smtClean="0"/>
              <a:t>osmatrano</a:t>
            </a:r>
            <a:r>
              <a:rPr lang="sr-Latn-CS" sz="2800" dirty="0"/>
              <a:t>), putem kojih se </a:t>
            </a:r>
            <a:r>
              <a:rPr lang="sr-Latn-CS" sz="2800" dirty="0" smtClean="0"/>
              <a:t>ovladalo</a:t>
            </a:r>
            <a:r>
              <a:rPr lang="en-US" sz="2800" dirty="0" smtClean="0"/>
              <a:t> </a:t>
            </a:r>
            <a:r>
              <a:rPr lang="sr-Latn-CS" sz="2800" dirty="0" smtClean="0"/>
              <a:t> </a:t>
            </a:r>
            <a:r>
              <a:rPr lang="sr-Latn-CS" sz="2800" dirty="0"/>
              <a:t>i sa nebankarskim sektorom usluga</a:t>
            </a:r>
            <a:r>
              <a:rPr lang="sr-Latn-CS" sz="2800" dirty="0" smtClean="0"/>
              <a:t>.</a:t>
            </a:r>
            <a:endParaRPr lang="sr-Latn-CS" sz="2800" dirty="0"/>
          </a:p>
        </p:txBody>
      </p:sp>
      <p:sp>
        <p:nvSpPr>
          <p:cNvPr id="30722" name="Rectangle 2"/>
          <p:cNvSpPr>
            <a:spLocks noGrp="1" noChangeArrowheads="1"/>
          </p:cNvSpPr>
          <p:nvPr>
            <p:ph type="title"/>
          </p:nvPr>
        </p:nvSpPr>
        <p:spPr/>
        <p:txBody>
          <a:bodyPr/>
          <a:lstStyle/>
          <a:p>
            <a:pPr algn="ctr"/>
            <a:r>
              <a:rPr lang="sr-Latn-CS" dirty="0"/>
              <a:t>4. UNIVERZALNE BANKE</a:t>
            </a:r>
            <a:endParaRPr lang="en-US" dirty="0"/>
          </a:p>
        </p:txBody>
      </p:sp>
    </p:spTree>
    <p:extLst>
      <p:ext uri="{BB962C8B-B14F-4D97-AF65-F5344CB8AC3E}">
        <p14:creationId xmlns:p14="http://schemas.microsoft.com/office/powerpoint/2010/main" val="3846618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620688"/>
            <a:ext cx="8229600" cy="5390059"/>
          </a:xfrm>
        </p:spPr>
        <p:txBody>
          <a:bodyPr>
            <a:normAutofit/>
          </a:bodyPr>
          <a:lstStyle/>
          <a:p>
            <a:r>
              <a:rPr lang="sr-Latn-CS" sz="2800" dirty="0"/>
              <a:t>Za univerzalne banke je karakteristična dominacija depozitnih izvora i kratkoročnih kredita. Prisutna je tendencija kreiranja sopstvenih HOV od strane univerzalnih banaka, sa zadatkom obezbeđenja dugoročnih izvora, radi realizacije dugoročnih kredita. Karakteristika univerzalnih banaka jeste, da razvijaju posebne organizacione delove koji se specijaliziraju za pružanje posebnih bankarskih usluga. </a:t>
            </a:r>
            <a:endParaRPr lang="en-US" sz="2800" dirty="0" smtClean="0"/>
          </a:p>
        </p:txBody>
      </p:sp>
    </p:spTree>
    <p:extLst>
      <p:ext uri="{BB962C8B-B14F-4D97-AF65-F5344CB8AC3E}">
        <p14:creationId xmlns:p14="http://schemas.microsoft.com/office/powerpoint/2010/main" val="38418840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sr-Latn-CS" sz="2400" dirty="0"/>
              <a:t>U sv</a:t>
            </a:r>
            <a:r>
              <a:rPr lang="en-US" sz="2400" dirty="0" err="1"/>
              <a:t>ij</a:t>
            </a:r>
            <a:r>
              <a:rPr lang="sr-Latn-CS" sz="2400" dirty="0"/>
              <a:t>etu su poznate univerzalne banke koje nude klijentima čitav niz finansijskih usluga, kako što su usluge u vezi prodaje osiguranja, transakcija sa HOV, garancija pri emisiji HOV i sl. Univerzalne banke mogu imati akcijski kapital u drugim firmama i mogu osnivati finansijske holding kompanije.</a:t>
            </a:r>
            <a:endParaRPr lang="en-US" sz="2400" dirty="0"/>
          </a:p>
          <a:p>
            <a:r>
              <a:rPr lang="sr-Latn-CS" sz="2400" dirty="0"/>
              <a:t> U Evropi preovlađuju banke univerzalnog tipa sa pravom pružanja svih bankarskih usluga. U našem domicilnom bankarstvu preovladava tip univerzalnih banaka. Univerzalne banke imaju svoje negativnosti posebno u d</a:t>
            </a:r>
            <a:r>
              <a:rPr lang="en-US" sz="2400" dirty="0" err="1"/>
              <a:t>ij</a:t>
            </a:r>
            <a:r>
              <a:rPr lang="sr-Latn-CS" sz="2400" dirty="0"/>
              <a:t>elu nedovoljne penetracije.</a:t>
            </a:r>
            <a:endParaRPr lang="en-US" sz="2400" dirty="0"/>
          </a:p>
          <a:p>
            <a:endParaRPr lang="sr-Latn-ME" dirty="0"/>
          </a:p>
          <a:p>
            <a:endParaRPr lang="sr-Latn-ME" dirty="0"/>
          </a:p>
        </p:txBody>
      </p:sp>
    </p:spTree>
    <p:extLst>
      <p:ext uri="{BB962C8B-B14F-4D97-AF65-F5344CB8AC3E}">
        <p14:creationId xmlns:p14="http://schemas.microsoft.com/office/powerpoint/2010/main" val="2312232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457200" y="260350"/>
            <a:ext cx="8229600" cy="6192838"/>
          </a:xfrm>
        </p:spPr>
        <p:txBody>
          <a:bodyPr>
            <a:normAutofit/>
          </a:bodyPr>
          <a:lstStyle/>
          <a:p>
            <a:r>
              <a:rPr lang="sr-Latn-CS" sz="2400" dirty="0"/>
              <a:t>Banke se bave “svim i svačim” uz mnogo propusta u pružanju bankarskih usluga. Što se tiče karakteristika univerzalnih banaka, one su podložne velikom riziku zbog njihove bliske veze sa biznisom i uloge u osiguranju i distribuciji HOV. Univerzalne banke je teže kontrolisati jer su usko povezane sa biznisom. Bankrot većeg broja univerzalnih banaka ne može da destabilizuje finansijski sistem jedne zemlje jer je održavanje novčane mase pod kontrolom centralne banke.</a:t>
            </a:r>
          </a:p>
          <a:p>
            <a:r>
              <a:rPr lang="sr-Latn-CS" sz="2400" dirty="0"/>
              <a:t>Transakcioni troškovi </a:t>
            </a:r>
            <a:r>
              <a:rPr lang="en-US" sz="2400" dirty="0" smtClean="0"/>
              <a:t> </a:t>
            </a:r>
            <a:r>
              <a:rPr lang="sr-Latn-CS" sz="2400" dirty="0" smtClean="0"/>
              <a:t>restruktuiranja </a:t>
            </a:r>
            <a:r>
              <a:rPr lang="sr-Latn-CS" sz="2400" dirty="0"/>
              <a:t>preduzeća su daleko manji ako se ovo obavlja preko univerzalnih banaka. Kontrolu nad firmama univerzalne banke ostvaruju učešćem u radu upravnih i nadzornih odbora preduzeća. </a:t>
            </a:r>
            <a:endParaRPr lang="en-US" sz="2400" dirty="0" smtClean="0"/>
          </a:p>
        </p:txBody>
      </p:sp>
    </p:spTree>
    <p:extLst>
      <p:ext uri="{BB962C8B-B14F-4D97-AF65-F5344CB8AC3E}">
        <p14:creationId xmlns:p14="http://schemas.microsoft.com/office/powerpoint/2010/main" val="22988980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sr-Latn-CS" sz="2800" dirty="0"/>
              <a:t>Za univerzalne banke je karakteristično da efikasnije koriste ekonomiju obima, zatim da mogu “pakovati” svoje usluge tako da klijenti ne mogu imati alternativu, što povećava transakcione troškove kod datih usluga.</a:t>
            </a:r>
          </a:p>
          <a:p>
            <a:r>
              <a:rPr lang="sr-Latn-CS" sz="2800" dirty="0"/>
              <a:t>U praksi su često prisutne špekulacije da univerzalne banke ne savetuju objektivno svoje klijente pri kupoprodaji HOV, te da zloupotrebljavaju pov</a:t>
            </a:r>
            <a:r>
              <a:rPr lang="en-US" sz="2800" dirty="0"/>
              <a:t>j</a:t>
            </a:r>
            <a:r>
              <a:rPr lang="sr-Latn-CS" sz="2800" dirty="0"/>
              <a:t>erljive informacije vezane za poslovanje klijenata.</a:t>
            </a:r>
            <a:endParaRPr lang="en-US" sz="2800" dirty="0"/>
          </a:p>
          <a:p>
            <a:endParaRPr lang="sr-Latn-ME" dirty="0"/>
          </a:p>
        </p:txBody>
      </p:sp>
    </p:spTree>
    <p:extLst>
      <p:ext uri="{BB962C8B-B14F-4D97-AF65-F5344CB8AC3E}">
        <p14:creationId xmlns:p14="http://schemas.microsoft.com/office/powerpoint/2010/main" val="809908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457200" y="1628775"/>
            <a:ext cx="8229600" cy="4968875"/>
          </a:xfrm>
        </p:spPr>
        <p:txBody>
          <a:bodyPr>
            <a:normAutofit/>
          </a:bodyPr>
          <a:lstStyle/>
          <a:p>
            <a:pPr marL="609600" indent="-609600">
              <a:lnSpc>
                <a:spcPct val="80000"/>
              </a:lnSpc>
            </a:pPr>
            <a:r>
              <a:rPr lang="sr-Latn-CS" sz="2800" dirty="0"/>
              <a:t>Specijalizovane banke su dobile naziv prema bankarskim poslovima koje obavljaju za pojedine delatnosti. Ti poslovi mogu biti izvoznog karaktera, uvoznog karaktera, poslovi sa HOV i poslovi za pojedine privredne grane (poljoprivreda, trgovina, zanatstvo i sl.) iz tih razloga se ova vrsta banaka poistovećuje sa granskim bankama. Specijalizacija u </a:t>
            </a:r>
            <a:r>
              <a:rPr lang="sr-Latn-CS" sz="2800" dirty="0" smtClean="0"/>
              <a:t>d</a:t>
            </a:r>
            <a:r>
              <a:rPr lang="en-US" sz="2800" dirty="0" err="1" smtClean="0"/>
              <a:t>ij</a:t>
            </a:r>
            <a:r>
              <a:rPr lang="sr-Latn-CS" sz="2800" dirty="0" smtClean="0"/>
              <a:t>elu </a:t>
            </a:r>
            <a:r>
              <a:rPr lang="sr-Latn-CS" sz="2800" dirty="0"/>
              <a:t>kreditnog poslovanja daje mogućnost bankama da izvedu bolju </a:t>
            </a:r>
            <a:r>
              <a:rPr lang="sr-Latn-CS" sz="2800" dirty="0" smtClean="0"/>
              <a:t>oc</a:t>
            </a:r>
            <a:r>
              <a:rPr lang="en-US" sz="2800" dirty="0" smtClean="0"/>
              <a:t>j</a:t>
            </a:r>
            <a:r>
              <a:rPr lang="sr-Latn-CS" sz="2800" dirty="0" smtClean="0"/>
              <a:t>enu </a:t>
            </a:r>
            <a:r>
              <a:rPr lang="sr-Latn-CS" sz="2800" dirty="0"/>
              <a:t>o bonitetu klijenata, realnoj potrebi za kreditima, daljem razvoju pojedine </a:t>
            </a:r>
            <a:r>
              <a:rPr lang="sr-Latn-CS" sz="2800" dirty="0" smtClean="0"/>
              <a:t>d</a:t>
            </a:r>
            <a:r>
              <a:rPr lang="en-US" sz="2800" dirty="0" smtClean="0"/>
              <a:t>j</a:t>
            </a:r>
            <a:r>
              <a:rPr lang="sr-Latn-CS" sz="2800" dirty="0" smtClean="0"/>
              <a:t>elatnosti </a:t>
            </a:r>
            <a:r>
              <a:rPr lang="sr-Latn-CS" sz="2800" dirty="0"/>
              <a:t>i privredne grane.</a:t>
            </a:r>
          </a:p>
          <a:p>
            <a:pPr marL="609600" indent="-609600">
              <a:lnSpc>
                <a:spcPct val="80000"/>
              </a:lnSpc>
            </a:pPr>
            <a:endParaRPr lang="sr-Latn-CS" sz="1800" dirty="0"/>
          </a:p>
        </p:txBody>
      </p:sp>
      <p:sp>
        <p:nvSpPr>
          <p:cNvPr id="32770" name="Rectangle 2"/>
          <p:cNvSpPr>
            <a:spLocks noGrp="1" noChangeArrowheads="1"/>
          </p:cNvSpPr>
          <p:nvPr>
            <p:ph type="title"/>
          </p:nvPr>
        </p:nvSpPr>
        <p:spPr/>
        <p:txBody>
          <a:bodyPr>
            <a:normAutofit/>
          </a:bodyPr>
          <a:lstStyle/>
          <a:p>
            <a:pPr algn="ctr"/>
            <a:r>
              <a:rPr lang="sr-Latn-CS" sz="4000" dirty="0"/>
              <a:t>5. SPECIJALIZOVANE I GRANSKE BANKE</a:t>
            </a:r>
            <a:endParaRPr lang="en-US" sz="4000" dirty="0"/>
          </a:p>
        </p:txBody>
      </p:sp>
    </p:spTree>
    <p:extLst>
      <p:ext uri="{BB962C8B-B14F-4D97-AF65-F5344CB8AC3E}">
        <p14:creationId xmlns:p14="http://schemas.microsoft.com/office/powerpoint/2010/main" val="2823046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395288" y="260350"/>
            <a:ext cx="8229600" cy="6048375"/>
          </a:xfrm>
        </p:spPr>
        <p:txBody>
          <a:bodyPr>
            <a:noAutofit/>
          </a:bodyPr>
          <a:lstStyle/>
          <a:p>
            <a:pPr>
              <a:lnSpc>
                <a:spcPct val="90000"/>
              </a:lnSpc>
            </a:pPr>
            <a:r>
              <a:rPr lang="bs-Latn-BA" sz="3200" dirty="0"/>
              <a:t>Polazeći od navedenih kriterijuma u bankarske institucije ne spadaju : finansijske berze, </a:t>
            </a:r>
            <a:r>
              <a:rPr lang="bs-Latn-BA" sz="3200" dirty="0" smtClean="0"/>
              <a:t>brokerske </a:t>
            </a:r>
            <a:r>
              <a:rPr lang="bs-Latn-BA" sz="3200" dirty="0"/>
              <a:t>ustanove, investicioni fondovi, penzioni fondovi, osiguravajuće kompanije, poštanske štedionice, starateljski fondovi i sl. jedino se banke bave poslovima dugoročnog kreditiranja.</a:t>
            </a:r>
          </a:p>
          <a:p>
            <a:pPr>
              <a:lnSpc>
                <a:spcPct val="90000"/>
              </a:lnSpc>
            </a:pPr>
            <a:r>
              <a:rPr lang="bs-Latn-BA" sz="3200" dirty="0"/>
              <a:t>Banka predstavlja posebnu finansijsku organizaciju u okviru monetarno-kreditnog sistema koja se profesionalno bavi uzimanjem i davanjem kredita i posredovanjem u postupku plaćanja klijenata banke</a:t>
            </a:r>
            <a:r>
              <a:rPr lang="bs-Latn-BA" sz="3200" dirty="0" smtClean="0"/>
              <a:t>.</a:t>
            </a:r>
            <a:endParaRPr lang="bs-Latn-BA" sz="3200" dirty="0"/>
          </a:p>
        </p:txBody>
      </p:sp>
    </p:spTree>
    <p:extLst>
      <p:ext uri="{BB962C8B-B14F-4D97-AF65-F5344CB8AC3E}">
        <p14:creationId xmlns:p14="http://schemas.microsoft.com/office/powerpoint/2010/main" val="24719902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09600" indent="-609600">
              <a:lnSpc>
                <a:spcPct val="80000"/>
              </a:lnSpc>
            </a:pPr>
            <a:r>
              <a:rPr lang="sr-Latn-CS" sz="2800" dirty="0"/>
              <a:t>Kod nekih zemalja se formiraju sprecijalizovane banke samo za određene bankarske poslove, kao što su :</a:t>
            </a:r>
          </a:p>
          <a:p>
            <a:pPr marL="609600" indent="-609600">
              <a:lnSpc>
                <a:spcPct val="80000"/>
              </a:lnSpc>
              <a:buFontTx/>
              <a:buAutoNum type="arabicPeriod"/>
            </a:pPr>
            <a:r>
              <a:rPr lang="sr-Latn-CS" sz="2800" dirty="0"/>
              <a:t>Eskontne banke ( koje se bave eskontnim poslovima, odnosno kupovinom potraživanja pr</a:t>
            </a:r>
            <a:r>
              <a:rPr lang="en-US" sz="2800" dirty="0" err="1"/>
              <a:t>ij</a:t>
            </a:r>
            <a:r>
              <a:rPr lang="sr-Latn-CS" sz="2800" dirty="0"/>
              <a:t>e roka dosp</a:t>
            </a:r>
            <a:r>
              <a:rPr lang="en-US" sz="2800" dirty="0" err="1"/>
              <a:t>ij</a:t>
            </a:r>
            <a:r>
              <a:rPr lang="sr-Latn-CS" sz="2800" dirty="0"/>
              <a:t>eća)</a:t>
            </a:r>
          </a:p>
          <a:p>
            <a:pPr marL="609600" indent="-609600">
              <a:lnSpc>
                <a:spcPct val="80000"/>
              </a:lnSpc>
              <a:buFontTx/>
              <a:buAutoNum type="arabicPeriod"/>
            </a:pPr>
            <a:r>
              <a:rPr lang="sr-Latn-CS" sz="2800" dirty="0"/>
              <a:t>Lombardne banke (koje odobravaju kredite na podlozi zaloge pokretnih stvari i robe)</a:t>
            </a:r>
          </a:p>
          <a:p>
            <a:pPr marL="609600" indent="-609600">
              <a:lnSpc>
                <a:spcPct val="80000"/>
              </a:lnSpc>
              <a:buFontTx/>
              <a:buAutoNum type="arabicPeriod"/>
            </a:pPr>
            <a:r>
              <a:rPr lang="sr-Latn-CS" sz="2800" dirty="0"/>
              <a:t>Hipotekarne banke (koje odobravaju kredite na podlozi zaloge nepokretnih stvari, zgrada i dobara)</a:t>
            </a:r>
          </a:p>
          <a:p>
            <a:pPr marL="609600" indent="-609600">
              <a:lnSpc>
                <a:spcPct val="80000"/>
              </a:lnSpc>
              <a:buFontTx/>
              <a:buAutoNum type="arabicPeriod"/>
            </a:pPr>
            <a:r>
              <a:rPr lang="sr-Latn-CS" sz="2800" dirty="0"/>
              <a:t>Devizne banke (koje se bave kupovinom i prodajom deviza)</a:t>
            </a:r>
          </a:p>
          <a:p>
            <a:pPr marL="609600" indent="-609600">
              <a:lnSpc>
                <a:spcPct val="80000"/>
              </a:lnSpc>
              <a:buFontTx/>
              <a:buAutoNum type="arabicPeriod"/>
            </a:pPr>
            <a:r>
              <a:rPr lang="sr-Latn-CS" sz="2800" dirty="0"/>
              <a:t>Akceptne banke ( koje obavljaju svoju kreditnu aktivnost stavljanjem akcepta na menicu.</a:t>
            </a:r>
            <a:endParaRPr lang="en-US" sz="2800" dirty="0"/>
          </a:p>
          <a:p>
            <a:endParaRPr lang="sr-Latn-ME" dirty="0"/>
          </a:p>
        </p:txBody>
      </p:sp>
    </p:spTree>
    <p:extLst>
      <p:ext uri="{BB962C8B-B14F-4D97-AF65-F5344CB8AC3E}">
        <p14:creationId xmlns:p14="http://schemas.microsoft.com/office/powerpoint/2010/main" val="1930299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457200" y="260350"/>
            <a:ext cx="8229600" cy="6264275"/>
          </a:xfrm>
        </p:spPr>
        <p:txBody>
          <a:bodyPr>
            <a:normAutofit/>
          </a:bodyPr>
          <a:lstStyle/>
          <a:p>
            <a:r>
              <a:rPr lang="sr-Latn-CS" sz="2800" dirty="0"/>
              <a:t>Specijalizovanim bankama se mogu smatrati i granske banke koje obavljaju bankarske poslove (u </a:t>
            </a:r>
            <a:r>
              <a:rPr lang="sr-Latn-CS" sz="2800" dirty="0" smtClean="0"/>
              <a:t>c</a:t>
            </a:r>
            <a:r>
              <a:rPr lang="en-US" sz="2800" dirty="0" smtClean="0"/>
              <a:t>j</a:t>
            </a:r>
            <a:r>
              <a:rPr lang="sr-Latn-CS" sz="2800" dirty="0" smtClean="0"/>
              <a:t>elini </a:t>
            </a:r>
            <a:r>
              <a:rPr lang="sr-Latn-CS" sz="2800" dirty="0"/>
              <a:t>ili samo neke poslove) za pojedine </a:t>
            </a:r>
            <a:r>
              <a:rPr lang="sr-Latn-CS" sz="2800" dirty="0" smtClean="0"/>
              <a:t>d</a:t>
            </a:r>
            <a:r>
              <a:rPr lang="en-US" sz="2800" dirty="0" smtClean="0"/>
              <a:t>j</a:t>
            </a:r>
            <a:r>
              <a:rPr lang="sr-Latn-CS" sz="2800" dirty="0" smtClean="0"/>
              <a:t>elatnosti</a:t>
            </a:r>
            <a:r>
              <a:rPr lang="sr-Latn-CS" sz="2800" dirty="0"/>
              <a:t>, privredne grane i proizvodne grupacije. Domicilna bankarska strukutra ukazuje da su neke specijalizovane i dalje zadržale u svom nazivu atribute: izvozna, investiciona, agrarna, privredna banka i sl.</a:t>
            </a:r>
          </a:p>
          <a:p>
            <a:r>
              <a:rPr lang="sr-Latn-CS" sz="2800" dirty="0"/>
              <a:t>Specijalizovane banke predstavljaju “manje” banke sa ograničenim brojem funkcija i lakšom kontrolom od strane države. </a:t>
            </a:r>
            <a:endParaRPr lang="en-US" sz="2800" dirty="0" smtClean="0"/>
          </a:p>
        </p:txBody>
      </p:sp>
    </p:spTree>
    <p:extLst>
      <p:ext uri="{BB962C8B-B14F-4D97-AF65-F5344CB8AC3E}">
        <p14:creationId xmlns:p14="http://schemas.microsoft.com/office/powerpoint/2010/main" val="1606320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sr-Latn-CS" sz="2800" dirty="0"/>
              <a:t>Zbog navedenih specifičnosti, specijalizovane banke mogu preuzimati i veće rizike, jer njihovo bankrotsvo ne može imati katastrofalne posledice po finansijski sistem jedne zemlje.</a:t>
            </a:r>
          </a:p>
          <a:p>
            <a:r>
              <a:rPr lang="sr-Latn-CS" sz="2800" dirty="0"/>
              <a:t>Specijalizovane banke su pogodnije za obavljanje poslova u vezi investicionog bankarstva, preduzetničkih aktivnosti, integracije, finansijskog restruktuiranja, kreditiranja izvoza, kreditiranja agrara, trgovine i zanatstva. Specijalizovane banke mogu obavljati bankarske poslove brzo i efikasno, uključivanjem specijalista iz pojedinih d</a:t>
            </a:r>
            <a:r>
              <a:rPr lang="en-US" sz="2800" dirty="0"/>
              <a:t>j</a:t>
            </a:r>
            <a:r>
              <a:rPr lang="sr-Latn-CS" sz="2800" dirty="0"/>
              <a:t>elatnosti i privrednih grana.</a:t>
            </a:r>
            <a:endParaRPr lang="en-US" sz="2800" dirty="0"/>
          </a:p>
          <a:p>
            <a:endParaRPr lang="sr-Latn-ME" dirty="0"/>
          </a:p>
        </p:txBody>
      </p:sp>
    </p:spTree>
    <p:extLst>
      <p:ext uri="{BB962C8B-B14F-4D97-AF65-F5344CB8AC3E}">
        <p14:creationId xmlns:p14="http://schemas.microsoft.com/office/powerpoint/2010/main" val="859478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457200" y="1412875"/>
            <a:ext cx="8229600" cy="5184775"/>
          </a:xfrm>
        </p:spPr>
        <p:txBody>
          <a:bodyPr>
            <a:normAutofit/>
          </a:bodyPr>
          <a:lstStyle/>
          <a:p>
            <a:pPr>
              <a:lnSpc>
                <a:spcPct val="80000"/>
              </a:lnSpc>
            </a:pPr>
            <a:r>
              <a:rPr lang="bs-Latn-BA" sz="2400" dirty="0"/>
              <a:t>Investicione banke se izdvajaju u odnosu na ostale vrste banaka po svojim poslovnim funkcijama. Investicione banke u svom finansijskom potencijalu pretežno raspolažu sa dugoročnim izvorima sredstava, tako da mogu finansirati razvojne potrebe svojih klijenata. </a:t>
            </a:r>
            <a:endParaRPr lang="en-US" sz="2400" dirty="0" smtClean="0"/>
          </a:p>
          <a:p>
            <a:pPr>
              <a:lnSpc>
                <a:spcPct val="80000"/>
              </a:lnSpc>
            </a:pPr>
            <a:r>
              <a:rPr lang="bs-Latn-BA" sz="2400" dirty="0" smtClean="0"/>
              <a:t>Prema </a:t>
            </a:r>
            <a:r>
              <a:rPr lang="bs-Latn-BA" sz="2400" dirty="0"/>
              <a:t>tradicionalnom shvatanju investicione banke  preuzimaju i plasiraju HOV svojih kompanija, vlada i drugih emitenata na primarnom tržištu HOV. Takođe investicione banke pružaju brokersko-dilerske usluge na sekundarnom tržištu HOV.</a:t>
            </a:r>
          </a:p>
          <a:p>
            <a:pPr>
              <a:lnSpc>
                <a:spcPct val="80000"/>
              </a:lnSpc>
            </a:pPr>
            <a:r>
              <a:rPr lang="bs-Latn-BA" sz="2400" dirty="0"/>
              <a:t>Banke koje su pored pribavljanja depozita i odobravanja kredita obavljale i poslove preuzimanja i plasiranja HOV kompanija i drugih emitenata, nazivale su se investicione banke. </a:t>
            </a:r>
            <a:endParaRPr lang="en-US" sz="2400" dirty="0" smtClean="0"/>
          </a:p>
        </p:txBody>
      </p:sp>
      <p:sp>
        <p:nvSpPr>
          <p:cNvPr id="34818" name="Rectangle 2"/>
          <p:cNvSpPr>
            <a:spLocks noGrp="1" noChangeArrowheads="1"/>
          </p:cNvSpPr>
          <p:nvPr>
            <p:ph type="title"/>
          </p:nvPr>
        </p:nvSpPr>
        <p:spPr/>
        <p:txBody>
          <a:bodyPr/>
          <a:lstStyle/>
          <a:p>
            <a:r>
              <a:rPr lang="sr-Latn-CS" dirty="0"/>
              <a:t>6. INVESTICIONE BANKE</a:t>
            </a:r>
            <a:endParaRPr lang="en-US" dirty="0"/>
          </a:p>
        </p:txBody>
      </p:sp>
    </p:spTree>
    <p:extLst>
      <p:ext uri="{BB962C8B-B14F-4D97-AF65-F5344CB8AC3E}">
        <p14:creationId xmlns:p14="http://schemas.microsoft.com/office/powerpoint/2010/main" val="20775651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80000"/>
              </a:lnSpc>
            </a:pPr>
            <a:r>
              <a:rPr lang="bs-Latn-BA" sz="2800" dirty="0"/>
              <a:t>Dosadašnja iskustva pokazuju da postoje tri organizacione forme invesiticionog bankarstva. Te forme su a) ortaštvo, b) konglomeratske jedinice i c) akcionarska društva.</a:t>
            </a:r>
          </a:p>
          <a:p>
            <a:pPr>
              <a:lnSpc>
                <a:spcPct val="80000"/>
              </a:lnSpc>
            </a:pPr>
            <a:r>
              <a:rPr lang="bs-Latn-BA" sz="2800" dirty="0"/>
              <a:t>Tradicionalno shvatanje investicionih banaka polazi od činjenice, da investicione banke daju impuls razvoju primarnog tržišta HOV.</a:t>
            </a:r>
          </a:p>
          <a:p>
            <a:pPr>
              <a:lnSpc>
                <a:spcPct val="80000"/>
              </a:lnSpc>
            </a:pPr>
            <a:r>
              <a:rPr lang="bs-Latn-BA" sz="2800" dirty="0"/>
              <a:t>Investicione banke na primarnom tržištu ostvaruju tri povezane funkcije : a) pokreću emisiju HOV, b) preuzimaju emisiju HOV, c) plasiraju emisiju HOV.</a:t>
            </a:r>
          </a:p>
          <a:p>
            <a:pPr>
              <a:lnSpc>
                <a:spcPct val="80000"/>
              </a:lnSpc>
            </a:pPr>
            <a:r>
              <a:rPr lang="bs-Latn-BA" sz="2800" dirty="0"/>
              <a:t>Investicione banke na sekundarnom tržištu HOV obavljaju brokersko dilerske poslove. Prodaja obuhvata brokersko dilerske aktivnosti, dok trgovina obuhvata arbitražu i špekulativne aktivnosti.</a:t>
            </a:r>
            <a:endParaRPr lang="en-US" sz="2800" dirty="0"/>
          </a:p>
          <a:p>
            <a:endParaRPr lang="sr-Latn-ME" dirty="0"/>
          </a:p>
        </p:txBody>
      </p:sp>
    </p:spTree>
    <p:extLst>
      <p:ext uri="{BB962C8B-B14F-4D97-AF65-F5344CB8AC3E}">
        <p14:creationId xmlns:p14="http://schemas.microsoft.com/office/powerpoint/2010/main" val="4195030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4294967295"/>
          </p:nvPr>
        </p:nvSpPr>
        <p:spPr>
          <a:xfrm>
            <a:off x="0" y="260350"/>
            <a:ext cx="8291513" cy="6264275"/>
          </a:xfrm>
        </p:spPr>
        <p:txBody>
          <a:bodyPr/>
          <a:lstStyle/>
          <a:p>
            <a:r>
              <a:rPr lang="bs-Latn-BA" sz="1800" dirty="0"/>
              <a:t>Investicione banke emituju i visokorizične obveznice sa odloženim plaćanjem kamata radi prikupljanja sredstava i isplate vlasnika predhodno emitovanih HOV. Ove banke su obično visoko zadužene organizacije jer je odnos između dugoročnih obaveza i akcionarskog kapitala dosta visok. One izuzetno dobro upravljaju rizikom (hedžiraju), koristeći izvedene derivate : fjučerse, forvarde, opcije i svopove.</a:t>
            </a:r>
          </a:p>
          <a:p>
            <a:r>
              <a:rPr lang="bs-Latn-BA" sz="1800" dirty="0"/>
              <a:t>Domicilni bankarski sektor nije stvorio uslove za osnivanje specijalizovanih investicionih banaka koje bi se bavile poslovima HOV. </a:t>
            </a:r>
            <a:r>
              <a:rPr lang="bs-Latn-BA" sz="1800" dirty="0" smtClean="0"/>
              <a:t>Um</a:t>
            </a:r>
            <a:r>
              <a:rPr lang="en-US" sz="1800" dirty="0" smtClean="0"/>
              <a:t>j</a:t>
            </a:r>
            <a:r>
              <a:rPr lang="bs-Latn-BA" sz="1800" dirty="0" smtClean="0"/>
              <a:t>esto </a:t>
            </a:r>
            <a:r>
              <a:rPr lang="bs-Latn-BA" sz="1800" dirty="0"/>
              <a:t>organizovanja posebnih investicionih banaka, domicilni bankarski sektor se opredelio za formiranje odeljenja u postojećim bankama koja se bave poslovima investicionog bankarstva jer je nedovoljno razvijeno primarno i sekundarno tržište HOV, </a:t>
            </a:r>
            <a:r>
              <a:rPr lang="bs-Latn-BA" sz="1800" dirty="0" smtClean="0"/>
              <a:t>neizv</a:t>
            </a:r>
            <a:r>
              <a:rPr lang="en-US" sz="1800" dirty="0" smtClean="0"/>
              <a:t>j</a:t>
            </a:r>
            <a:r>
              <a:rPr lang="bs-Latn-BA" sz="1800" dirty="0" smtClean="0"/>
              <a:t>esni </a:t>
            </a:r>
            <a:r>
              <a:rPr lang="bs-Latn-BA" sz="1800" dirty="0"/>
              <a:t>su prihodi i veliki su troškovi pri osnivanju investicionih banaka.</a:t>
            </a:r>
            <a:endParaRPr lang="en-US" sz="1800" dirty="0"/>
          </a:p>
        </p:txBody>
      </p:sp>
    </p:spTree>
    <p:extLst>
      <p:ext uri="{BB962C8B-B14F-4D97-AF65-F5344CB8AC3E}">
        <p14:creationId xmlns:p14="http://schemas.microsoft.com/office/powerpoint/2010/main" val="22891837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457200" y="1341438"/>
            <a:ext cx="8229600" cy="5516562"/>
          </a:xfrm>
        </p:spPr>
        <p:txBody>
          <a:bodyPr>
            <a:normAutofit/>
          </a:bodyPr>
          <a:lstStyle/>
          <a:p>
            <a:pPr>
              <a:lnSpc>
                <a:spcPct val="80000"/>
              </a:lnSpc>
            </a:pPr>
            <a:r>
              <a:rPr lang="bs-Latn-BA" sz="2400" dirty="0"/>
              <a:t>Hipotekarne banke plasiraju sredstva iz svog kreditnog potencijala na duži vremenski rok, uz preuzimanje zaloge klijenata u obliku hipoteke (nekretnine) kao pokrića i garancije za izvršeni plasman sredstava. </a:t>
            </a:r>
            <a:endParaRPr lang="en-US" sz="2400" dirty="0" smtClean="0"/>
          </a:p>
          <a:p>
            <a:pPr>
              <a:lnSpc>
                <a:spcPct val="80000"/>
              </a:lnSpc>
            </a:pPr>
            <a:r>
              <a:rPr lang="bs-Latn-BA" sz="2400" dirty="0" smtClean="0"/>
              <a:t>Hipoteka </a:t>
            </a:r>
            <a:r>
              <a:rPr lang="bs-Latn-BA" sz="2400" dirty="0"/>
              <a:t>predstavlja stvarno pravo koje daje ovlašćenje poveriocu da se naplati prinudnom prodajom nekretnine ukoliko dužnik ne izmiri svoje konkretne obaveze o roku njihovog dospjeća. Hipoteka se stiče upisom založnog prava u javne knjige. </a:t>
            </a:r>
            <a:endParaRPr lang="en-US" sz="2400" dirty="0" smtClean="0"/>
          </a:p>
          <a:p>
            <a:pPr>
              <a:lnSpc>
                <a:spcPct val="80000"/>
              </a:lnSpc>
            </a:pPr>
            <a:r>
              <a:rPr lang="bs-Latn-BA" sz="2400" dirty="0" smtClean="0"/>
              <a:t>Namirenje </a:t>
            </a:r>
            <a:r>
              <a:rPr lang="bs-Latn-BA" sz="2400" dirty="0"/>
              <a:t>potraživanja se realizuje bez obzira da li je </a:t>
            </a:r>
            <a:r>
              <a:rPr lang="bs-Latn-BA" sz="2400" dirty="0" smtClean="0"/>
              <a:t>prom</a:t>
            </a:r>
            <a:r>
              <a:rPr lang="en-US" sz="2400" dirty="0" err="1" smtClean="0"/>
              <a:t>ij</a:t>
            </a:r>
            <a:r>
              <a:rPr lang="bs-Latn-BA" sz="2400" dirty="0" smtClean="0"/>
              <a:t>enjen </a:t>
            </a:r>
            <a:r>
              <a:rPr lang="bs-Latn-BA" sz="2400" dirty="0"/>
              <a:t>vlasnik opterećene nekretnine ili je </a:t>
            </a:r>
            <a:r>
              <a:rPr lang="bs-Latn-BA" sz="2400" dirty="0" smtClean="0"/>
              <a:t>pod</a:t>
            </a:r>
            <a:r>
              <a:rPr lang="en-US" sz="2400" dirty="0" err="1" smtClean="0"/>
              <a:t>ij</a:t>
            </a:r>
            <a:r>
              <a:rPr lang="bs-Latn-BA" sz="2400" dirty="0" smtClean="0"/>
              <a:t>eljena </a:t>
            </a:r>
            <a:r>
              <a:rPr lang="bs-Latn-BA" sz="2400" dirty="0"/>
              <a:t>opterećena nekretnina. Predmet hipoteke je nepokretna imovina fizičkih i pravnih lica i to bez obzira na oblik svojine. </a:t>
            </a:r>
            <a:endParaRPr lang="en-US" sz="2400" dirty="0" smtClean="0"/>
          </a:p>
        </p:txBody>
      </p:sp>
      <p:sp>
        <p:nvSpPr>
          <p:cNvPr id="37890" name="Rectangle 2"/>
          <p:cNvSpPr>
            <a:spLocks noGrp="1" noChangeArrowheads="1"/>
          </p:cNvSpPr>
          <p:nvPr>
            <p:ph type="title"/>
          </p:nvPr>
        </p:nvSpPr>
        <p:spPr/>
        <p:txBody>
          <a:bodyPr/>
          <a:lstStyle/>
          <a:p>
            <a:pPr algn="ctr"/>
            <a:r>
              <a:rPr lang="bs-Latn-BA" dirty="0"/>
              <a:t>7. HIPOTEKARNE BANKE</a:t>
            </a:r>
            <a:endParaRPr lang="en-US" dirty="0"/>
          </a:p>
        </p:txBody>
      </p:sp>
    </p:spTree>
    <p:extLst>
      <p:ext uri="{BB962C8B-B14F-4D97-AF65-F5344CB8AC3E}">
        <p14:creationId xmlns:p14="http://schemas.microsoft.com/office/powerpoint/2010/main" val="9805573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fontScale="92500" lnSpcReduction="20000"/>
          </a:bodyPr>
          <a:lstStyle/>
          <a:p>
            <a:r>
              <a:rPr lang="bs-Latn-BA" sz="2800" dirty="0"/>
              <a:t>Hipoteka se najčešće konstituiše na zemljište, građevinske objekte, instalacije ugrađene u objektima, na hale, magacine i druge prateće objekte. Hipoteka se upisuje u novčanom iznosu u domicilnoj valuti sa kamatom i hipotekarnim troškovima. Da bi se upisala hipoteka na nekretnine neophodno je utvrditi formalno pravni bonitet i ekonomski bonitet hipoteke. </a:t>
            </a:r>
            <a:endParaRPr lang="en-US" sz="2800" dirty="0" smtClean="0"/>
          </a:p>
          <a:p>
            <a:r>
              <a:rPr lang="bs-Latn-BA" sz="2800" dirty="0" smtClean="0"/>
              <a:t>Nakon </a:t>
            </a:r>
            <a:r>
              <a:rPr lang="bs-Latn-BA" sz="2800" dirty="0"/>
              <a:t>upisa hopoteke, banka odobrava hipotekarni kredit dužniku na osnovu zaključenog ugovora. Izmirenjem obaveze od strane dužnika, hipoteka se briše a izjavu o brisanju hipoteke daje poverilac dužniku. </a:t>
            </a:r>
            <a:endParaRPr lang="en-US" sz="2800" dirty="0" smtClean="0"/>
          </a:p>
          <a:p>
            <a:r>
              <a:rPr lang="bs-Latn-BA" sz="2800" dirty="0" smtClean="0"/>
              <a:t>Hipotekarne </a:t>
            </a:r>
            <a:r>
              <a:rPr lang="bs-Latn-BA" sz="2800" dirty="0"/>
              <a:t>banke se pojavljuju na primarnom i sekundarnom hipotekarnom tržištu. Na primarnom hipotekarnom tržištu dominantni su finansijski instrumenti u obliku: hipotekarnih kredita i hipotekarnih obveznica.</a:t>
            </a:r>
            <a:endParaRPr lang="en-US" sz="2800" dirty="0"/>
          </a:p>
          <a:p>
            <a:endParaRPr lang="sr-Latn-ME" dirty="0"/>
          </a:p>
        </p:txBody>
      </p:sp>
    </p:spTree>
    <p:extLst>
      <p:ext uri="{BB962C8B-B14F-4D97-AF65-F5344CB8AC3E}">
        <p14:creationId xmlns:p14="http://schemas.microsoft.com/office/powerpoint/2010/main" val="1668426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57200" y="260350"/>
            <a:ext cx="8229600" cy="6264275"/>
          </a:xfrm>
        </p:spPr>
        <p:txBody>
          <a:bodyPr>
            <a:normAutofit/>
          </a:bodyPr>
          <a:lstStyle/>
          <a:p>
            <a:pPr>
              <a:lnSpc>
                <a:spcPct val="90000"/>
              </a:lnSpc>
            </a:pPr>
            <a:r>
              <a:rPr lang="bs-Latn-BA" sz="2400" dirty="0"/>
              <a:t>Na sekundarnom hipotekarnom tržištu prisutni su kreditni instrumenti i njihovi derivati koji se koriste u postupku sekjuritizacije kredita. Na hipotekarnom tržištu se susreću kreditori i zajmotražioci koji su po finansijskoj snazi “veliki” i “mali” i koji potiču iz domicilne zemlje i iz inostranstva. </a:t>
            </a:r>
            <a:endParaRPr lang="en-US" sz="2400" dirty="0" smtClean="0"/>
          </a:p>
          <a:p>
            <a:pPr>
              <a:lnSpc>
                <a:spcPct val="90000"/>
              </a:lnSpc>
            </a:pPr>
            <a:r>
              <a:rPr lang="bs-Latn-BA" sz="2400" dirty="0" smtClean="0"/>
              <a:t>Hipotekarno </a:t>
            </a:r>
            <a:r>
              <a:rPr lang="bs-Latn-BA" sz="2400" dirty="0"/>
              <a:t>tržište je jedno od najstabilnijih tržišta, jer je u svim nacionalnim ekonomijama u njegovom stvaranju prisutna država. U praksi postoje dva modela hipotekarnog tržišta: a) američki model i b) evropski model. </a:t>
            </a:r>
            <a:endParaRPr lang="en-US" sz="2400" dirty="0" smtClean="0"/>
          </a:p>
          <a:p>
            <a:pPr>
              <a:lnSpc>
                <a:spcPct val="90000"/>
              </a:lnSpc>
            </a:pPr>
            <a:r>
              <a:rPr lang="bs-Latn-BA" sz="2400" dirty="0" smtClean="0"/>
              <a:t>Kod </a:t>
            </a:r>
            <a:r>
              <a:rPr lang="bs-Latn-BA" sz="2400" dirty="0"/>
              <a:t>američkog modela je razvijeno sekundarno tržište i prisutna je državna agencija u velikoj </a:t>
            </a:r>
            <a:r>
              <a:rPr lang="bs-Latn-BA" sz="2400" dirty="0" smtClean="0"/>
              <a:t>m</a:t>
            </a:r>
            <a:r>
              <a:rPr lang="en-US" sz="2400" dirty="0" smtClean="0"/>
              <a:t>j</a:t>
            </a:r>
            <a:r>
              <a:rPr lang="bs-Latn-BA" sz="2400" dirty="0" smtClean="0"/>
              <a:t>eri</a:t>
            </a:r>
            <a:r>
              <a:rPr lang="bs-Latn-BA" sz="2400" dirty="0"/>
              <a:t>. Kod evropskog modela je prisutna hipotekarna banka i štedno-kreditna organizacija</a:t>
            </a:r>
            <a:r>
              <a:rPr lang="bs-Latn-BA" sz="2400" dirty="0" smtClean="0"/>
              <a:t>.</a:t>
            </a:r>
            <a:endParaRPr lang="bs-Latn-BA" sz="2400" dirty="0"/>
          </a:p>
        </p:txBody>
      </p:sp>
    </p:spTree>
    <p:extLst>
      <p:ext uri="{BB962C8B-B14F-4D97-AF65-F5344CB8AC3E}">
        <p14:creationId xmlns:p14="http://schemas.microsoft.com/office/powerpoint/2010/main" val="30474073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65018"/>
            <a:ext cx="8229600" cy="5342273"/>
          </a:xfrm>
        </p:spPr>
        <p:txBody>
          <a:bodyPr>
            <a:normAutofit lnSpcReduction="10000"/>
          </a:bodyPr>
          <a:lstStyle/>
          <a:p>
            <a:pPr>
              <a:lnSpc>
                <a:spcPct val="90000"/>
              </a:lnSpc>
            </a:pPr>
            <a:r>
              <a:rPr lang="bs-Latn-BA" sz="2800" dirty="0"/>
              <a:t>Hipotekarne banke nastupaju na primarnom i sekundarnom hipotekarnom tržištu sa sl</a:t>
            </a:r>
            <a:r>
              <a:rPr lang="en-US" sz="2800" dirty="0" err="1"/>
              <a:t>ij</a:t>
            </a:r>
            <a:r>
              <a:rPr lang="bs-Latn-BA" sz="2800" dirty="0"/>
              <a:t>edećim hipotekarnim instrumentima : hipotekarnim kreditima, hipotekarnim obveznicama, hipotekarnim založnicama, hipotekarnim uputnicama i derivativnim hipotekarnim obveznicama (kolateralne i segmentirane obveznice). </a:t>
            </a:r>
            <a:endParaRPr lang="en-US" sz="2800" dirty="0" smtClean="0"/>
          </a:p>
          <a:p>
            <a:pPr>
              <a:lnSpc>
                <a:spcPct val="90000"/>
              </a:lnSpc>
            </a:pPr>
            <a:r>
              <a:rPr lang="bs-Latn-BA" sz="2800" dirty="0" smtClean="0"/>
              <a:t>Kolateralne </a:t>
            </a:r>
            <a:r>
              <a:rPr lang="bs-Latn-BA" sz="2800" dirty="0"/>
              <a:t>hipotekarne obveznice počivaju na resekjuritizaciji hipotekarnih kredita dok segmentirane hipotekarne obveznici na pulu hipotekarnih kredita.</a:t>
            </a:r>
          </a:p>
          <a:p>
            <a:pPr>
              <a:lnSpc>
                <a:spcPct val="90000"/>
              </a:lnSpc>
            </a:pPr>
            <a:r>
              <a:rPr lang="bs-Latn-BA" sz="2800" dirty="0"/>
              <a:t>Domicilni bankarski sektor još uvek nije razvio dovoljan broj hipotekarnih banaka u prvom redu zbog nedovoljno razvijenog hipotekarnog tržišta.</a:t>
            </a:r>
            <a:endParaRPr lang="en-US" sz="2800" dirty="0"/>
          </a:p>
          <a:p>
            <a:endParaRPr lang="sr-Latn-ME" dirty="0"/>
          </a:p>
        </p:txBody>
      </p:sp>
    </p:spTree>
    <p:extLst>
      <p:ext uri="{BB962C8B-B14F-4D97-AF65-F5344CB8AC3E}">
        <p14:creationId xmlns:p14="http://schemas.microsoft.com/office/powerpoint/2010/main" val="423074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lstStyle/>
          <a:p>
            <a:pPr>
              <a:lnSpc>
                <a:spcPct val="90000"/>
              </a:lnSpc>
            </a:pPr>
            <a:r>
              <a:rPr lang="bs-Latn-BA" sz="3600" dirty="0"/>
              <a:t>Funkcija kreiranja novca može da se odnosi i na kreiranje novca od strane centralne banke ( stvaranje monetarne banke), odnosno primarnog novca. </a:t>
            </a:r>
            <a:endParaRPr lang="en-US" sz="3600" dirty="0" smtClean="0"/>
          </a:p>
          <a:p>
            <a:pPr>
              <a:lnSpc>
                <a:spcPct val="90000"/>
              </a:lnSpc>
            </a:pPr>
            <a:r>
              <a:rPr lang="bs-Latn-BA" sz="3600" dirty="0" smtClean="0"/>
              <a:t>Emitovanjem </a:t>
            </a:r>
            <a:r>
              <a:rPr lang="bs-Latn-BA" sz="3600" dirty="0"/>
              <a:t>novčanica centralna banka stvara obavezu prema sebi, koju evidentira u knjigama i to obavezu prema svim subjektima koji poseduju novčanice.</a:t>
            </a:r>
          </a:p>
          <a:p>
            <a:pPr>
              <a:lnSpc>
                <a:spcPct val="90000"/>
              </a:lnSpc>
            </a:pPr>
            <a:endParaRPr lang="bs-Latn-BA" sz="1800" dirty="0"/>
          </a:p>
          <a:p>
            <a:endParaRPr lang="sr-Latn-ME" dirty="0"/>
          </a:p>
        </p:txBody>
      </p:sp>
    </p:spTree>
    <p:extLst>
      <p:ext uri="{BB962C8B-B14F-4D97-AF65-F5344CB8AC3E}">
        <p14:creationId xmlns:p14="http://schemas.microsoft.com/office/powerpoint/2010/main" val="31969579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250825" y="1268413"/>
            <a:ext cx="8435975" cy="5329237"/>
          </a:xfrm>
        </p:spPr>
        <p:txBody>
          <a:bodyPr>
            <a:normAutofit/>
          </a:bodyPr>
          <a:lstStyle/>
          <a:p>
            <a:pPr>
              <a:lnSpc>
                <a:spcPct val="80000"/>
              </a:lnSpc>
            </a:pPr>
            <a:r>
              <a:rPr lang="bs-Latn-BA" sz="2400" dirty="0"/>
              <a:t>Lombardne banke obavljaju poslove odobravanja lombardnih kredita, pri čemu sigurnost plasmana pokrivaju zalogom pokretnih stvari, robe i HOV. Potvrdom o vlasništvu zaloga se prenosi na lombardnu banku (poverioca). Lombardne banke odobravaju na lombardnom tržištu lombardne kredite. </a:t>
            </a:r>
            <a:endParaRPr lang="en-US" sz="2400" dirty="0" smtClean="0"/>
          </a:p>
          <a:p>
            <a:pPr>
              <a:lnSpc>
                <a:spcPct val="80000"/>
              </a:lnSpc>
            </a:pPr>
            <a:r>
              <a:rPr lang="bs-Latn-BA" sz="2400" dirty="0" smtClean="0"/>
              <a:t>Lombardni </a:t>
            </a:r>
            <a:r>
              <a:rPr lang="bs-Latn-BA" sz="2400" dirty="0"/>
              <a:t>krediti po svojoj ročnosti spadaju u red kratkoročnih bankarskih kredita (3-6 meseci). Za lombardni kredit je karakteristično, da je manje važna kreditna sposobnost korisnika kredita od važnosti boniteta zaloge. </a:t>
            </a:r>
          </a:p>
          <a:p>
            <a:pPr>
              <a:lnSpc>
                <a:spcPct val="80000"/>
              </a:lnSpc>
            </a:pPr>
            <a:r>
              <a:rPr lang="bs-Latn-BA" sz="2400" dirty="0"/>
              <a:t>Lombardni kredit se vraća lombardnoj banci sa kamatom i ostalim troškovima i to jednokratno po njegovom </a:t>
            </a:r>
            <a:r>
              <a:rPr lang="bs-Latn-BA" sz="2400" dirty="0" smtClean="0"/>
              <a:t>dosp</a:t>
            </a:r>
            <a:r>
              <a:rPr lang="en-US" sz="2400" dirty="0" err="1" smtClean="0"/>
              <a:t>ij</a:t>
            </a:r>
            <a:r>
              <a:rPr lang="bs-Latn-BA" sz="2400" dirty="0" smtClean="0"/>
              <a:t>eću</a:t>
            </a:r>
            <a:r>
              <a:rPr lang="bs-Latn-BA" sz="2400" dirty="0"/>
              <a:t>. </a:t>
            </a:r>
            <a:endParaRPr lang="en-US" sz="2400" dirty="0"/>
          </a:p>
        </p:txBody>
      </p:sp>
      <p:sp>
        <p:nvSpPr>
          <p:cNvPr id="39938" name="Rectangle 2"/>
          <p:cNvSpPr>
            <a:spLocks noGrp="1" noChangeArrowheads="1"/>
          </p:cNvSpPr>
          <p:nvPr>
            <p:ph type="title"/>
          </p:nvPr>
        </p:nvSpPr>
        <p:spPr>
          <a:xfrm>
            <a:off x="457200" y="274638"/>
            <a:ext cx="8229600" cy="778098"/>
          </a:xfrm>
        </p:spPr>
        <p:txBody>
          <a:bodyPr/>
          <a:lstStyle/>
          <a:p>
            <a:pPr algn="ctr"/>
            <a:r>
              <a:rPr lang="bs-Latn-BA" dirty="0"/>
              <a:t>8. LOMBARDNE BANKE</a:t>
            </a:r>
            <a:endParaRPr lang="en-US" dirty="0"/>
          </a:p>
        </p:txBody>
      </p:sp>
    </p:spTree>
    <p:extLst>
      <p:ext uri="{BB962C8B-B14F-4D97-AF65-F5344CB8AC3E}">
        <p14:creationId xmlns:p14="http://schemas.microsoft.com/office/powerpoint/2010/main" val="40568115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a:bodyPr>
          <a:lstStyle/>
          <a:p>
            <a:pPr>
              <a:lnSpc>
                <a:spcPct val="80000"/>
              </a:lnSpc>
            </a:pPr>
            <a:r>
              <a:rPr lang="bs-Latn-BA" sz="2800" dirty="0"/>
              <a:t>Zaštita davaoca kredita može se realizovati i preko mehanizma relombarda. Relombard predstavlja posebnu vrštu ugovora koja se sklapa između dv</a:t>
            </a:r>
            <a:r>
              <a:rPr lang="en-US" sz="2800" dirty="0" err="1"/>
              <a:t>ij</a:t>
            </a:r>
            <a:r>
              <a:rPr lang="bs-Latn-BA" sz="2800" dirty="0"/>
              <a:t>e banke, pri čemu prava banka (koja pos</a:t>
            </a:r>
            <a:r>
              <a:rPr lang="en-US" sz="2800" dirty="0"/>
              <a:t>j</a:t>
            </a:r>
            <a:r>
              <a:rPr lang="bs-Latn-BA" sz="2800" dirty="0"/>
              <a:t>eduje zalogu) vrši prenos dotične zaloge na drugu banku, uz povlačenje novčanih sredstava od te druge banke</a:t>
            </a:r>
            <a:r>
              <a:rPr lang="bs-Latn-BA" sz="2800" dirty="0" smtClean="0"/>
              <a:t>.</a:t>
            </a:r>
            <a:endParaRPr lang="en-US" sz="2800" dirty="0" smtClean="0"/>
          </a:p>
          <a:p>
            <a:pPr>
              <a:lnSpc>
                <a:spcPct val="80000"/>
              </a:lnSpc>
            </a:pPr>
            <a:r>
              <a:rPr lang="bs-Latn-BA" sz="2800" dirty="0" smtClean="0"/>
              <a:t> </a:t>
            </a:r>
            <a:r>
              <a:rPr lang="bs-Latn-BA" sz="2800" dirty="0"/>
              <a:t>Zaloga se mora čuvati u javnom skladištu, te stoga lombardni kredit nosi sa sobom i veću kamatu.</a:t>
            </a:r>
          </a:p>
          <a:p>
            <a:pPr>
              <a:lnSpc>
                <a:spcPct val="80000"/>
              </a:lnSpc>
            </a:pPr>
            <a:r>
              <a:rPr lang="bs-Latn-BA" sz="2800" dirty="0"/>
              <a:t>Predmet zaloge na lombardnom tržištu mogu biti: HOV, zlato i druge dragocenosti, roba uskladištena u javno skladište, roba na putu. Za lombardnu banku je važno da postane zakoniti imalac HOV i da može sa njima raspolagati u okviru založnog prava.</a:t>
            </a:r>
            <a:endParaRPr lang="en-US" sz="2800" dirty="0"/>
          </a:p>
          <a:p>
            <a:endParaRPr lang="sr-Latn-ME" dirty="0"/>
          </a:p>
        </p:txBody>
      </p:sp>
    </p:spTree>
    <p:extLst>
      <p:ext uri="{BB962C8B-B14F-4D97-AF65-F5344CB8AC3E}">
        <p14:creationId xmlns:p14="http://schemas.microsoft.com/office/powerpoint/2010/main" val="2786059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457200" y="260350"/>
            <a:ext cx="8229600" cy="5759450"/>
          </a:xfrm>
        </p:spPr>
        <p:txBody>
          <a:bodyPr>
            <a:normAutofit/>
          </a:bodyPr>
          <a:lstStyle/>
          <a:p>
            <a:pPr marL="609600" indent="-609600">
              <a:lnSpc>
                <a:spcPct val="90000"/>
              </a:lnSpc>
            </a:pPr>
            <a:r>
              <a:rPr lang="bs-Latn-BA" sz="2800" dirty="0"/>
              <a:t>Lombardne HOV su u razvijenim zemljama više prisutne na sekundarnom lombardnom tržištu. Lombardni krediti se odobravaju od strane lombardnih banaka u visini 60% do 80% u odnosu na 100% zaloge lombardnih HOV.</a:t>
            </a:r>
          </a:p>
          <a:p>
            <a:pPr marL="609600" indent="-609600">
              <a:lnSpc>
                <a:spcPct val="90000"/>
              </a:lnSpc>
            </a:pPr>
            <a:r>
              <a:rPr lang="en-US" sz="2800" dirty="0" smtClean="0"/>
              <a:t>U</a:t>
            </a:r>
            <a:r>
              <a:rPr lang="bs-Latn-BA" sz="2800" dirty="0" smtClean="0"/>
              <a:t> </a:t>
            </a:r>
            <a:r>
              <a:rPr lang="bs-Latn-BA" sz="2800" dirty="0"/>
              <a:t>zalogu se mogu staviti sledeće hartije od vrednosti:</a:t>
            </a:r>
          </a:p>
          <a:p>
            <a:pPr marL="609600" indent="-609600">
              <a:lnSpc>
                <a:spcPct val="90000"/>
              </a:lnSpc>
              <a:buFontTx/>
              <a:buAutoNum type="arabicPeriod"/>
            </a:pPr>
            <a:r>
              <a:rPr lang="bs-Latn-BA" sz="2800" dirty="0"/>
              <a:t>Akcije</a:t>
            </a:r>
          </a:p>
          <a:p>
            <a:pPr marL="609600" indent="-609600">
              <a:lnSpc>
                <a:spcPct val="90000"/>
              </a:lnSpc>
              <a:buFontTx/>
              <a:buAutoNum type="arabicPeriod"/>
            </a:pPr>
            <a:r>
              <a:rPr lang="bs-Latn-BA" sz="2800" dirty="0"/>
              <a:t>Obveznice</a:t>
            </a:r>
          </a:p>
          <a:p>
            <a:pPr marL="609600" indent="-609600">
              <a:lnSpc>
                <a:spcPct val="90000"/>
              </a:lnSpc>
              <a:buFontTx/>
              <a:buAutoNum type="arabicPeriod"/>
            </a:pPr>
            <a:r>
              <a:rPr lang="bs-Latn-BA" sz="2800" dirty="0"/>
              <a:t>Blagajnički zapisi</a:t>
            </a:r>
          </a:p>
          <a:p>
            <a:pPr marL="609600" indent="-609600">
              <a:lnSpc>
                <a:spcPct val="90000"/>
              </a:lnSpc>
              <a:buFontTx/>
              <a:buAutoNum type="arabicPeriod"/>
            </a:pPr>
            <a:r>
              <a:rPr lang="bs-Latn-BA" sz="2800" dirty="0"/>
              <a:t>Komercijalni zapisi</a:t>
            </a:r>
          </a:p>
          <a:p>
            <a:pPr marL="609600" indent="-609600">
              <a:lnSpc>
                <a:spcPct val="90000"/>
              </a:lnSpc>
              <a:buFontTx/>
              <a:buAutoNum type="arabicPeriod"/>
            </a:pPr>
            <a:r>
              <a:rPr lang="bs-Latn-BA" sz="2800" dirty="0" smtClean="0"/>
              <a:t>Certifikati</a:t>
            </a:r>
            <a:endParaRPr lang="bs-Latn-BA" sz="2800" dirty="0"/>
          </a:p>
        </p:txBody>
      </p:sp>
    </p:spTree>
    <p:extLst>
      <p:ext uri="{BB962C8B-B14F-4D97-AF65-F5344CB8AC3E}">
        <p14:creationId xmlns:p14="http://schemas.microsoft.com/office/powerpoint/2010/main" val="35906467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98764"/>
            <a:ext cx="8229600" cy="5508527"/>
          </a:xfrm>
        </p:spPr>
        <p:txBody>
          <a:bodyPr>
            <a:normAutofit/>
          </a:bodyPr>
          <a:lstStyle/>
          <a:p>
            <a:r>
              <a:rPr lang="bs-Latn-BA" sz="2800" dirty="0"/>
              <a:t>Lombardna banka na lombardnom tržištu trguje sa lombardnim materijalom robnog i nerobnog karaktera. </a:t>
            </a:r>
            <a:endParaRPr lang="en-US" sz="2800" dirty="0" smtClean="0"/>
          </a:p>
          <a:p>
            <a:r>
              <a:rPr lang="bs-Latn-BA" sz="2800" dirty="0" smtClean="0"/>
              <a:t>Lombardni </a:t>
            </a:r>
            <a:r>
              <a:rPr lang="bs-Latn-BA" sz="2800" dirty="0"/>
              <a:t>materijal robnog karaktera se odnosi na fakture i založnice koje prate robu. Lombardni materijal nerobnog karaktera se odnosi na lombardne kredite i HOV. </a:t>
            </a:r>
            <a:endParaRPr lang="en-US" sz="2800" dirty="0" smtClean="0"/>
          </a:p>
          <a:p>
            <a:r>
              <a:rPr lang="bs-Latn-BA" sz="2800" dirty="0" smtClean="0"/>
              <a:t>Lombardna </a:t>
            </a:r>
            <a:r>
              <a:rPr lang="bs-Latn-BA" sz="2800" dirty="0"/>
              <a:t>stopa predstavlja c</a:t>
            </a:r>
            <a:r>
              <a:rPr lang="en-US" sz="2800" dirty="0" err="1"/>
              <a:t>ij</a:t>
            </a:r>
            <a:r>
              <a:rPr lang="bs-Latn-BA" sz="2800" dirty="0"/>
              <a:t>enu sa kojom se trguje na sekundarnom lombardnom tržištu. Lombardna stopa veća je od eskontne stope</a:t>
            </a:r>
            <a:r>
              <a:rPr lang="en-US" sz="2800" dirty="0"/>
              <a:t>,</a:t>
            </a:r>
            <a:r>
              <a:rPr lang="bs-Latn-BA" sz="2800" dirty="0"/>
              <a:t> a manja je od kamatne stope.</a:t>
            </a:r>
            <a:endParaRPr lang="en-US" sz="2800" dirty="0"/>
          </a:p>
          <a:p>
            <a:endParaRPr lang="sr-Latn-ME" dirty="0"/>
          </a:p>
        </p:txBody>
      </p:sp>
    </p:spTree>
    <p:extLst>
      <p:ext uri="{BB962C8B-B14F-4D97-AF65-F5344CB8AC3E}">
        <p14:creationId xmlns:p14="http://schemas.microsoft.com/office/powerpoint/2010/main" val="3170486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ctrTitle"/>
          </p:nvPr>
        </p:nvSpPr>
        <p:spPr/>
        <p:txBody>
          <a:bodyPr/>
          <a:lstStyle/>
          <a:p>
            <a:r>
              <a:rPr lang="bs-Latn-BA" sz="4000"/>
              <a:t>INSTITUCIONALNI INVESTITORI I POSREDNIČKE INSTITUCIJE</a:t>
            </a:r>
            <a:endParaRPr lang="en-US" sz="4000"/>
          </a:p>
        </p:txBody>
      </p:sp>
    </p:spTree>
    <p:extLst>
      <p:ext uri="{BB962C8B-B14F-4D97-AF65-F5344CB8AC3E}">
        <p14:creationId xmlns:p14="http://schemas.microsoft.com/office/powerpoint/2010/main" val="25303919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457200" y="908050"/>
            <a:ext cx="8229600" cy="5761038"/>
          </a:xfrm>
        </p:spPr>
        <p:txBody>
          <a:bodyPr/>
          <a:lstStyle/>
          <a:p>
            <a:pPr>
              <a:lnSpc>
                <a:spcPct val="80000"/>
              </a:lnSpc>
            </a:pPr>
            <a:r>
              <a:rPr lang="bs-Latn-BA" sz="2400" dirty="0"/>
              <a:t>Investicioni fondovi predstavljaju institucionalne investitore koji prodaju vlasničke HOV (akcije), te tako prikupljaju sredstva i plasiraju ih na finansijsko tržište. </a:t>
            </a:r>
            <a:endParaRPr lang="en-US" sz="2400" dirty="0" smtClean="0"/>
          </a:p>
          <a:p>
            <a:pPr>
              <a:lnSpc>
                <a:spcPct val="80000"/>
              </a:lnSpc>
            </a:pPr>
            <a:r>
              <a:rPr lang="bs-Latn-BA" sz="2400" dirty="0" smtClean="0"/>
              <a:t>Smatraju </a:t>
            </a:r>
            <a:r>
              <a:rPr lang="bs-Latn-BA" sz="2400" dirty="0"/>
              <a:t>se nebankarskim institucijama i predstavljaju najpovoljniju formu mobilizacije kapitala. Njihovom pojavom povećava se posrednička konkurencija i uvodi se savremeni pristup finansijskim transakcijama. </a:t>
            </a:r>
            <a:endParaRPr lang="en-US" sz="2400" dirty="0" smtClean="0"/>
          </a:p>
          <a:p>
            <a:pPr>
              <a:lnSpc>
                <a:spcPct val="80000"/>
              </a:lnSpc>
            </a:pPr>
            <a:r>
              <a:rPr lang="bs-Latn-BA" sz="2400" dirty="0" smtClean="0"/>
              <a:t>Investicioni </a:t>
            </a:r>
            <a:r>
              <a:rPr lang="bs-Latn-BA" sz="2400" dirty="0"/>
              <a:t>fondovi investiraju svoj kapital u dužničke HOV, kupovinom hartija od različitih emitenata, uz istovremeno emitovanje sopstvenih dugoročnih HOV i njihovu prodaju širem krugu “malih” štediša. Investicioni fondovi formiraju svoje sopstvene portfelje dugoročnih HOV.</a:t>
            </a:r>
          </a:p>
          <a:p>
            <a:pPr>
              <a:lnSpc>
                <a:spcPct val="80000"/>
              </a:lnSpc>
            </a:pPr>
            <a:endParaRPr lang="en-US" sz="1800" dirty="0"/>
          </a:p>
        </p:txBody>
      </p:sp>
      <p:sp>
        <p:nvSpPr>
          <p:cNvPr id="52226" name="Rectangle 2"/>
          <p:cNvSpPr>
            <a:spLocks noGrp="1" noChangeArrowheads="1"/>
          </p:cNvSpPr>
          <p:nvPr>
            <p:ph type="title"/>
          </p:nvPr>
        </p:nvSpPr>
        <p:spPr>
          <a:xfrm>
            <a:off x="1066800" y="304800"/>
            <a:ext cx="7543800" cy="636588"/>
          </a:xfrm>
        </p:spPr>
        <p:txBody>
          <a:bodyPr/>
          <a:lstStyle/>
          <a:p>
            <a:pPr algn="ctr"/>
            <a:r>
              <a:rPr lang="bs-Latn-BA" sz="3200" dirty="0"/>
              <a:t>1. INVESTICIONI FONDOVI</a:t>
            </a:r>
            <a:endParaRPr lang="en-US" sz="3200" dirty="0"/>
          </a:p>
        </p:txBody>
      </p:sp>
    </p:spTree>
    <p:extLst>
      <p:ext uri="{BB962C8B-B14F-4D97-AF65-F5344CB8AC3E}">
        <p14:creationId xmlns:p14="http://schemas.microsoft.com/office/powerpoint/2010/main" val="3649065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fontScale="92500" lnSpcReduction="10000"/>
          </a:bodyPr>
          <a:lstStyle/>
          <a:p>
            <a:pPr>
              <a:lnSpc>
                <a:spcPct val="80000"/>
              </a:lnSpc>
            </a:pPr>
            <a:r>
              <a:rPr lang="bs-Latn-BA" sz="2800" dirty="0"/>
              <a:t>Obzirom da kupuju tuđe HOV i da emituju i prodaju sopstvene HOV, investicioni fondovi ostvaruju prihode po osnovu dividende i po osnovu kamata. Ukoliko kupuju dugoročne HOV od većeg broja emitenata, tada naplaćuju od emitenata dividendu. </a:t>
            </a:r>
            <a:endParaRPr lang="en-US" sz="2800" dirty="0" smtClean="0"/>
          </a:p>
          <a:p>
            <a:pPr>
              <a:lnSpc>
                <a:spcPct val="80000"/>
              </a:lnSpc>
            </a:pPr>
            <a:r>
              <a:rPr lang="bs-Latn-BA" sz="2800" dirty="0" smtClean="0"/>
              <a:t>Ukoliko </a:t>
            </a:r>
            <a:r>
              <a:rPr lang="bs-Latn-BA" sz="2800" dirty="0"/>
              <a:t>prodaju svoje HOV malim štedišama, tada isplaćuju dividendu. Na ovaj način investicioni fondovi vrše disperziju rizika HOV. Diverzifikaciju rizika je moguće ostvariti investiranjem fondova u veliki broj različitih HOV.</a:t>
            </a:r>
          </a:p>
          <a:p>
            <a:pPr>
              <a:lnSpc>
                <a:spcPct val="80000"/>
              </a:lnSpc>
            </a:pPr>
            <a:r>
              <a:rPr lang="bs-Latn-BA" sz="2800" dirty="0"/>
              <a:t>Ostvareni prinosi investicionih fondova su daleko veći od prinosa koji se ostvaruju na oročene štedne uloge. </a:t>
            </a:r>
            <a:endParaRPr lang="en-US" sz="2800" dirty="0" smtClean="0"/>
          </a:p>
          <a:p>
            <a:pPr>
              <a:lnSpc>
                <a:spcPct val="80000"/>
              </a:lnSpc>
            </a:pPr>
            <a:r>
              <a:rPr lang="bs-Latn-BA" sz="2800" dirty="0" smtClean="0"/>
              <a:t>Neto </a:t>
            </a:r>
            <a:r>
              <a:rPr lang="bs-Latn-BA" sz="2800" dirty="0"/>
              <a:t>vr</a:t>
            </a:r>
            <a:r>
              <a:rPr lang="en-US" sz="2800" dirty="0" err="1"/>
              <a:t>ij</a:t>
            </a:r>
            <a:r>
              <a:rPr lang="bs-Latn-BA" sz="2800" dirty="0"/>
              <a:t>ednost aktive investicionog fonda  po akciji predstavlja osnovni pokazatelj poslovanja investicionog fonda. Na ovaj način se određuje realna vr</a:t>
            </a:r>
            <a:r>
              <a:rPr lang="en-US" sz="2800" dirty="0" err="1"/>
              <a:t>ij</a:t>
            </a:r>
            <a:r>
              <a:rPr lang="bs-Latn-BA" sz="2800" dirty="0"/>
              <a:t>ednost koja pripada jednoj akciji investicionog fonda.</a:t>
            </a:r>
            <a:endParaRPr lang="sr-Latn-ME" dirty="0"/>
          </a:p>
        </p:txBody>
      </p:sp>
    </p:spTree>
    <p:extLst>
      <p:ext uri="{BB962C8B-B14F-4D97-AF65-F5344CB8AC3E}">
        <p14:creationId xmlns:p14="http://schemas.microsoft.com/office/powerpoint/2010/main" val="1175995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457200" y="260350"/>
            <a:ext cx="8229600" cy="6048375"/>
          </a:xfrm>
        </p:spPr>
        <p:txBody>
          <a:bodyPr>
            <a:normAutofit/>
          </a:bodyPr>
          <a:lstStyle/>
          <a:p>
            <a:pPr>
              <a:lnSpc>
                <a:spcPct val="80000"/>
              </a:lnSpc>
            </a:pPr>
            <a:r>
              <a:rPr lang="bs-Latn-BA" sz="2400" dirty="0"/>
              <a:t>Neto </a:t>
            </a:r>
            <a:r>
              <a:rPr lang="bs-Latn-BA" sz="2400" dirty="0" smtClean="0"/>
              <a:t>vr</a:t>
            </a:r>
            <a:r>
              <a:rPr lang="en-US" sz="2400" dirty="0" err="1" smtClean="0"/>
              <a:t>ij</a:t>
            </a:r>
            <a:r>
              <a:rPr lang="bs-Latn-BA" sz="2400" dirty="0" smtClean="0"/>
              <a:t>ednost </a:t>
            </a:r>
            <a:r>
              <a:rPr lang="bs-Latn-BA" sz="2400" dirty="0"/>
              <a:t>aktive investicionog fonda (NVAF) se izračunava na sledeći način:</a:t>
            </a:r>
          </a:p>
          <a:p>
            <a:pPr>
              <a:lnSpc>
                <a:spcPct val="80000"/>
              </a:lnSpc>
            </a:pPr>
            <a:endParaRPr lang="bs-Latn-BA" sz="2400" dirty="0"/>
          </a:p>
          <a:p>
            <a:pPr algn="ctr">
              <a:lnSpc>
                <a:spcPct val="80000"/>
              </a:lnSpc>
              <a:buFont typeface="Wingdings" pitchFamily="2" charset="2"/>
              <a:buNone/>
            </a:pPr>
            <a:r>
              <a:rPr lang="bs-Latn-BA" sz="2400" dirty="0"/>
              <a:t>NVAF= (UKUPNA </a:t>
            </a:r>
            <a:r>
              <a:rPr lang="bs-Latn-BA" sz="2400" dirty="0" smtClean="0"/>
              <a:t>VR</a:t>
            </a:r>
            <a:r>
              <a:rPr lang="en-US" sz="2400" dirty="0" smtClean="0"/>
              <a:t>IJ</a:t>
            </a:r>
            <a:r>
              <a:rPr lang="bs-Latn-BA" sz="2400" dirty="0" smtClean="0"/>
              <a:t>EDNOST </a:t>
            </a:r>
            <a:r>
              <a:rPr lang="bs-Latn-BA" sz="2400" dirty="0"/>
              <a:t>AKTIVE FONDA – OBAVEZE FONDA ) / BROJ AKCIJA FONDA U OPTICAJU</a:t>
            </a:r>
          </a:p>
          <a:p>
            <a:pPr>
              <a:lnSpc>
                <a:spcPct val="80000"/>
              </a:lnSpc>
              <a:buFont typeface="Wingdings" pitchFamily="2" charset="2"/>
              <a:buNone/>
            </a:pPr>
            <a:endParaRPr lang="bs-Latn-BA" sz="2400" dirty="0"/>
          </a:p>
          <a:p>
            <a:pPr>
              <a:lnSpc>
                <a:spcPct val="80000"/>
              </a:lnSpc>
              <a:buFont typeface="Wingdings" pitchFamily="2" charset="2"/>
              <a:buNone/>
            </a:pPr>
            <a:r>
              <a:rPr lang="bs-Latn-BA" sz="2400" dirty="0"/>
              <a:t>Neto </a:t>
            </a:r>
            <a:r>
              <a:rPr lang="bs-Latn-BA" sz="2400" dirty="0" smtClean="0"/>
              <a:t>vr</a:t>
            </a:r>
            <a:r>
              <a:rPr lang="en-US" sz="2400" dirty="0" err="1" smtClean="0"/>
              <a:t>ij</a:t>
            </a:r>
            <a:r>
              <a:rPr lang="bs-Latn-BA" sz="2400" dirty="0" smtClean="0"/>
              <a:t>ednost </a:t>
            </a:r>
            <a:r>
              <a:rPr lang="bs-Latn-BA" sz="2400" dirty="0"/>
              <a:t>aktive investicionog fonda izračunava se svakog radnog dana nakon kotiranja akcija na finansijskoj berzi. </a:t>
            </a:r>
            <a:endParaRPr lang="en-US" sz="2400" dirty="0" smtClean="0"/>
          </a:p>
          <a:p>
            <a:pPr>
              <a:lnSpc>
                <a:spcPct val="80000"/>
              </a:lnSpc>
              <a:buFont typeface="Wingdings" pitchFamily="2" charset="2"/>
              <a:buNone/>
            </a:pPr>
            <a:r>
              <a:rPr lang="bs-Latn-BA" sz="2400" dirty="0" smtClean="0"/>
              <a:t>Ukupna vr</a:t>
            </a:r>
            <a:r>
              <a:rPr lang="en-US" sz="2400" dirty="0" err="1" smtClean="0"/>
              <a:t>ij</a:t>
            </a:r>
            <a:r>
              <a:rPr lang="bs-Latn-BA" sz="2400" dirty="0" smtClean="0"/>
              <a:t>ednost </a:t>
            </a:r>
            <a:r>
              <a:rPr lang="bs-Latn-BA" sz="2400" dirty="0"/>
              <a:t>aktive fonda izračunava se množenjem broja HOV sa njihovom </a:t>
            </a:r>
            <a:r>
              <a:rPr lang="bs-Latn-BA" sz="2400" dirty="0" smtClean="0"/>
              <a:t>c</a:t>
            </a:r>
            <a:r>
              <a:rPr lang="en-US" sz="2400" dirty="0" err="1" smtClean="0"/>
              <a:t>ij</a:t>
            </a:r>
            <a:r>
              <a:rPr lang="bs-Latn-BA" sz="2400" dirty="0" smtClean="0"/>
              <a:t>enom </a:t>
            </a:r>
            <a:r>
              <a:rPr lang="bs-Latn-BA" sz="2400" dirty="0"/>
              <a:t>i dodavanjem ostale aktive (gotovina i kratkoročne HOV).</a:t>
            </a:r>
          </a:p>
          <a:p>
            <a:pPr>
              <a:lnSpc>
                <a:spcPct val="80000"/>
              </a:lnSpc>
              <a:buFont typeface="Wingdings" pitchFamily="2" charset="2"/>
              <a:buNone/>
            </a:pPr>
            <a:endParaRPr lang="bs-Latn-BA" sz="2400" dirty="0"/>
          </a:p>
          <a:p>
            <a:pPr>
              <a:lnSpc>
                <a:spcPct val="80000"/>
              </a:lnSpc>
              <a:buFont typeface="Wingdings" pitchFamily="2" charset="2"/>
              <a:buNone/>
            </a:pPr>
            <a:r>
              <a:rPr lang="bs-Latn-BA" sz="2400" dirty="0"/>
              <a:t>Ukupna </a:t>
            </a:r>
            <a:r>
              <a:rPr lang="bs-Latn-BA" sz="2400" dirty="0" smtClean="0"/>
              <a:t>vr</a:t>
            </a:r>
            <a:r>
              <a:rPr lang="en-US" sz="2400" dirty="0" err="1" smtClean="0"/>
              <a:t>ij</a:t>
            </a:r>
            <a:r>
              <a:rPr lang="bs-Latn-BA" sz="2400" dirty="0" smtClean="0"/>
              <a:t>ednost </a:t>
            </a:r>
            <a:r>
              <a:rPr lang="bs-Latn-BA" sz="2400" dirty="0"/>
              <a:t>aktive fonda (UVAF) = BROJ </a:t>
            </a:r>
            <a:r>
              <a:rPr lang="bs-Latn-BA" sz="2400" dirty="0" smtClean="0"/>
              <a:t>HOV*C</a:t>
            </a:r>
            <a:r>
              <a:rPr lang="en-US" sz="2400" dirty="0" smtClean="0"/>
              <a:t>IJ</a:t>
            </a:r>
            <a:r>
              <a:rPr lang="bs-Latn-BA" sz="2400" dirty="0" smtClean="0"/>
              <a:t>ENA </a:t>
            </a:r>
            <a:r>
              <a:rPr lang="bs-Latn-BA" sz="2400" dirty="0"/>
              <a:t>HOV + Ostala </a:t>
            </a:r>
            <a:r>
              <a:rPr lang="bs-Latn-BA" sz="2400" dirty="0" smtClean="0"/>
              <a:t>aktiva</a:t>
            </a:r>
            <a:endParaRPr lang="bs-Latn-BA" sz="2400" dirty="0"/>
          </a:p>
        </p:txBody>
      </p:sp>
    </p:spTree>
    <p:extLst>
      <p:ext uri="{BB962C8B-B14F-4D97-AF65-F5344CB8AC3E}">
        <p14:creationId xmlns:p14="http://schemas.microsoft.com/office/powerpoint/2010/main" val="14340418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a:bodyPr>
          <a:lstStyle/>
          <a:p>
            <a:pPr>
              <a:lnSpc>
                <a:spcPct val="80000"/>
              </a:lnSpc>
              <a:buFont typeface="Wingdings" pitchFamily="2" charset="2"/>
              <a:buNone/>
            </a:pPr>
            <a:endParaRPr lang="bs-Latn-BA" sz="2800" dirty="0"/>
          </a:p>
          <a:p>
            <a:pPr>
              <a:lnSpc>
                <a:spcPct val="80000"/>
              </a:lnSpc>
              <a:buFont typeface="Wingdings" pitchFamily="2" charset="2"/>
              <a:buNone/>
            </a:pPr>
            <a:r>
              <a:rPr lang="bs-Latn-BA" sz="2800" dirty="0"/>
              <a:t>Investicioni fondovi mogu biti fondovi akcija, obveznica i fondovi usm</a:t>
            </a:r>
            <a:r>
              <a:rPr lang="en-US" sz="2800" dirty="0"/>
              <a:t>j</a:t>
            </a:r>
            <a:r>
              <a:rPr lang="bs-Latn-BA" sz="2800" dirty="0"/>
              <a:t>ereni na ulaganja u preduzeće. Osnivači investicionih fondova su vlasnici krupnog kapitala ili je vlasnik država.</a:t>
            </a:r>
          </a:p>
          <a:p>
            <a:pPr>
              <a:lnSpc>
                <a:spcPct val="80000"/>
              </a:lnSpc>
              <a:buFont typeface="Wingdings" pitchFamily="2" charset="2"/>
              <a:buNone/>
            </a:pPr>
            <a:r>
              <a:rPr lang="bs-Latn-BA" sz="2800" dirty="0"/>
              <a:t> Investicioni fondovi mogu se pod</a:t>
            </a:r>
            <a:r>
              <a:rPr lang="en-US" sz="2800" dirty="0" err="1"/>
              <a:t>ij</a:t>
            </a:r>
            <a:r>
              <a:rPr lang="bs-Latn-BA" sz="2800" dirty="0"/>
              <a:t>eliti na: a) Investicione fondove zatvorenog tipa, b) Investicione fondove otvorenog tipa i c) državne investicione fondove</a:t>
            </a:r>
            <a:r>
              <a:rPr lang="bs-Latn-BA" sz="2800" dirty="0" smtClean="0"/>
              <a:t>.</a:t>
            </a:r>
            <a:endParaRPr lang="en-US" sz="2800" dirty="0" smtClean="0"/>
          </a:p>
          <a:p>
            <a:pPr>
              <a:lnSpc>
                <a:spcPct val="80000"/>
              </a:lnSpc>
              <a:buFont typeface="Wingdings" pitchFamily="2" charset="2"/>
              <a:buNone/>
            </a:pPr>
            <a:r>
              <a:rPr lang="bs-Latn-BA" sz="2800" dirty="0" smtClean="0"/>
              <a:t> </a:t>
            </a:r>
            <a:r>
              <a:rPr lang="bs-Latn-BA" sz="2800" dirty="0"/>
              <a:t>Za investicione fondove zatvorenog tipa je karakteristično da su u obliku akcionarskih društava, da emituju fiksni broj akcija i da ne otkupljuju svoje akcije od investitora.</a:t>
            </a:r>
            <a:endParaRPr lang="en-US" sz="2800" dirty="0"/>
          </a:p>
          <a:p>
            <a:endParaRPr lang="sr-Latn-ME" dirty="0"/>
          </a:p>
        </p:txBody>
      </p:sp>
    </p:spTree>
    <p:extLst>
      <p:ext uri="{BB962C8B-B14F-4D97-AF65-F5344CB8AC3E}">
        <p14:creationId xmlns:p14="http://schemas.microsoft.com/office/powerpoint/2010/main" val="38693251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457200" y="260350"/>
            <a:ext cx="8229600" cy="6192838"/>
          </a:xfrm>
        </p:spPr>
        <p:txBody>
          <a:bodyPr>
            <a:normAutofit/>
          </a:bodyPr>
          <a:lstStyle/>
          <a:p>
            <a:pPr>
              <a:lnSpc>
                <a:spcPct val="80000"/>
              </a:lnSpc>
            </a:pPr>
            <a:r>
              <a:rPr lang="bs-Latn-BA" sz="2400" dirty="0"/>
              <a:t>Za investicione fondove otvorenog tipa je karakteristično </a:t>
            </a:r>
            <a:r>
              <a:rPr lang="bs-Latn-BA" sz="2400" dirty="0" smtClean="0"/>
              <a:t> </a:t>
            </a:r>
            <a:r>
              <a:rPr lang="bs-Latn-BA" sz="2400" dirty="0"/>
              <a:t>da kupuju i prodaju svoje akcije u zavisnosti od kretanja ponude i potražnje na tržištu kapitala. Oni daju mogućnost vlasniku akcija da akcije proda svom fondu i da povuče svoj uloženi kapital. Ovaj oblik investicionog fonda omogućava akcionarima da svakog momenta mogu ući i izaći iz fonda. Na ovaj način se stvara </a:t>
            </a:r>
            <a:r>
              <a:rPr lang="bs-Latn-BA" sz="2400" dirty="0" smtClean="0"/>
              <a:t>pov</a:t>
            </a:r>
            <a:r>
              <a:rPr lang="en-US" sz="2400" dirty="0" smtClean="0"/>
              <a:t>j</a:t>
            </a:r>
            <a:r>
              <a:rPr lang="bs-Latn-BA" sz="2400" dirty="0" smtClean="0"/>
              <a:t>erenje </a:t>
            </a:r>
            <a:r>
              <a:rPr lang="bs-Latn-BA" sz="2400" dirty="0"/>
              <a:t>ka malim investitorima zbog brzog prenošenja njihovog kapitala.</a:t>
            </a:r>
          </a:p>
          <a:p>
            <a:pPr>
              <a:lnSpc>
                <a:spcPct val="80000"/>
              </a:lnSpc>
            </a:pPr>
            <a:r>
              <a:rPr lang="bs-Latn-BA" sz="2400" dirty="0"/>
              <a:t>Državni investicioni fondovi su u većem </a:t>
            </a:r>
            <a:r>
              <a:rPr lang="bs-Latn-BA" sz="2400" dirty="0" smtClean="0"/>
              <a:t>d</a:t>
            </a:r>
            <a:r>
              <a:rPr lang="en-US" sz="2400" dirty="0" err="1" smtClean="0"/>
              <a:t>ij</a:t>
            </a:r>
            <a:r>
              <a:rPr lang="bs-Latn-BA" sz="2400" dirty="0" smtClean="0"/>
              <a:t>elu </a:t>
            </a:r>
            <a:r>
              <a:rPr lang="bs-Latn-BA" sz="2400" dirty="0"/>
              <a:t>otvorenog tipa i osnivaju se u onim nacionalnim ekonomijama gde su finansijska tržišta nedovoljno razvijena ili su u postupku razvoja. Njih karakteriše sigurnost, jer se svaki plasman u fondu smatra visoko sigrunim zbog garancije države. Državni investicioni fondovi su posebno značajni za razvoj tržišta kapitala.</a:t>
            </a:r>
          </a:p>
          <a:p>
            <a:pPr>
              <a:lnSpc>
                <a:spcPct val="80000"/>
              </a:lnSpc>
            </a:pPr>
            <a:endParaRPr lang="bs-Latn-BA" sz="2400" dirty="0"/>
          </a:p>
        </p:txBody>
      </p:sp>
    </p:spTree>
    <p:extLst>
      <p:ext uri="{BB962C8B-B14F-4D97-AF65-F5344CB8AC3E}">
        <p14:creationId xmlns:p14="http://schemas.microsoft.com/office/powerpoint/2010/main" val="2311327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95288" y="333375"/>
            <a:ext cx="8424862" cy="6191250"/>
          </a:xfrm>
        </p:spPr>
        <p:txBody>
          <a:bodyPr>
            <a:normAutofit/>
          </a:bodyPr>
          <a:lstStyle/>
          <a:p>
            <a:pPr marL="609600" indent="-609600">
              <a:lnSpc>
                <a:spcPct val="80000"/>
              </a:lnSpc>
            </a:pPr>
            <a:endParaRPr lang="bs-Latn-BA" sz="2400" dirty="0"/>
          </a:p>
          <a:p>
            <a:pPr marL="609600" indent="-609600">
              <a:lnSpc>
                <a:spcPct val="80000"/>
              </a:lnSpc>
            </a:pPr>
            <a:r>
              <a:rPr lang="bs-Latn-BA" sz="2400" dirty="0"/>
              <a:t>Svako kreiranje primarnog novca istovremeno znači i kreiranje likvidnosti bankarskog sektora. Za poslovne banke je karakteristično da mogu kreirati bankarski depozitni i žiralni novac preko kreditnih operacija, </a:t>
            </a:r>
            <a:r>
              <a:rPr lang="bs-Latn-BA" sz="2400" dirty="0" smtClean="0"/>
              <a:t>prom</a:t>
            </a:r>
            <a:r>
              <a:rPr lang="en-US" sz="2400" dirty="0" smtClean="0"/>
              <a:t>j</a:t>
            </a:r>
            <a:r>
              <a:rPr lang="bs-Latn-BA" sz="2400" dirty="0" smtClean="0"/>
              <a:t>enom </a:t>
            </a:r>
            <a:r>
              <a:rPr lang="bs-Latn-BA" sz="2400" dirty="0"/>
              <a:t>stanja deviznih rezervi i sl. Kreiranjem novca, poslovne banke stvaraju dodatnu količinu novca koja treba da je u funkciji povećanja obima novčanih transakcija izazvanih povećanjem obima proizvodnje i prometa. Likvidnost poslovne banke i faktor multiplikacije predstavljaju gornju granicu kreiranja novca od strane banke.</a:t>
            </a:r>
          </a:p>
          <a:p>
            <a:pPr marL="609600" indent="-609600">
              <a:lnSpc>
                <a:spcPct val="80000"/>
              </a:lnSpc>
            </a:pPr>
            <a:r>
              <a:rPr lang="bs-Latn-BA" sz="2400" dirty="0"/>
              <a:t>Funkcija finansijskog posredovanja kod banaka </a:t>
            </a:r>
            <a:r>
              <a:rPr lang="bs-Latn-BA" sz="2400" dirty="0" smtClean="0"/>
              <a:t>podrazum</a:t>
            </a:r>
            <a:r>
              <a:rPr lang="en-US" sz="2400" dirty="0" err="1" smtClean="0"/>
              <a:t>ij</a:t>
            </a:r>
            <a:r>
              <a:rPr lang="bs-Latn-BA" sz="2400" dirty="0" smtClean="0"/>
              <a:t>eva </a:t>
            </a:r>
            <a:r>
              <a:rPr lang="bs-Latn-BA" sz="2400" dirty="0"/>
              <a:t>njihovu aktivnost na relaciji povezivanja različitih sektora koji raspolažu sa finansijskim suficitom i sektora koji imaju deficit </a:t>
            </a:r>
            <a:r>
              <a:rPr lang="bs-Latn-BA" sz="2400" dirty="0" smtClean="0"/>
              <a:t>finansijs</a:t>
            </a:r>
            <a:r>
              <a:rPr lang="en-US" sz="2400" dirty="0" smtClean="0"/>
              <a:t>k</a:t>
            </a:r>
            <a:r>
              <a:rPr lang="bs-Latn-BA" sz="2400" dirty="0" smtClean="0"/>
              <a:t>ih </a:t>
            </a:r>
            <a:r>
              <a:rPr lang="bs-Latn-BA" sz="2400" dirty="0"/>
              <a:t>sredstava. </a:t>
            </a:r>
            <a:endParaRPr lang="en-US" sz="2400" dirty="0" smtClean="0"/>
          </a:p>
        </p:txBody>
      </p:sp>
    </p:spTree>
    <p:extLst>
      <p:ext uri="{BB962C8B-B14F-4D97-AF65-F5344CB8AC3E}">
        <p14:creationId xmlns:p14="http://schemas.microsoft.com/office/powerpoint/2010/main" val="14498262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lnSpc>
                <a:spcPct val="80000"/>
              </a:lnSpc>
              <a:buFont typeface="Wingdings" pitchFamily="2" charset="2"/>
              <a:buNone/>
            </a:pPr>
            <a:r>
              <a:rPr lang="bs-Latn-BA" dirty="0"/>
              <a:t>2. OSIGURAVAJUĆE KOMPANIJE</a:t>
            </a:r>
          </a:p>
          <a:p>
            <a:pPr algn="ctr">
              <a:lnSpc>
                <a:spcPct val="80000"/>
              </a:lnSpc>
              <a:buFont typeface="Wingdings" pitchFamily="2" charset="2"/>
              <a:buNone/>
            </a:pPr>
            <a:endParaRPr lang="bs-Latn-BA" sz="2800" dirty="0"/>
          </a:p>
          <a:p>
            <a:pPr>
              <a:lnSpc>
                <a:spcPct val="80000"/>
              </a:lnSpc>
              <a:buFont typeface="Wingdings" pitchFamily="2" charset="2"/>
              <a:buNone/>
            </a:pPr>
            <a:r>
              <a:rPr lang="bs-Latn-BA" sz="2800" dirty="0"/>
              <a:t>Osiguravajuće kompanije predstavljaju instutucionalne investitore. Posluju sa velikim brojem klijenata i organizuju ugovorenu štednju</a:t>
            </a:r>
            <a:r>
              <a:rPr lang="bs-Latn-BA" sz="2800" dirty="0" smtClean="0"/>
              <a:t>.</a:t>
            </a:r>
            <a:endParaRPr lang="en-US" sz="2800" dirty="0" smtClean="0"/>
          </a:p>
          <a:p>
            <a:pPr>
              <a:lnSpc>
                <a:spcPct val="80000"/>
              </a:lnSpc>
              <a:buFont typeface="Wingdings" pitchFamily="2" charset="2"/>
              <a:buNone/>
            </a:pPr>
            <a:r>
              <a:rPr lang="bs-Latn-BA" sz="2800" dirty="0" smtClean="0"/>
              <a:t> </a:t>
            </a:r>
            <a:r>
              <a:rPr lang="bs-Latn-BA" sz="2800" dirty="0"/>
              <a:t>Za svoje pružene usluge naplaćuju različite vrste premija. Ugovorenom štednjom aktiviraju najsitnije finansijske viškove novčanih sredstava od postojećih i potencijalnih tržišnih transaktora. Prikupljena sredstva imaju oblik ugovorene štednje i plasiraju se u likvidne i sigurne državne HOV.</a:t>
            </a:r>
            <a:endParaRPr lang="en-US" sz="2800" dirty="0"/>
          </a:p>
          <a:p>
            <a:endParaRPr lang="sr-Latn-ME" dirty="0"/>
          </a:p>
        </p:txBody>
      </p:sp>
    </p:spTree>
    <p:extLst>
      <p:ext uri="{BB962C8B-B14F-4D97-AF65-F5344CB8AC3E}">
        <p14:creationId xmlns:p14="http://schemas.microsoft.com/office/powerpoint/2010/main" val="363593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457200" y="260350"/>
            <a:ext cx="8229600" cy="6264275"/>
          </a:xfrm>
        </p:spPr>
        <p:txBody>
          <a:bodyPr>
            <a:normAutofit/>
          </a:bodyPr>
          <a:lstStyle/>
          <a:p>
            <a:pPr>
              <a:lnSpc>
                <a:spcPct val="80000"/>
              </a:lnSpc>
              <a:buFont typeface="Wingdings" pitchFamily="2" charset="2"/>
              <a:buNone/>
            </a:pPr>
            <a:r>
              <a:rPr lang="bs-Latn-BA" sz="2800" dirty="0"/>
              <a:t>Osiguravajuće kompanije za životno osiguranje se bave upravljanjem sa penzionim fondovima, ostvarujući pri tome značajne prihode. </a:t>
            </a:r>
            <a:endParaRPr lang="en-US" sz="2800" dirty="0" smtClean="0"/>
          </a:p>
          <a:p>
            <a:pPr>
              <a:lnSpc>
                <a:spcPct val="80000"/>
              </a:lnSpc>
              <a:buFont typeface="Wingdings" pitchFamily="2" charset="2"/>
              <a:buNone/>
            </a:pPr>
            <a:r>
              <a:rPr lang="bs-Latn-BA" sz="2800" dirty="0" smtClean="0"/>
              <a:t>Stalnim </a:t>
            </a:r>
            <a:r>
              <a:rPr lang="bs-Latn-BA" sz="2800" dirty="0"/>
              <a:t>prikupljanjem sredstava osiguravajuće kompanije kontinuelno obogaćuju svoju ponudu. Osiguravajuće kompanije ulažu slobodna novčana sredstva u plasmane sa niskom stopom prinosa i sa visokom stopom stabilnosti. </a:t>
            </a:r>
            <a:endParaRPr lang="en-US" sz="2800" dirty="0" smtClean="0"/>
          </a:p>
          <a:p>
            <a:pPr>
              <a:lnSpc>
                <a:spcPct val="80000"/>
              </a:lnSpc>
              <a:buFont typeface="Wingdings" pitchFamily="2" charset="2"/>
              <a:buNone/>
            </a:pPr>
            <a:r>
              <a:rPr lang="bs-Latn-BA" sz="2800" dirty="0" smtClean="0"/>
              <a:t>Sredstva </a:t>
            </a:r>
            <a:r>
              <a:rPr lang="bs-Latn-BA" sz="2800" dirty="0"/>
              <a:t>penzionih fondova se plasiraju kao dugoročna aktiva u državne obveznice, u obveznice preduzeća i stambene kredite. Kod osiguravajućih kompanija se štednja smanjuje samo u uslovima rasta stope inflacije</a:t>
            </a:r>
            <a:r>
              <a:rPr lang="bs-Latn-BA" sz="2800" dirty="0" smtClean="0"/>
              <a:t>.</a:t>
            </a:r>
            <a:endParaRPr lang="bs-Latn-BA" sz="2800" dirty="0"/>
          </a:p>
        </p:txBody>
      </p:sp>
    </p:spTree>
    <p:extLst>
      <p:ext uri="{BB962C8B-B14F-4D97-AF65-F5344CB8AC3E}">
        <p14:creationId xmlns:p14="http://schemas.microsoft.com/office/powerpoint/2010/main" val="20974519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fontScale="92500" lnSpcReduction="10000"/>
          </a:bodyPr>
          <a:lstStyle/>
          <a:p>
            <a:pPr>
              <a:lnSpc>
                <a:spcPct val="80000"/>
              </a:lnSpc>
              <a:buFont typeface="Wingdings" pitchFamily="2" charset="2"/>
              <a:buNone/>
            </a:pPr>
            <a:r>
              <a:rPr lang="bs-Latn-BA" sz="2800" dirty="0"/>
              <a:t>Obzirom da institucija za osiguranje imovine ima potrebu za većom likvidnošću, ona na svoje plasmane očekuje i veće prinose, uz veću stopu rizika. Prodajom polise doživotnog osiguranja osiguravajuće kompanije mobilišu štednju, jer se plaća premija koju do života klijenta koristi kompanija kapitališući sa premijom na finansijskom tržištu. </a:t>
            </a:r>
            <a:endParaRPr lang="en-US" sz="2800" dirty="0" smtClean="0"/>
          </a:p>
          <a:p>
            <a:pPr>
              <a:lnSpc>
                <a:spcPct val="80000"/>
              </a:lnSpc>
              <a:buFont typeface="Wingdings" pitchFamily="2" charset="2"/>
              <a:buNone/>
            </a:pPr>
            <a:r>
              <a:rPr lang="bs-Latn-BA" sz="2800" dirty="0" smtClean="0"/>
              <a:t>Svaka </a:t>
            </a:r>
            <a:r>
              <a:rPr lang="bs-Latn-BA" sz="2800" dirty="0"/>
              <a:t>osiguravajuća kompanija ima na finansijskom tržištu dvostruku ulogu: obavlja funkciju osiguranja (prodaja osiguranja, naplata potraživanja i sl) i investira prikupljena sredstva po osnovu osiguranja.</a:t>
            </a:r>
          </a:p>
          <a:p>
            <a:pPr>
              <a:lnSpc>
                <a:spcPct val="80000"/>
              </a:lnSpc>
              <a:buFont typeface="Wingdings" pitchFamily="2" charset="2"/>
              <a:buNone/>
            </a:pPr>
            <a:r>
              <a:rPr lang="bs-Latn-BA" sz="2800" dirty="0"/>
              <a:t>Osiguravajuće kompanije d</a:t>
            </a:r>
            <a:r>
              <a:rPr lang="en-US" sz="2800" dirty="0"/>
              <a:t>j</a:t>
            </a:r>
            <a:r>
              <a:rPr lang="bs-Latn-BA" sz="2800" dirty="0"/>
              <a:t>eluju i kao finansijski posrednici u uslovima kada sa prihvatanjem premije pokrivaju svoje troškove, vrše isplatu odštetnih zahteva, a d</a:t>
            </a:r>
            <a:r>
              <a:rPr lang="en-US" sz="2800" dirty="0"/>
              <a:t>i</a:t>
            </a:r>
            <a:r>
              <a:rPr lang="bs-Latn-BA" sz="2800" dirty="0"/>
              <a:t>o fonda preusm</a:t>
            </a:r>
            <a:r>
              <a:rPr lang="en-US" sz="2800" dirty="0"/>
              <a:t>j</a:t>
            </a:r>
            <a:r>
              <a:rPr lang="bs-Latn-BA" sz="2800" dirty="0"/>
              <a:t>eravaju u investicione plasmane</a:t>
            </a:r>
            <a:r>
              <a:rPr lang="bs-Latn-BA" sz="2800" dirty="0" smtClean="0"/>
              <a:t>.</a:t>
            </a:r>
            <a:endParaRPr lang="en-US" sz="2800" dirty="0" smtClean="0"/>
          </a:p>
          <a:p>
            <a:pPr>
              <a:lnSpc>
                <a:spcPct val="80000"/>
              </a:lnSpc>
              <a:buFont typeface="Wingdings" pitchFamily="2" charset="2"/>
              <a:buNone/>
            </a:pPr>
            <a:r>
              <a:rPr lang="bs-Latn-BA" sz="2800" dirty="0" smtClean="0"/>
              <a:t> </a:t>
            </a:r>
            <a:r>
              <a:rPr lang="bs-Latn-BA" sz="2800" dirty="0"/>
              <a:t>Neophodno je da menadžer osiguravajuće kompanije minimizira troškove i stvori uslove za plasman viška slobodnih novčanih sredstava.</a:t>
            </a:r>
            <a:endParaRPr lang="en-US" sz="2800" dirty="0"/>
          </a:p>
          <a:p>
            <a:endParaRPr lang="sr-Latn-ME" dirty="0"/>
          </a:p>
        </p:txBody>
      </p:sp>
    </p:spTree>
    <p:extLst>
      <p:ext uri="{BB962C8B-B14F-4D97-AF65-F5344CB8AC3E}">
        <p14:creationId xmlns:p14="http://schemas.microsoft.com/office/powerpoint/2010/main" val="33273922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457200" y="260350"/>
            <a:ext cx="8229600" cy="6264275"/>
          </a:xfrm>
        </p:spPr>
        <p:txBody>
          <a:bodyPr/>
          <a:lstStyle/>
          <a:p>
            <a:pPr marL="609600" indent="-609600">
              <a:lnSpc>
                <a:spcPct val="90000"/>
              </a:lnSpc>
            </a:pPr>
            <a:r>
              <a:rPr lang="bs-Latn-BA" sz="2000" dirty="0"/>
              <a:t>U poslednje </a:t>
            </a:r>
            <a:r>
              <a:rPr lang="bs-Latn-BA" sz="2000" dirty="0" smtClean="0"/>
              <a:t>vr</a:t>
            </a:r>
            <a:r>
              <a:rPr lang="en-US" sz="2000" dirty="0" err="1" smtClean="0"/>
              <a:t>ij</a:t>
            </a:r>
            <a:r>
              <a:rPr lang="bs-Latn-BA" sz="2000" dirty="0" smtClean="0"/>
              <a:t>eme </a:t>
            </a:r>
            <a:r>
              <a:rPr lang="bs-Latn-BA" sz="2000" dirty="0"/>
              <a:t>je sve prisutnija marketing aktivnost u ponudi i prodaji usluga osiguranja. Aktuarsku matematiku treba smatrati nezaobilaznom aktivnošću u profitabilnom poslovanju osiguravajućih kompanija</a:t>
            </a:r>
            <a:r>
              <a:rPr lang="bs-Latn-BA" sz="2000" dirty="0" smtClean="0"/>
              <a:t>.</a:t>
            </a:r>
            <a:endParaRPr lang="en-US" sz="2000" dirty="0" smtClean="0"/>
          </a:p>
          <a:p>
            <a:pPr marL="609600" indent="-609600">
              <a:lnSpc>
                <a:spcPct val="90000"/>
              </a:lnSpc>
            </a:pPr>
            <a:r>
              <a:rPr lang="bs-Latn-BA" sz="2000" dirty="0" smtClean="0"/>
              <a:t> </a:t>
            </a:r>
            <a:r>
              <a:rPr lang="bs-Latn-BA" sz="2000" dirty="0"/>
              <a:t>Aktuarske analize su posebno značajne kada se poslovi osiguranja sklapaju u uslovima visoke inflacije. </a:t>
            </a:r>
            <a:endParaRPr lang="en-US" sz="2000" dirty="0" smtClean="0"/>
          </a:p>
          <a:p>
            <a:pPr marL="609600" indent="-609600">
              <a:lnSpc>
                <a:spcPct val="90000"/>
              </a:lnSpc>
            </a:pPr>
            <a:r>
              <a:rPr lang="bs-Latn-BA" sz="2000" dirty="0" smtClean="0"/>
              <a:t>Pored </a:t>
            </a:r>
            <a:r>
              <a:rPr lang="bs-Latn-BA" sz="2000" dirty="0"/>
              <a:t>predviđanja troškova neophodno je aktuarskom analizom </a:t>
            </a:r>
            <a:r>
              <a:rPr lang="bs-Latn-BA" sz="2000" dirty="0" smtClean="0"/>
              <a:t>predvid</a:t>
            </a:r>
            <a:r>
              <a:rPr lang="en-US" sz="2000" dirty="0" smtClean="0"/>
              <a:t>j</a:t>
            </a:r>
            <a:r>
              <a:rPr lang="bs-Latn-BA" sz="2000" dirty="0" smtClean="0"/>
              <a:t>eti </a:t>
            </a:r>
            <a:r>
              <a:rPr lang="bs-Latn-BA" sz="2000" dirty="0"/>
              <a:t>prihode od HOV koje su plasirane na finansijskom tržištu.</a:t>
            </a:r>
          </a:p>
          <a:p>
            <a:pPr marL="609600" indent="-609600">
              <a:lnSpc>
                <a:spcPct val="90000"/>
              </a:lnSpc>
            </a:pPr>
            <a:r>
              <a:rPr lang="bs-Latn-BA" sz="2000" dirty="0"/>
              <a:t>Rizici osiguravajućih kompanija nastaju zbog:</a:t>
            </a:r>
          </a:p>
          <a:p>
            <a:pPr marL="609600" indent="-609600">
              <a:lnSpc>
                <a:spcPct val="90000"/>
              </a:lnSpc>
              <a:buFontTx/>
              <a:buAutoNum type="arabicPeriod"/>
            </a:pPr>
            <a:r>
              <a:rPr lang="bs-Latn-BA" sz="2000" dirty="0" smtClean="0"/>
              <a:t>Prekom</a:t>
            </a:r>
            <a:r>
              <a:rPr lang="en-US" sz="2000" dirty="0" smtClean="0"/>
              <a:t>j</a:t>
            </a:r>
            <a:r>
              <a:rPr lang="bs-Latn-BA" sz="2000" dirty="0" smtClean="0"/>
              <a:t>ernih </a:t>
            </a:r>
            <a:r>
              <a:rPr lang="bs-Latn-BA" sz="2000" dirty="0"/>
              <a:t>troškova isplate naknade osiguranja</a:t>
            </a:r>
          </a:p>
          <a:p>
            <a:pPr marL="609600" indent="-609600">
              <a:lnSpc>
                <a:spcPct val="90000"/>
              </a:lnSpc>
              <a:buFontTx/>
              <a:buAutoNum type="arabicPeriod"/>
            </a:pPr>
            <a:r>
              <a:rPr lang="bs-Latn-BA" sz="2000" dirty="0"/>
              <a:t>Smanjene prodaje polisa osiguranja</a:t>
            </a:r>
          </a:p>
          <a:p>
            <a:pPr marL="609600" indent="-609600">
              <a:lnSpc>
                <a:spcPct val="90000"/>
              </a:lnSpc>
              <a:buFontTx/>
              <a:buAutoNum type="arabicPeriod"/>
            </a:pPr>
            <a:r>
              <a:rPr lang="bs-Latn-BA" sz="2000" dirty="0"/>
              <a:t>Gubitka vrednosti portfolija HOV</a:t>
            </a:r>
          </a:p>
          <a:p>
            <a:pPr marL="609600" indent="-609600">
              <a:lnSpc>
                <a:spcPct val="90000"/>
              </a:lnSpc>
              <a:buFontTx/>
              <a:buAutoNum type="arabicPeriod"/>
            </a:pPr>
            <a:r>
              <a:rPr lang="bs-Latn-BA" sz="2000" dirty="0"/>
              <a:t>Otkazivanja polisa osiguranja</a:t>
            </a:r>
          </a:p>
          <a:p>
            <a:pPr marL="609600" indent="-609600">
              <a:lnSpc>
                <a:spcPct val="90000"/>
              </a:lnSpc>
              <a:buFontTx/>
              <a:buAutoNum type="arabicPeriod"/>
            </a:pPr>
            <a:r>
              <a:rPr lang="bs-Latn-BA" sz="2000" dirty="0"/>
              <a:t>Nemogućnosti diverzifikacije investicionih aktivnosti od strane osiguravajućih kompanija</a:t>
            </a:r>
            <a:r>
              <a:rPr lang="bs-Latn-BA" sz="2000" dirty="0" smtClean="0"/>
              <a:t>.</a:t>
            </a:r>
            <a:endParaRPr lang="bs-Latn-BA" sz="2000" dirty="0"/>
          </a:p>
        </p:txBody>
      </p:sp>
    </p:spTree>
    <p:extLst>
      <p:ext uri="{BB962C8B-B14F-4D97-AF65-F5344CB8AC3E}">
        <p14:creationId xmlns:p14="http://schemas.microsoft.com/office/powerpoint/2010/main" val="35349157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bs-Latn-BA" sz="2800" dirty="0"/>
              <a:t>Bankama i osiguravajućim kompanijama je zajedničko, da pružaju zaštitu i garanciju svojim klijentima. </a:t>
            </a:r>
            <a:endParaRPr lang="en-US" sz="2800" dirty="0" smtClean="0"/>
          </a:p>
          <a:p>
            <a:r>
              <a:rPr lang="bs-Latn-BA" sz="2800" dirty="0" smtClean="0"/>
              <a:t>Za </a:t>
            </a:r>
            <a:r>
              <a:rPr lang="bs-Latn-BA" sz="2800" dirty="0"/>
              <a:t>osiguravajuće kompanije je karakteristično da štite svoje klijente od gubitka kapitala</a:t>
            </a:r>
            <a:r>
              <a:rPr lang="en-US" sz="2800" dirty="0"/>
              <a:t>,</a:t>
            </a:r>
            <a:r>
              <a:rPr lang="bs-Latn-BA" sz="2800" dirty="0"/>
              <a:t> a banke štite svoje klijente od nedostatka novčanih sredstava.</a:t>
            </a:r>
            <a:endParaRPr lang="en-US" sz="2800" dirty="0"/>
          </a:p>
          <a:p>
            <a:endParaRPr lang="sr-Latn-ME" dirty="0"/>
          </a:p>
        </p:txBody>
      </p:sp>
    </p:spTree>
    <p:extLst>
      <p:ext uri="{BB962C8B-B14F-4D97-AF65-F5344CB8AC3E}">
        <p14:creationId xmlns:p14="http://schemas.microsoft.com/office/powerpoint/2010/main" val="2174673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457200" y="908050"/>
            <a:ext cx="8229600" cy="5689600"/>
          </a:xfrm>
        </p:spPr>
        <p:txBody>
          <a:bodyPr>
            <a:normAutofit/>
          </a:bodyPr>
          <a:lstStyle/>
          <a:p>
            <a:pPr>
              <a:lnSpc>
                <a:spcPct val="80000"/>
              </a:lnSpc>
            </a:pPr>
            <a:r>
              <a:rPr lang="bs-Latn-BA" sz="2400" dirty="0"/>
              <a:t>Penzioni fondovi predstavljaju institucionalne investitore i sa tog aspekta su slični osiguravajućim kompanijama. </a:t>
            </a:r>
            <a:endParaRPr lang="en-US" sz="2400" dirty="0" smtClean="0"/>
          </a:p>
          <a:p>
            <a:pPr>
              <a:lnSpc>
                <a:spcPct val="80000"/>
              </a:lnSpc>
            </a:pPr>
            <a:r>
              <a:rPr lang="bs-Latn-BA" sz="2400" dirty="0" smtClean="0"/>
              <a:t>Za </a:t>
            </a:r>
            <a:r>
              <a:rPr lang="bs-Latn-BA" sz="2400" dirty="0"/>
              <a:t>penzione fondove je karakteristično, da priliv sredstava ostvaruju u kontinuiranoj dinamici, a da su odlivi sredstava predvidljivi, prema tome ne bi trebao da postoji problem likvidnosti</a:t>
            </a:r>
            <a:r>
              <a:rPr lang="bs-Latn-BA" sz="2400" dirty="0" smtClean="0"/>
              <a:t>.</a:t>
            </a:r>
            <a:endParaRPr lang="en-US" sz="2400" dirty="0" smtClean="0"/>
          </a:p>
          <a:p>
            <a:pPr>
              <a:lnSpc>
                <a:spcPct val="80000"/>
              </a:lnSpc>
            </a:pPr>
            <a:r>
              <a:rPr lang="bs-Latn-BA" sz="2400" dirty="0" smtClean="0"/>
              <a:t> </a:t>
            </a:r>
            <a:r>
              <a:rPr lang="bs-Latn-BA" sz="2400" dirty="0"/>
              <a:t>Penzioni fondovi imaju višestruki značaj, posmatrano sa socijalno ekonomskog stanovišta, jer sa njihovim sredstvima može upravljati relativno mala grupa poslovnih banaka, osiguravajućih kompanija i specijalizovanih menadžera iz nekih drugih </a:t>
            </a:r>
            <a:r>
              <a:rPr lang="bs-Latn-BA" sz="2400" dirty="0" smtClean="0"/>
              <a:t>fondova. </a:t>
            </a:r>
            <a:endParaRPr lang="en-US" sz="2400" dirty="0" smtClean="0"/>
          </a:p>
          <a:p>
            <a:pPr>
              <a:lnSpc>
                <a:spcPct val="80000"/>
              </a:lnSpc>
            </a:pPr>
            <a:r>
              <a:rPr lang="bs-Latn-BA" sz="2400" dirty="0" smtClean="0"/>
              <a:t>Za </a:t>
            </a:r>
            <a:r>
              <a:rPr lang="bs-Latn-BA" sz="2400" dirty="0"/>
              <a:t>penzione fondove je karakteristično, da drže kontrolni paket akcija u najvećim svetskim korporacijama</a:t>
            </a:r>
            <a:r>
              <a:rPr lang="bs-Latn-BA" sz="2400" dirty="0" smtClean="0"/>
              <a:t>.</a:t>
            </a:r>
            <a:endParaRPr lang="bs-Latn-BA" sz="2400" dirty="0"/>
          </a:p>
        </p:txBody>
      </p:sp>
      <p:sp>
        <p:nvSpPr>
          <p:cNvPr id="59394" name="Rectangle 2"/>
          <p:cNvSpPr>
            <a:spLocks noGrp="1" noChangeArrowheads="1"/>
          </p:cNvSpPr>
          <p:nvPr>
            <p:ph type="title"/>
          </p:nvPr>
        </p:nvSpPr>
        <p:spPr>
          <a:xfrm>
            <a:off x="1066800" y="304800"/>
            <a:ext cx="7543800" cy="711200"/>
          </a:xfrm>
        </p:spPr>
        <p:txBody>
          <a:bodyPr/>
          <a:lstStyle/>
          <a:p>
            <a:pPr algn="ctr"/>
            <a:r>
              <a:rPr lang="bs-Latn-BA" sz="3200" dirty="0"/>
              <a:t>3. PENZIONI FONDOVI</a:t>
            </a:r>
            <a:endParaRPr lang="en-US" sz="3200" dirty="0"/>
          </a:p>
        </p:txBody>
      </p:sp>
    </p:spTree>
    <p:extLst>
      <p:ext uri="{BB962C8B-B14F-4D97-AF65-F5344CB8AC3E}">
        <p14:creationId xmlns:p14="http://schemas.microsoft.com/office/powerpoint/2010/main" val="119567048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fontScale="92500" lnSpcReduction="10000"/>
          </a:bodyPr>
          <a:lstStyle/>
          <a:p>
            <a:r>
              <a:rPr lang="bs-Latn-BA" sz="2800" dirty="0"/>
              <a:t>Penzioni fondovi funkcionišu na principu penzionih planova preko kojih se predviđaju potrebna sredstva, investiranje tih sredstava i isplata naknade vlasnicima penzionih fondova. </a:t>
            </a:r>
            <a:endParaRPr lang="en-US" sz="2800" dirty="0" smtClean="0"/>
          </a:p>
          <a:p>
            <a:r>
              <a:rPr lang="bs-Latn-BA" sz="2800" dirty="0" smtClean="0"/>
              <a:t>Penzioni </a:t>
            </a:r>
            <a:r>
              <a:rPr lang="bs-Latn-BA" sz="2800" dirty="0"/>
              <a:t>planovi se d</a:t>
            </a:r>
            <a:r>
              <a:rPr lang="en-US" sz="2800" dirty="0" err="1"/>
              <a:t>ij</a:t>
            </a:r>
            <a:r>
              <a:rPr lang="bs-Latn-BA" sz="2800" dirty="0"/>
              <a:t>ele na fundirane i nefundirane planove</a:t>
            </a:r>
            <a:r>
              <a:rPr lang="bs-Latn-BA" sz="2800" dirty="0" smtClean="0"/>
              <a:t>.</a:t>
            </a:r>
            <a:endParaRPr lang="en-US" sz="2800" dirty="0" smtClean="0"/>
          </a:p>
          <a:p>
            <a:r>
              <a:rPr lang="bs-Latn-BA" sz="2800" dirty="0" smtClean="0"/>
              <a:t> </a:t>
            </a:r>
            <a:r>
              <a:rPr lang="bs-Latn-BA" sz="2800" dirty="0"/>
              <a:t>Fundirani penzioni planovi raspolažu sa dovoljnom imovinom za ispunjenje svih obaveza prema klijentima čiji su životi pokriveni penzionim programom. </a:t>
            </a:r>
            <a:endParaRPr lang="en-US" sz="2800" dirty="0" smtClean="0"/>
          </a:p>
          <a:p>
            <a:r>
              <a:rPr lang="bs-Latn-BA" sz="2800" dirty="0" smtClean="0"/>
              <a:t>Kod </a:t>
            </a:r>
            <a:r>
              <a:rPr lang="bs-Latn-BA" sz="2800" dirty="0"/>
              <a:t>fundiranih planova klijent može da računa i na određeni broj beneficija (otpremnina, penzija i sl.). </a:t>
            </a:r>
            <a:endParaRPr lang="en-US" sz="2800" dirty="0" smtClean="0"/>
          </a:p>
          <a:p>
            <a:r>
              <a:rPr lang="bs-Latn-BA" sz="2800" dirty="0" smtClean="0"/>
              <a:t>Ukoliko </a:t>
            </a:r>
            <a:r>
              <a:rPr lang="bs-Latn-BA" sz="2800" dirty="0"/>
              <a:t>bi izvori fundiranih planova bili nedovoljni za finansiranje planiranih beneficija, dodatne izvore sredstava obezbeđuje poslodavac (povećanjem priloga).</a:t>
            </a:r>
            <a:endParaRPr lang="en-US" sz="2800" dirty="0"/>
          </a:p>
          <a:p>
            <a:endParaRPr lang="sr-Latn-ME" dirty="0"/>
          </a:p>
        </p:txBody>
      </p:sp>
    </p:spTree>
    <p:extLst>
      <p:ext uri="{BB962C8B-B14F-4D97-AF65-F5344CB8AC3E}">
        <p14:creationId xmlns:p14="http://schemas.microsoft.com/office/powerpoint/2010/main" val="9283201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457200" y="188913"/>
            <a:ext cx="8229600" cy="6669087"/>
          </a:xfrm>
        </p:spPr>
        <p:txBody>
          <a:bodyPr>
            <a:normAutofit/>
          </a:bodyPr>
          <a:lstStyle/>
          <a:p>
            <a:pPr marL="609600" indent="-609600">
              <a:lnSpc>
                <a:spcPct val="90000"/>
              </a:lnSpc>
              <a:buFont typeface="Wingdings" pitchFamily="2" charset="2"/>
              <a:buNone/>
            </a:pPr>
            <a:r>
              <a:rPr lang="bs-Latn-BA" sz="2800" dirty="0"/>
              <a:t>Nefundirani penzioni planovi polaze od tekućih priliva i njihove mogućnosti da pokriju tekuće obaveze na kratak vremenski rok. </a:t>
            </a:r>
            <a:endParaRPr lang="en-US" sz="2800" dirty="0" smtClean="0"/>
          </a:p>
          <a:p>
            <a:pPr marL="609600" indent="-609600">
              <a:lnSpc>
                <a:spcPct val="90000"/>
              </a:lnSpc>
              <a:buFont typeface="Wingdings" pitchFamily="2" charset="2"/>
              <a:buNone/>
            </a:pPr>
            <a:r>
              <a:rPr lang="bs-Latn-BA" sz="2800" dirty="0" smtClean="0"/>
              <a:t>Ovi </a:t>
            </a:r>
            <a:r>
              <a:rPr lang="bs-Latn-BA" sz="2800" dirty="0"/>
              <a:t>penzioni planovi funkcionišu na principu “ plaćaj kako ti ide” i zasnivaju se na među generacijskim transferima plaćanja. Finansijska sposobnost plana penzionog fonda u početku je zavisila od rasta priliva u fond, da bi u kasnijem periodu većim delom zavisila od prihoda po osnovu investiranja u HOV. </a:t>
            </a:r>
            <a:endParaRPr lang="en-US" sz="2800" dirty="0" smtClean="0"/>
          </a:p>
        </p:txBody>
      </p:sp>
    </p:spTree>
    <p:extLst>
      <p:ext uri="{BB962C8B-B14F-4D97-AF65-F5344CB8AC3E}">
        <p14:creationId xmlns:p14="http://schemas.microsoft.com/office/powerpoint/2010/main" val="135325951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09600" indent="-609600">
              <a:lnSpc>
                <a:spcPct val="90000"/>
              </a:lnSpc>
              <a:buFont typeface="Wingdings" pitchFamily="2" charset="2"/>
              <a:buNone/>
            </a:pPr>
            <a:r>
              <a:rPr lang="bs-Latn-BA" sz="2400" dirty="0"/>
              <a:t>Veliku podršku razvoju penzionih fondova dala je država, sa oslobađajućim m</a:t>
            </a:r>
            <a:r>
              <a:rPr lang="en-US" sz="2400" dirty="0"/>
              <a:t>j</a:t>
            </a:r>
            <a:r>
              <a:rPr lang="bs-Latn-BA" sz="2400" dirty="0"/>
              <a:t>erama iz oblasti poreske politike. </a:t>
            </a:r>
            <a:endParaRPr lang="en-US" sz="2400" dirty="0" smtClean="0"/>
          </a:p>
          <a:p>
            <a:pPr marL="609600" indent="-609600">
              <a:lnSpc>
                <a:spcPct val="90000"/>
              </a:lnSpc>
              <a:buFont typeface="Wingdings" pitchFamily="2" charset="2"/>
              <a:buNone/>
            </a:pPr>
            <a:r>
              <a:rPr lang="bs-Latn-BA" sz="2400" dirty="0" smtClean="0"/>
              <a:t>U </a:t>
            </a:r>
            <a:r>
              <a:rPr lang="bs-Latn-BA" sz="2400" dirty="0"/>
              <a:t>cilju efikasnijeg izvršavanja tekućih obaveza, penzioni fondovi obično investiraju u nisko rizične i nisko profitabilne HOV. </a:t>
            </a:r>
            <a:endParaRPr lang="en-US" sz="2400" dirty="0"/>
          </a:p>
          <a:p>
            <a:pPr marL="609600" indent="-609600">
              <a:lnSpc>
                <a:spcPct val="90000"/>
              </a:lnSpc>
              <a:buFont typeface="Wingdings" pitchFamily="2" charset="2"/>
              <a:buNone/>
            </a:pPr>
            <a:r>
              <a:rPr lang="bs-Latn-BA" sz="2400" dirty="0"/>
              <a:t>Mnogi penzioni fondovi sadrže u sebi elemente socijalnog osiguranja.</a:t>
            </a:r>
          </a:p>
          <a:p>
            <a:endParaRPr lang="sr-Latn-ME" dirty="0"/>
          </a:p>
        </p:txBody>
      </p:sp>
    </p:spTree>
    <p:extLst>
      <p:ext uri="{BB962C8B-B14F-4D97-AF65-F5344CB8AC3E}">
        <p14:creationId xmlns:p14="http://schemas.microsoft.com/office/powerpoint/2010/main" val="28154734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836613"/>
            <a:ext cx="8229600" cy="5832475"/>
          </a:xfrm>
        </p:spPr>
        <p:txBody>
          <a:bodyPr>
            <a:normAutofit/>
          </a:bodyPr>
          <a:lstStyle/>
          <a:p>
            <a:pPr>
              <a:lnSpc>
                <a:spcPct val="80000"/>
              </a:lnSpc>
            </a:pPr>
            <a:r>
              <a:rPr lang="bs-Latn-BA" sz="2800" dirty="0" smtClean="0"/>
              <a:t>Pov</a:t>
            </a:r>
            <a:r>
              <a:rPr lang="en-US" sz="2800" dirty="0" smtClean="0"/>
              <a:t>j</a:t>
            </a:r>
            <a:r>
              <a:rPr lang="bs-Latn-BA" sz="2800" dirty="0" smtClean="0"/>
              <a:t>erenički </a:t>
            </a:r>
            <a:r>
              <a:rPr lang="bs-Latn-BA" sz="2800" dirty="0"/>
              <a:t>fondovi spadaju u red institucionalnih investitora. Oni stvaraju mogućnost individualnim investitorima da uspešnije nastupe na tržištu kapitala nego što bi to učinili kada bi pojedinačno nastupali. </a:t>
            </a:r>
            <a:endParaRPr lang="en-US" sz="2800" dirty="0" smtClean="0"/>
          </a:p>
          <a:p>
            <a:pPr>
              <a:lnSpc>
                <a:spcPct val="80000"/>
              </a:lnSpc>
            </a:pPr>
            <a:r>
              <a:rPr lang="bs-Latn-BA" sz="2800" dirty="0" smtClean="0"/>
              <a:t>Pov</a:t>
            </a:r>
            <a:r>
              <a:rPr lang="en-US" sz="2800" dirty="0" smtClean="0"/>
              <a:t>j</a:t>
            </a:r>
            <a:r>
              <a:rPr lang="bs-Latn-BA" sz="2800" dirty="0" smtClean="0"/>
              <a:t>erenički </a:t>
            </a:r>
            <a:r>
              <a:rPr lang="bs-Latn-BA" sz="2800" dirty="0"/>
              <a:t>fondovi prikupljaju štednju od pojedinačnih investitora, kupuju sa tom štednjom investicioni portfolio kojim se povećava likvidnosni i profitabilni potencijal pojedinačnih investitora. </a:t>
            </a:r>
            <a:endParaRPr lang="en-US" sz="2800" dirty="0" smtClean="0"/>
          </a:p>
          <a:p>
            <a:pPr>
              <a:lnSpc>
                <a:spcPct val="80000"/>
              </a:lnSpc>
            </a:pPr>
            <a:r>
              <a:rPr lang="bs-Latn-BA" sz="2800" dirty="0" smtClean="0"/>
              <a:t>Struktura </a:t>
            </a:r>
            <a:r>
              <a:rPr lang="bs-Latn-BA" sz="2800" dirty="0"/>
              <a:t>potrfolia se </a:t>
            </a:r>
            <a:r>
              <a:rPr lang="bs-Latn-BA" sz="2800" dirty="0" smtClean="0"/>
              <a:t>vr</a:t>
            </a:r>
            <a:r>
              <a:rPr lang="en-US" sz="2800" dirty="0" smtClean="0"/>
              <a:t>j</a:t>
            </a:r>
            <a:r>
              <a:rPr lang="bs-Latn-BA" sz="2800" dirty="0" smtClean="0"/>
              <a:t>ednuje </a:t>
            </a:r>
            <a:r>
              <a:rPr lang="bs-Latn-BA" sz="2800" dirty="0"/>
              <a:t>dnevno i prodaje se individualnim investitorima </a:t>
            </a:r>
            <a:r>
              <a:rPr lang="bs-Latn-BA" sz="2800" dirty="0" smtClean="0"/>
              <a:t>srazm</a:t>
            </a:r>
            <a:r>
              <a:rPr lang="en-US" sz="2800" dirty="0" smtClean="0"/>
              <a:t>j</a:t>
            </a:r>
            <a:r>
              <a:rPr lang="bs-Latn-BA" sz="2800" dirty="0" smtClean="0"/>
              <a:t>erno </a:t>
            </a:r>
            <a:r>
              <a:rPr lang="bs-Latn-BA" sz="2800" dirty="0"/>
              <a:t>sredstvima koja su uložili</a:t>
            </a:r>
            <a:r>
              <a:rPr lang="bs-Latn-BA" sz="2800" dirty="0" smtClean="0"/>
              <a:t>.</a:t>
            </a:r>
            <a:endParaRPr lang="bs-Latn-BA" sz="2800" dirty="0"/>
          </a:p>
        </p:txBody>
      </p:sp>
      <p:sp>
        <p:nvSpPr>
          <p:cNvPr id="61442" name="Rectangle 2"/>
          <p:cNvSpPr>
            <a:spLocks noGrp="1" noChangeArrowheads="1"/>
          </p:cNvSpPr>
          <p:nvPr>
            <p:ph type="title"/>
          </p:nvPr>
        </p:nvSpPr>
        <p:spPr>
          <a:xfrm>
            <a:off x="1066800" y="304800"/>
            <a:ext cx="7543800" cy="531912"/>
          </a:xfrm>
        </p:spPr>
        <p:txBody>
          <a:bodyPr>
            <a:normAutofit fontScale="90000"/>
          </a:bodyPr>
          <a:lstStyle/>
          <a:p>
            <a:pPr algn="ctr"/>
            <a:r>
              <a:rPr lang="bs-Latn-BA" sz="3200" dirty="0"/>
              <a:t>4. </a:t>
            </a:r>
            <a:r>
              <a:rPr lang="bs-Latn-BA" sz="3200" dirty="0" smtClean="0"/>
              <a:t>POV</a:t>
            </a:r>
            <a:r>
              <a:rPr lang="en-US" sz="3200" dirty="0" smtClean="0"/>
              <a:t>J</a:t>
            </a:r>
            <a:r>
              <a:rPr lang="bs-Latn-BA" sz="3200" dirty="0" smtClean="0"/>
              <a:t>ERENIČKI </a:t>
            </a:r>
            <a:r>
              <a:rPr lang="bs-Latn-BA" sz="3200" dirty="0"/>
              <a:t>FONDOVI</a:t>
            </a:r>
            <a:endParaRPr lang="en-US" sz="3200" dirty="0"/>
          </a:p>
        </p:txBody>
      </p:sp>
    </p:spTree>
    <p:extLst>
      <p:ext uri="{BB962C8B-B14F-4D97-AF65-F5344CB8AC3E}">
        <p14:creationId xmlns:p14="http://schemas.microsoft.com/office/powerpoint/2010/main" val="1133581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a:bodyPr>
          <a:lstStyle/>
          <a:p>
            <a:pPr marL="609600" indent="-609600">
              <a:lnSpc>
                <a:spcPct val="80000"/>
              </a:lnSpc>
            </a:pPr>
            <a:r>
              <a:rPr lang="bs-Latn-BA" sz="2800" dirty="0"/>
              <a:t>Funkcija posredovanja obuhvata četiri samostalne komponente:</a:t>
            </a:r>
          </a:p>
          <a:p>
            <a:pPr marL="609600" indent="-609600">
              <a:lnSpc>
                <a:spcPct val="80000"/>
              </a:lnSpc>
              <a:buFontTx/>
              <a:buAutoNum type="arabicPeriod"/>
            </a:pPr>
            <a:r>
              <a:rPr lang="bs-Latn-BA" sz="2800" dirty="0"/>
              <a:t> prikupljanje raspoloživih novčanih sredstava u okviru nacionalne privrede</a:t>
            </a:r>
          </a:p>
          <a:p>
            <a:pPr marL="609600" indent="-609600">
              <a:lnSpc>
                <a:spcPct val="80000"/>
              </a:lnSpc>
              <a:buFontTx/>
              <a:buAutoNum type="arabicPeriod"/>
            </a:pPr>
            <a:r>
              <a:rPr lang="bs-Latn-BA" sz="2800" dirty="0"/>
              <a:t>transformacij</a:t>
            </a:r>
            <a:r>
              <a:rPr lang="en-US" sz="2800" dirty="0"/>
              <a:t>a</a:t>
            </a:r>
            <a:r>
              <a:rPr lang="bs-Latn-BA" sz="2800" dirty="0"/>
              <a:t> ročne strukture depozita</a:t>
            </a:r>
          </a:p>
          <a:p>
            <a:pPr marL="609600" indent="-609600">
              <a:lnSpc>
                <a:spcPct val="80000"/>
              </a:lnSpc>
              <a:buFontTx/>
              <a:buAutoNum type="arabicPeriod"/>
            </a:pPr>
            <a:r>
              <a:rPr lang="bs-Latn-BA" sz="2800" dirty="0"/>
              <a:t>stvaranje efikasnih metoda i oblika prikupljanja i plasiranja novčanih sredstava</a:t>
            </a:r>
          </a:p>
          <a:p>
            <a:pPr marL="609600" indent="-609600">
              <a:lnSpc>
                <a:spcPct val="80000"/>
              </a:lnSpc>
              <a:buFontTx/>
              <a:buAutoNum type="arabicPeriod"/>
            </a:pPr>
            <a:r>
              <a:rPr lang="bs-Latn-BA" sz="2800" dirty="0"/>
              <a:t>Optimaln</a:t>
            </a:r>
            <a:r>
              <a:rPr lang="en-US" sz="2800" dirty="0"/>
              <a:t>a </a:t>
            </a:r>
            <a:r>
              <a:rPr lang="bs-Latn-BA" sz="2800" dirty="0"/>
              <a:t>integralnost novčanih tokova radi prevazilaženja teritorijalnih, ročnih i namenskih ograničenja.</a:t>
            </a:r>
          </a:p>
          <a:p>
            <a:pPr marL="609600" indent="-609600">
              <a:lnSpc>
                <a:spcPct val="80000"/>
              </a:lnSpc>
              <a:buFontTx/>
              <a:buNone/>
            </a:pPr>
            <a:r>
              <a:rPr lang="bs-Latn-BA" sz="2800" dirty="0"/>
              <a:t>Banka u svom poslovanju prim</a:t>
            </a:r>
            <a:r>
              <a:rPr lang="en-US" sz="2800" dirty="0"/>
              <a:t>j</a:t>
            </a:r>
            <a:r>
              <a:rPr lang="bs-Latn-BA" sz="2800" dirty="0"/>
              <a:t>enjuje načela u poslovanju koja se odnose na likvidnost, profitabilnost, sigurnost i pov</a:t>
            </a:r>
            <a:r>
              <a:rPr lang="en-US" sz="2800" dirty="0"/>
              <a:t>j</a:t>
            </a:r>
            <a:r>
              <a:rPr lang="bs-Latn-BA" sz="2800" dirty="0"/>
              <a:t>erljivost u poslovanju.</a:t>
            </a:r>
          </a:p>
          <a:p>
            <a:pPr marL="609600" indent="-609600">
              <a:lnSpc>
                <a:spcPct val="80000"/>
              </a:lnSpc>
              <a:buFontTx/>
              <a:buNone/>
            </a:pPr>
            <a:endParaRPr lang="en-US" sz="2800" dirty="0"/>
          </a:p>
          <a:p>
            <a:endParaRPr lang="sr-Latn-ME" dirty="0"/>
          </a:p>
        </p:txBody>
      </p:sp>
    </p:spTree>
    <p:extLst>
      <p:ext uri="{BB962C8B-B14F-4D97-AF65-F5344CB8AC3E}">
        <p14:creationId xmlns:p14="http://schemas.microsoft.com/office/powerpoint/2010/main" val="20844275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80000"/>
              </a:lnSpc>
            </a:pPr>
            <a:r>
              <a:rPr lang="bs-Latn-BA" sz="2800" dirty="0"/>
              <a:t>Za pov</a:t>
            </a:r>
            <a:r>
              <a:rPr lang="en-US" sz="2800" dirty="0"/>
              <a:t>j</a:t>
            </a:r>
            <a:r>
              <a:rPr lang="bs-Latn-BA" sz="2800" dirty="0"/>
              <a:t>ereničke fondove u SAD se kaže da su otvoreni fondovi, jer se obim sredstava u fondovima m</a:t>
            </a:r>
            <a:r>
              <a:rPr lang="en-US" sz="2800" dirty="0" err="1"/>
              <a:t>ij</a:t>
            </a:r>
            <a:r>
              <a:rPr lang="bs-Latn-BA" sz="2800" dirty="0"/>
              <a:t>enja zavisno od vr</a:t>
            </a:r>
            <a:r>
              <a:rPr lang="en-US" sz="2800" dirty="0" err="1"/>
              <a:t>ij</a:t>
            </a:r>
            <a:r>
              <a:rPr lang="bs-Latn-BA" sz="2800" dirty="0"/>
              <a:t>ednosti osnovnog portolia. </a:t>
            </a:r>
            <a:endParaRPr lang="en-US" sz="2800" dirty="0" smtClean="0"/>
          </a:p>
          <a:p>
            <a:pPr>
              <a:lnSpc>
                <a:spcPct val="80000"/>
              </a:lnSpc>
            </a:pPr>
            <a:r>
              <a:rPr lang="bs-Latn-BA" sz="2800" dirty="0" smtClean="0"/>
              <a:t>Svaki </a:t>
            </a:r>
            <a:r>
              <a:rPr lang="bs-Latn-BA" sz="2800" dirty="0"/>
              <a:t>novi štedni ulog uključuje se u fond i može se plasirati te po osnovu toga povećati kvalitet portfolia.</a:t>
            </a:r>
          </a:p>
          <a:p>
            <a:pPr>
              <a:lnSpc>
                <a:spcPct val="80000"/>
              </a:lnSpc>
            </a:pPr>
            <a:r>
              <a:rPr lang="bs-Latn-BA" sz="2800" dirty="0"/>
              <a:t>Primanjem štednje, pov</a:t>
            </a:r>
            <a:r>
              <a:rPr lang="en-US" sz="2800" dirty="0"/>
              <a:t>j</a:t>
            </a:r>
            <a:r>
              <a:rPr lang="bs-Latn-BA" sz="2800" dirty="0"/>
              <a:t>erenički fond je dužan da proda individualnom investitoru jedan d</a:t>
            </a:r>
            <a:r>
              <a:rPr lang="en-US" sz="2800" dirty="0"/>
              <a:t>i</a:t>
            </a:r>
            <a:r>
              <a:rPr lang="bs-Latn-BA" sz="2800" dirty="0"/>
              <a:t>o postojećeg portfolia. </a:t>
            </a:r>
            <a:endParaRPr lang="en-US" sz="2800" dirty="0" smtClean="0"/>
          </a:p>
          <a:p>
            <a:pPr>
              <a:lnSpc>
                <a:spcPct val="80000"/>
              </a:lnSpc>
            </a:pPr>
            <a:r>
              <a:rPr lang="bs-Latn-BA" sz="2800" dirty="0" smtClean="0"/>
              <a:t>Pov</a:t>
            </a:r>
            <a:r>
              <a:rPr lang="en-US" sz="2800" dirty="0"/>
              <a:t>j</a:t>
            </a:r>
            <a:r>
              <a:rPr lang="bs-Latn-BA" sz="2800" dirty="0"/>
              <a:t>erenički fond ima obavezu da otkupi od individualnog investitora d</a:t>
            </a:r>
            <a:r>
              <a:rPr lang="en-US" sz="2800" dirty="0"/>
              <a:t>i</a:t>
            </a:r>
            <a:r>
              <a:rPr lang="bs-Latn-BA" sz="2800" dirty="0"/>
              <a:t>o portfolia. C</a:t>
            </a:r>
            <a:r>
              <a:rPr lang="en-US" sz="2800" dirty="0" err="1"/>
              <a:t>ij</a:t>
            </a:r>
            <a:r>
              <a:rPr lang="bs-Latn-BA" sz="2800" dirty="0"/>
              <a:t>ena ponude predstavlja gornji limit a c</a:t>
            </a:r>
            <a:r>
              <a:rPr lang="en-US" sz="2800" dirty="0" err="1"/>
              <a:t>ij</a:t>
            </a:r>
            <a:r>
              <a:rPr lang="bs-Latn-BA" sz="2800" dirty="0"/>
              <a:t>ena licitacije predstavlja donji limit c</a:t>
            </a:r>
            <a:r>
              <a:rPr lang="en-US" sz="2800" dirty="0" err="1"/>
              <a:t>ij</a:t>
            </a:r>
            <a:r>
              <a:rPr lang="bs-Latn-BA" sz="2800" dirty="0"/>
              <a:t>ene.</a:t>
            </a:r>
            <a:endParaRPr lang="en-US" sz="2800" dirty="0"/>
          </a:p>
          <a:p>
            <a:endParaRPr lang="sr-Latn-ME" dirty="0"/>
          </a:p>
        </p:txBody>
      </p:sp>
    </p:spTree>
    <p:extLst>
      <p:ext uri="{BB962C8B-B14F-4D97-AF65-F5344CB8AC3E}">
        <p14:creationId xmlns:p14="http://schemas.microsoft.com/office/powerpoint/2010/main" val="20914332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457200" y="260350"/>
            <a:ext cx="8229600" cy="6337300"/>
          </a:xfrm>
        </p:spPr>
        <p:txBody>
          <a:bodyPr>
            <a:normAutofit/>
          </a:bodyPr>
          <a:lstStyle/>
          <a:p>
            <a:pPr>
              <a:lnSpc>
                <a:spcPct val="80000"/>
              </a:lnSpc>
            </a:pPr>
            <a:r>
              <a:rPr lang="bs-Latn-BA" sz="2800" dirty="0"/>
              <a:t>Razlika između </a:t>
            </a:r>
            <a:r>
              <a:rPr lang="bs-Latn-BA" sz="2800" dirty="0" smtClean="0"/>
              <a:t>c</a:t>
            </a:r>
            <a:r>
              <a:rPr lang="en-US" sz="2800" dirty="0" err="1" smtClean="0"/>
              <a:t>ij</a:t>
            </a:r>
            <a:r>
              <a:rPr lang="bs-Latn-BA" sz="2800" dirty="0" smtClean="0"/>
              <a:t>ene </a:t>
            </a:r>
            <a:r>
              <a:rPr lang="bs-Latn-BA" sz="2800" dirty="0"/>
              <a:t>ponude i </a:t>
            </a:r>
            <a:r>
              <a:rPr lang="bs-Latn-BA" sz="2800" dirty="0" smtClean="0"/>
              <a:t>c</a:t>
            </a:r>
            <a:r>
              <a:rPr lang="en-US" sz="2800" dirty="0" err="1" smtClean="0"/>
              <a:t>ij</a:t>
            </a:r>
            <a:r>
              <a:rPr lang="bs-Latn-BA" sz="2800" dirty="0" smtClean="0"/>
              <a:t>ene </a:t>
            </a:r>
            <a:r>
              <a:rPr lang="bs-Latn-BA" sz="2800" dirty="0"/>
              <a:t>tražnje kreće se od 6-7% tako da individualni investitor može zaraditi između kupovne i prodajne </a:t>
            </a:r>
            <a:r>
              <a:rPr lang="bs-Latn-BA" sz="2800" dirty="0" smtClean="0"/>
              <a:t>c</a:t>
            </a:r>
            <a:r>
              <a:rPr lang="en-US" sz="2800" dirty="0" err="1" smtClean="0"/>
              <a:t>ij</a:t>
            </a:r>
            <a:r>
              <a:rPr lang="bs-Latn-BA" sz="2800" dirty="0" smtClean="0"/>
              <a:t>ene </a:t>
            </a:r>
            <a:r>
              <a:rPr lang="bs-Latn-BA" sz="2800" dirty="0"/>
              <a:t>portfolia. </a:t>
            </a:r>
          </a:p>
          <a:p>
            <a:pPr>
              <a:lnSpc>
                <a:spcPct val="80000"/>
              </a:lnSpc>
            </a:pPr>
            <a:r>
              <a:rPr lang="bs-Latn-BA" sz="2800" dirty="0"/>
              <a:t>Zbog česte </a:t>
            </a:r>
            <a:r>
              <a:rPr lang="bs-Latn-BA" sz="2800" dirty="0" smtClean="0"/>
              <a:t>prom</a:t>
            </a:r>
            <a:r>
              <a:rPr lang="en-US" sz="2800" dirty="0" smtClean="0"/>
              <a:t>j</a:t>
            </a:r>
            <a:r>
              <a:rPr lang="bs-Latn-BA" sz="2800" dirty="0" smtClean="0"/>
              <a:t>ene c</a:t>
            </a:r>
            <a:r>
              <a:rPr lang="en-US" sz="2800" dirty="0" err="1" smtClean="0"/>
              <a:t>ij</a:t>
            </a:r>
            <a:r>
              <a:rPr lang="bs-Latn-BA" sz="2800" dirty="0" smtClean="0"/>
              <a:t>ena </a:t>
            </a:r>
            <a:r>
              <a:rPr lang="bs-Latn-BA" sz="2800" dirty="0"/>
              <a:t>akcija, menadžment povereničkog fonda je u obavezi da dnevno prati osnovnu </a:t>
            </a:r>
            <a:r>
              <a:rPr lang="bs-Latn-BA" sz="2800" dirty="0" smtClean="0"/>
              <a:t>vr</a:t>
            </a:r>
            <a:r>
              <a:rPr lang="en-US" sz="2800" dirty="0" err="1" smtClean="0"/>
              <a:t>ij</a:t>
            </a:r>
            <a:r>
              <a:rPr lang="bs-Latn-BA" sz="2800" dirty="0" smtClean="0"/>
              <a:t>ednost </a:t>
            </a:r>
            <a:r>
              <a:rPr lang="bs-Latn-BA" sz="2800" dirty="0"/>
              <a:t>portfolia. </a:t>
            </a:r>
            <a:endParaRPr lang="en-US" sz="2800" dirty="0" smtClean="0"/>
          </a:p>
          <a:p>
            <a:pPr>
              <a:lnSpc>
                <a:spcPct val="80000"/>
              </a:lnSpc>
            </a:pPr>
            <a:r>
              <a:rPr lang="bs-Latn-BA" sz="2800" dirty="0" smtClean="0"/>
              <a:t>U </a:t>
            </a:r>
            <a:r>
              <a:rPr lang="bs-Latn-BA" sz="2800" dirty="0"/>
              <a:t>praksi postoje dva modela vrednovanja potrfolia: a) </a:t>
            </a:r>
            <a:r>
              <a:rPr lang="bs-Latn-BA" sz="2800" dirty="0" smtClean="0"/>
              <a:t>vr</a:t>
            </a:r>
            <a:r>
              <a:rPr lang="en-US" sz="2800" dirty="0" err="1" smtClean="0"/>
              <a:t>ij</a:t>
            </a:r>
            <a:r>
              <a:rPr lang="bs-Latn-BA" sz="2800" dirty="0" smtClean="0"/>
              <a:t>ednost </a:t>
            </a:r>
            <a:r>
              <a:rPr lang="bs-Latn-BA" sz="2800" dirty="0"/>
              <a:t>portfolia predhodni dan i b) </a:t>
            </a:r>
            <a:r>
              <a:rPr lang="bs-Latn-BA" sz="2800" dirty="0" smtClean="0"/>
              <a:t>vr</a:t>
            </a:r>
            <a:r>
              <a:rPr lang="en-US" sz="2800" dirty="0" err="1" smtClean="0"/>
              <a:t>ij</a:t>
            </a:r>
            <a:r>
              <a:rPr lang="bs-Latn-BA" sz="2800" dirty="0" smtClean="0"/>
              <a:t>ednost </a:t>
            </a:r>
            <a:r>
              <a:rPr lang="bs-Latn-BA" sz="2800" dirty="0"/>
              <a:t>portfolia sledećeg dana. </a:t>
            </a:r>
            <a:r>
              <a:rPr lang="bs-Latn-BA" sz="2800" dirty="0" smtClean="0"/>
              <a:t>Pov</a:t>
            </a:r>
            <a:r>
              <a:rPr lang="en-US" sz="2800" dirty="0" smtClean="0"/>
              <a:t>j</a:t>
            </a:r>
            <a:r>
              <a:rPr lang="bs-Latn-BA" sz="2800" dirty="0" smtClean="0"/>
              <a:t>erenički </a:t>
            </a:r>
            <a:r>
              <a:rPr lang="bs-Latn-BA" sz="2800" dirty="0"/>
              <a:t>fondovi daju mogućnost individualnim investitorima da izvrše diverzifikaciju portfolia i ograniče stepen rizika kojem bi oni bili izloženi na tim tržištima. Tržišni rizik nije moguće do kraja eliminisati već se on samo može ublažiti.</a:t>
            </a:r>
          </a:p>
          <a:p>
            <a:pPr>
              <a:lnSpc>
                <a:spcPct val="80000"/>
              </a:lnSpc>
            </a:pPr>
            <a:endParaRPr lang="bs-Latn-BA" sz="2800" dirty="0"/>
          </a:p>
        </p:txBody>
      </p:sp>
    </p:spTree>
    <p:extLst>
      <p:ext uri="{BB962C8B-B14F-4D97-AF65-F5344CB8AC3E}">
        <p14:creationId xmlns:p14="http://schemas.microsoft.com/office/powerpoint/2010/main" val="33874268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ctr">
              <a:lnSpc>
                <a:spcPct val="80000"/>
              </a:lnSpc>
              <a:buFont typeface="Wingdings" pitchFamily="2" charset="2"/>
              <a:buNone/>
            </a:pPr>
            <a:r>
              <a:rPr lang="bs-Latn-BA" dirty="0"/>
              <a:t>5. INVESTICIONA DRUŠTVA (TRUSTOVI)</a:t>
            </a:r>
          </a:p>
          <a:p>
            <a:pPr algn="ctr">
              <a:lnSpc>
                <a:spcPct val="80000"/>
              </a:lnSpc>
              <a:buFont typeface="Wingdings" pitchFamily="2" charset="2"/>
              <a:buNone/>
            </a:pPr>
            <a:endParaRPr lang="bs-Latn-BA" sz="2800" dirty="0"/>
          </a:p>
          <a:p>
            <a:pPr>
              <a:lnSpc>
                <a:spcPct val="80000"/>
              </a:lnSpc>
              <a:buFont typeface="Wingdings" pitchFamily="2" charset="2"/>
              <a:buNone/>
            </a:pPr>
            <a:r>
              <a:rPr lang="bs-Latn-BA" sz="2800" dirty="0"/>
              <a:t>Investiciona društva nisu fondovi, već preduzeća koja se bave trgovinom, pri čemu koriste svoj kapital da bi kupili ili prodali akcije drugom preduzeću. Investiciona društva daju prednost malim investitorima i uvode planove štednje koje povezuju sa penzionim planovima i životnim osiguranjem. Ova društva su mnogo manje ograničena u vođenju svoje poslovne politike i imaju pravo da kupuju akcije preduzeća koje se ne kotiraju na berzi. Imaju pravo da investiraju u hipoteke i koriste opcije i fjučers ugovore.</a:t>
            </a:r>
            <a:endParaRPr lang="en-US" sz="2800" dirty="0"/>
          </a:p>
          <a:p>
            <a:endParaRPr lang="sr-Latn-ME" dirty="0"/>
          </a:p>
        </p:txBody>
      </p:sp>
    </p:spTree>
    <p:extLst>
      <p:ext uri="{BB962C8B-B14F-4D97-AF65-F5344CB8AC3E}">
        <p14:creationId xmlns:p14="http://schemas.microsoft.com/office/powerpoint/2010/main" val="22975932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457200" y="260350"/>
            <a:ext cx="8229600" cy="6337300"/>
          </a:xfrm>
        </p:spPr>
        <p:txBody>
          <a:bodyPr>
            <a:normAutofit/>
          </a:bodyPr>
          <a:lstStyle/>
          <a:p>
            <a:r>
              <a:rPr lang="bs-Latn-BA" sz="2400" dirty="0"/>
              <a:t>Upoređujući investiciona društva i </a:t>
            </a:r>
            <a:r>
              <a:rPr lang="bs-Latn-BA" sz="2400" dirty="0" smtClean="0"/>
              <a:t>pov</a:t>
            </a:r>
            <a:r>
              <a:rPr lang="en-US" sz="2400" dirty="0" smtClean="0"/>
              <a:t>j</a:t>
            </a:r>
            <a:r>
              <a:rPr lang="bs-Latn-BA" sz="2400" dirty="0" smtClean="0"/>
              <a:t>ereničke </a:t>
            </a:r>
            <a:r>
              <a:rPr lang="bs-Latn-BA" sz="2400" dirty="0"/>
              <a:t>fondove mogu se izvesti zaključci, da u slučaju nezadovoljstva brzo reaguju menadžeri </a:t>
            </a:r>
            <a:r>
              <a:rPr lang="bs-Latn-BA" sz="2400" dirty="0" smtClean="0"/>
              <a:t>pov</a:t>
            </a:r>
            <a:r>
              <a:rPr lang="en-US" sz="2400" dirty="0" smtClean="0"/>
              <a:t>j</a:t>
            </a:r>
            <a:r>
              <a:rPr lang="bs-Latn-BA" sz="2400" dirty="0" smtClean="0"/>
              <a:t>ereničkog </a:t>
            </a:r>
            <a:r>
              <a:rPr lang="bs-Latn-BA" sz="2400" dirty="0"/>
              <a:t>fonda, dok to nije slučaj kod menadžera investicionog društva. </a:t>
            </a:r>
            <a:endParaRPr lang="en-US" sz="2400" dirty="0" smtClean="0"/>
          </a:p>
          <a:p>
            <a:r>
              <a:rPr lang="bs-Latn-BA" sz="2400" dirty="0" smtClean="0"/>
              <a:t>Obzirom </a:t>
            </a:r>
            <a:r>
              <a:rPr lang="bs-Latn-BA" sz="2400" dirty="0"/>
              <a:t>da nezadovoljni investitori mogu prodati svoj trajni kapital na tržištu, a ne vratiti društvu, oni mogu imati dugoročni pristup u investiranju. Investiciona društva mogu investirati u preduzeća koja imaju nedovoljno razvijene kratkoročne performanse. </a:t>
            </a:r>
            <a:endParaRPr lang="en-US" sz="2400" dirty="0" smtClean="0"/>
          </a:p>
          <a:p>
            <a:r>
              <a:rPr lang="bs-Latn-BA" sz="2400" dirty="0" smtClean="0"/>
              <a:t>Investicionim </a:t>
            </a:r>
            <a:r>
              <a:rPr lang="bs-Latn-BA" sz="2400" dirty="0"/>
              <a:t>društvima se daje pravo da emituju i druge vrste kapitala kao što su obveznice sa fiksnom kamatom i sl. </a:t>
            </a:r>
            <a:endParaRPr lang="en-US" sz="2400" dirty="0" smtClean="0"/>
          </a:p>
          <a:p>
            <a:r>
              <a:rPr lang="bs-Latn-BA" sz="2400" dirty="0" smtClean="0"/>
              <a:t>Trškovi </a:t>
            </a:r>
            <a:r>
              <a:rPr lang="bs-Latn-BA" sz="2400" dirty="0"/>
              <a:t>upravljanja investicionim društvima kreću se od 0,4% do 0,5% od </a:t>
            </a:r>
            <a:r>
              <a:rPr lang="bs-Latn-BA" sz="2400" dirty="0" smtClean="0"/>
              <a:t>vr</a:t>
            </a:r>
            <a:r>
              <a:rPr lang="en-US" sz="2400" dirty="0" err="1" smtClean="0"/>
              <a:t>ij</a:t>
            </a:r>
            <a:r>
              <a:rPr lang="bs-Latn-BA" sz="2400" dirty="0" smtClean="0"/>
              <a:t>ednosti </a:t>
            </a:r>
            <a:r>
              <a:rPr lang="bs-Latn-BA" sz="2400" dirty="0"/>
              <a:t>ukupne imovine.</a:t>
            </a:r>
          </a:p>
          <a:p>
            <a:endParaRPr lang="bs-Latn-BA" sz="1800" dirty="0"/>
          </a:p>
        </p:txBody>
      </p:sp>
    </p:spTree>
    <p:extLst>
      <p:ext uri="{BB962C8B-B14F-4D97-AF65-F5344CB8AC3E}">
        <p14:creationId xmlns:p14="http://schemas.microsoft.com/office/powerpoint/2010/main" val="203780570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normAutofit fontScale="92500" lnSpcReduction="10000"/>
          </a:bodyPr>
          <a:lstStyle/>
          <a:p>
            <a:pPr algn="ctr">
              <a:buFont typeface="Wingdings" pitchFamily="2" charset="2"/>
              <a:buNone/>
            </a:pPr>
            <a:r>
              <a:rPr lang="bs-Latn-BA" dirty="0"/>
              <a:t>6. FINANSIJSKE INVESTICIONE KOMPANIJE</a:t>
            </a:r>
          </a:p>
          <a:p>
            <a:pPr>
              <a:buFont typeface="Wingdings" pitchFamily="2" charset="2"/>
              <a:buNone/>
            </a:pPr>
            <a:endParaRPr lang="bs-Latn-BA" sz="2800" dirty="0"/>
          </a:p>
          <a:p>
            <a:pPr>
              <a:buFont typeface="Wingdings" pitchFamily="2" charset="2"/>
              <a:buNone/>
            </a:pPr>
            <a:r>
              <a:rPr lang="bs-Latn-BA" sz="2800" dirty="0"/>
              <a:t>Finansijske kompanije spadaju u red institucionalnih investitora, formiraju svoje fondove na osnovu emitovanja akcija, prodaje komercijalnih papira i kreditnog zaduživanja kod drugih banaka. </a:t>
            </a:r>
            <a:endParaRPr lang="en-US" sz="2800" dirty="0" smtClean="0"/>
          </a:p>
          <a:p>
            <a:pPr>
              <a:buFont typeface="Wingdings" pitchFamily="2" charset="2"/>
              <a:buNone/>
            </a:pPr>
            <a:r>
              <a:rPr lang="bs-Latn-BA" sz="2800" dirty="0" smtClean="0"/>
              <a:t>Finansijske </a:t>
            </a:r>
            <a:r>
              <a:rPr lang="bs-Latn-BA" sz="2800" dirty="0"/>
              <a:t>kompanije se mogu baviti poslovima: finansiranja prometa trajnih dobara, finansiranja potrošnih dobara i odobravanja specijalnih kredita. </a:t>
            </a:r>
            <a:endParaRPr lang="en-US" sz="2800" dirty="0" smtClean="0"/>
          </a:p>
          <a:p>
            <a:pPr>
              <a:buFont typeface="Wingdings" pitchFamily="2" charset="2"/>
              <a:buNone/>
            </a:pPr>
            <a:r>
              <a:rPr lang="bs-Latn-BA" sz="2800" dirty="0" smtClean="0"/>
              <a:t>Finansijske </a:t>
            </a:r>
            <a:r>
              <a:rPr lang="bs-Latn-BA" sz="2800" dirty="0"/>
              <a:t>kompanije koje se bave finansiranjem prometa trajnih dobara, kreditima potpomažu klijente u kupovini proizvodnih hala, poslovnog prostora, proizvodne opreme, mašina, automobila i sl.</a:t>
            </a:r>
            <a:endParaRPr lang="en-US" sz="2800" dirty="0"/>
          </a:p>
          <a:p>
            <a:endParaRPr lang="sr-Latn-ME" dirty="0"/>
          </a:p>
        </p:txBody>
      </p:sp>
    </p:spTree>
    <p:extLst>
      <p:ext uri="{BB962C8B-B14F-4D97-AF65-F5344CB8AC3E}">
        <p14:creationId xmlns:p14="http://schemas.microsoft.com/office/powerpoint/2010/main" val="34523648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457200" y="260350"/>
            <a:ext cx="8229600" cy="6408738"/>
          </a:xfrm>
        </p:spPr>
        <p:txBody>
          <a:bodyPr>
            <a:normAutofit/>
          </a:bodyPr>
          <a:lstStyle/>
          <a:p>
            <a:pPr>
              <a:lnSpc>
                <a:spcPct val="90000"/>
              </a:lnSpc>
            </a:pPr>
            <a:r>
              <a:rPr lang="bs-Latn-BA" sz="2400" dirty="0"/>
              <a:t>Finansijske kompanije za finansiranje potrošnje, odobravaju potrošačke kredite manjih iznosa kako bi klijenti mogli uskladiti razliku koja se javlja između tekućih priliva i njihove </a:t>
            </a:r>
            <a:r>
              <a:rPr lang="bs-Latn-BA" sz="2400" dirty="0" smtClean="0"/>
              <a:t>nam</a:t>
            </a:r>
            <a:r>
              <a:rPr lang="en-US" sz="2400" dirty="0" smtClean="0"/>
              <a:t>j</a:t>
            </a:r>
            <a:r>
              <a:rPr lang="bs-Latn-BA" sz="2400" dirty="0" smtClean="0"/>
              <a:t>eravane </a:t>
            </a:r>
            <a:r>
              <a:rPr lang="bs-Latn-BA" sz="2400" dirty="0"/>
              <a:t>potrošnje. </a:t>
            </a:r>
            <a:endParaRPr lang="en-US" sz="2400" dirty="0" smtClean="0"/>
          </a:p>
          <a:p>
            <a:pPr>
              <a:lnSpc>
                <a:spcPct val="90000"/>
              </a:lnSpc>
            </a:pPr>
            <a:r>
              <a:rPr lang="bs-Latn-BA" sz="2400" dirty="0" smtClean="0"/>
              <a:t>Finansijske </a:t>
            </a:r>
            <a:r>
              <a:rPr lang="bs-Latn-BA" sz="2400" dirty="0"/>
              <a:t>kompanije za odobravanje specijalnih kredita, odobravaju kredite preduzećima koja nemaju kredibilitet, kako bi popravile kredibilitet i mogle dobiti dugoročni kredit kod svoje poslovne banke.</a:t>
            </a:r>
          </a:p>
          <a:p>
            <a:pPr>
              <a:lnSpc>
                <a:spcPct val="90000"/>
              </a:lnSpc>
            </a:pPr>
            <a:r>
              <a:rPr lang="bs-Latn-BA" sz="2400" dirty="0"/>
              <a:t>Finansijske kiompanije imaju specifičnu strukturu izvora sredstava, osnivački kapital čini 1/3 ukupnog kapitala. </a:t>
            </a:r>
          </a:p>
        </p:txBody>
      </p:sp>
    </p:spTree>
    <p:extLst>
      <p:ext uri="{BB962C8B-B14F-4D97-AF65-F5344CB8AC3E}">
        <p14:creationId xmlns:p14="http://schemas.microsoft.com/office/powerpoint/2010/main" val="38715982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lstStyle/>
          <a:p>
            <a:r>
              <a:rPr lang="bs-Latn-BA" sz="2800" dirty="0"/>
              <a:t>Dodati d</a:t>
            </a:r>
            <a:r>
              <a:rPr lang="en-US" sz="2800" dirty="0"/>
              <a:t>i</a:t>
            </a:r>
            <a:r>
              <a:rPr lang="bs-Latn-BA" sz="2800" dirty="0"/>
              <a:t>o kapitala ostvaruju mobilizacijom sredstava na tržištu novca i kapitala emitovanjem kratkoročnih HOV i uzimanjem bankarskih kredita. </a:t>
            </a:r>
            <a:endParaRPr lang="en-US" sz="2800" dirty="0" smtClean="0"/>
          </a:p>
          <a:p>
            <a:r>
              <a:rPr lang="bs-Latn-BA" sz="2800" dirty="0" smtClean="0"/>
              <a:t>Banke </a:t>
            </a:r>
            <a:r>
              <a:rPr lang="bs-Latn-BA" sz="2800" dirty="0"/>
              <a:t>i osiguravajuće kompanije u ove institucije plasiraju višak finansijskih sredstava i tako održavaju visok stepen sigurnosti i likvidnosti jer povezuju tržište novca i tržište kapitala a pri tom usklađuju kratkoročne i dugoročne kamatne stope.</a:t>
            </a:r>
          </a:p>
          <a:p>
            <a:endParaRPr lang="sr-Latn-ME" dirty="0"/>
          </a:p>
        </p:txBody>
      </p:sp>
    </p:spTree>
    <p:extLst>
      <p:ext uri="{BB962C8B-B14F-4D97-AF65-F5344CB8AC3E}">
        <p14:creationId xmlns:p14="http://schemas.microsoft.com/office/powerpoint/2010/main" val="36663840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57200" y="908050"/>
            <a:ext cx="8229600" cy="5761038"/>
          </a:xfrm>
        </p:spPr>
        <p:txBody>
          <a:bodyPr>
            <a:normAutofit/>
          </a:bodyPr>
          <a:lstStyle/>
          <a:p>
            <a:pPr>
              <a:lnSpc>
                <a:spcPct val="80000"/>
              </a:lnSpc>
            </a:pPr>
            <a:r>
              <a:rPr lang="bs-Latn-BA" sz="2400" dirty="0"/>
              <a:t>Brokersko-dilerske firme spadaju u red nebankarskih finansijskih institucija. Na finansijskim tržištima pojavljuju se kao posrednici i nastupaju u svoje ime i za tuđi račun, i u tuđe ime i za tuđi račun. </a:t>
            </a:r>
            <a:endParaRPr lang="en-US" sz="2400" dirty="0" smtClean="0"/>
          </a:p>
          <a:p>
            <a:pPr>
              <a:lnSpc>
                <a:spcPct val="80000"/>
              </a:lnSpc>
            </a:pPr>
            <a:r>
              <a:rPr lang="bs-Latn-BA" sz="2400" dirty="0" smtClean="0"/>
              <a:t>Ove </a:t>
            </a:r>
            <a:r>
              <a:rPr lang="bs-Latn-BA" sz="2400" dirty="0"/>
              <a:t>firme integrišu svoje poslovanja u okviru širih bankarskih mehanizama. Bez obzira na njihovu specifičnost, prisutna je u njihovom poslovanju uska povezanost sa bankama i drugim finansijskim institucijama. </a:t>
            </a:r>
            <a:endParaRPr lang="en-US" sz="2400" dirty="0" smtClean="0"/>
          </a:p>
          <a:p>
            <a:pPr>
              <a:lnSpc>
                <a:spcPct val="80000"/>
              </a:lnSpc>
            </a:pPr>
            <a:r>
              <a:rPr lang="bs-Latn-BA" sz="2400" dirty="0" smtClean="0"/>
              <a:t>Na </a:t>
            </a:r>
            <a:r>
              <a:rPr lang="bs-Latn-BA" sz="2400" dirty="0"/>
              <a:t>svetskim berzama se uglavnom pojavljuju na sekundarnim tržištima mada se u nekim slučajevima kao što je kupovina kratkoročnih HOV mogu pojaviti i na primarnom tržištu</a:t>
            </a:r>
            <a:r>
              <a:rPr lang="bs-Latn-BA" sz="2400" dirty="0" smtClean="0"/>
              <a:t>.</a:t>
            </a:r>
            <a:endParaRPr lang="bs-Latn-BA" sz="2400" dirty="0"/>
          </a:p>
        </p:txBody>
      </p:sp>
      <p:sp>
        <p:nvSpPr>
          <p:cNvPr id="65538" name="Rectangle 2"/>
          <p:cNvSpPr>
            <a:spLocks noGrp="1" noChangeArrowheads="1"/>
          </p:cNvSpPr>
          <p:nvPr>
            <p:ph type="title"/>
          </p:nvPr>
        </p:nvSpPr>
        <p:spPr>
          <a:xfrm>
            <a:off x="1066800" y="304800"/>
            <a:ext cx="7543800" cy="636588"/>
          </a:xfrm>
        </p:spPr>
        <p:txBody>
          <a:bodyPr/>
          <a:lstStyle/>
          <a:p>
            <a:pPr algn="ctr"/>
            <a:r>
              <a:rPr lang="bs-Latn-BA" sz="3200" dirty="0"/>
              <a:t>7. BROKERSKO-DILERSKE FIRME</a:t>
            </a:r>
            <a:endParaRPr lang="en-US" sz="3200" dirty="0"/>
          </a:p>
        </p:txBody>
      </p:sp>
    </p:spTree>
    <p:extLst>
      <p:ext uri="{BB962C8B-B14F-4D97-AF65-F5344CB8AC3E}">
        <p14:creationId xmlns:p14="http://schemas.microsoft.com/office/powerpoint/2010/main" val="42521585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fontScale="92500" lnSpcReduction="10000"/>
          </a:bodyPr>
          <a:lstStyle/>
          <a:p>
            <a:pPr>
              <a:lnSpc>
                <a:spcPct val="80000"/>
              </a:lnSpc>
            </a:pPr>
            <a:r>
              <a:rPr lang="bs-Latn-BA" sz="2800" dirty="0"/>
              <a:t>Brokersko-dilerske firme spadaju u red specijalizovanih finansijskih institucija i efikasno posreduju između kupaca i prodavaca finansijskih instrumenata na finansijskom tržištu. Za poslove posredovanja naplaćuju proviziju u vidu brokeraže. Brokeri su finansijski komisionari ili zastupnici koji posluju za račun nalogodavca, oni su finansijski eksperti. </a:t>
            </a:r>
            <a:endParaRPr lang="en-US" sz="2800" dirty="0" smtClean="0"/>
          </a:p>
          <a:p>
            <a:pPr>
              <a:lnSpc>
                <a:spcPct val="80000"/>
              </a:lnSpc>
            </a:pPr>
            <a:r>
              <a:rPr lang="bs-Latn-BA" sz="2800" dirty="0" smtClean="0"/>
              <a:t>Prisutno </a:t>
            </a:r>
            <a:r>
              <a:rPr lang="bs-Latn-BA" sz="2800" dirty="0"/>
              <a:t>je više vrsta brokera : broker berze, broker članova berze i nezavisni broker.</a:t>
            </a:r>
          </a:p>
          <a:p>
            <a:pPr>
              <a:lnSpc>
                <a:spcPct val="80000"/>
              </a:lnSpc>
            </a:pPr>
            <a:r>
              <a:rPr lang="bs-Latn-BA" sz="2800" dirty="0"/>
              <a:t>Dileri su finansijski posrednici koji kupuju i prodaju HOV u svoje ime i za svoj račun. Mogu formirati sopstveni portfelj HOV koji kasnije mogu prodavati svojim klijentima. </a:t>
            </a:r>
            <a:endParaRPr lang="en-US" sz="2800" dirty="0" smtClean="0"/>
          </a:p>
          <a:p>
            <a:pPr>
              <a:lnSpc>
                <a:spcPct val="80000"/>
              </a:lnSpc>
            </a:pPr>
            <a:r>
              <a:rPr lang="bs-Latn-BA" sz="2800" dirty="0" smtClean="0"/>
              <a:t>Dileri </a:t>
            </a:r>
            <a:r>
              <a:rPr lang="bs-Latn-BA" sz="2800" dirty="0"/>
              <a:t>se odlučuju da preuzimaju rizike i ostvare veće ili manje prihode po HOV. Oni nisu samo posrednici nego i vlasnici finansijskih instrumenata. Ostvaruju svoje prihode po osnovu razlike između kupovne i prodajne c</a:t>
            </a:r>
            <a:r>
              <a:rPr lang="en-US" sz="2800" dirty="0" err="1"/>
              <a:t>ij</a:t>
            </a:r>
            <a:r>
              <a:rPr lang="bs-Latn-BA" sz="2800" dirty="0"/>
              <a:t>ene HOV.</a:t>
            </a:r>
            <a:endParaRPr lang="en-US" sz="2800" dirty="0"/>
          </a:p>
          <a:p>
            <a:endParaRPr lang="sr-Latn-ME" dirty="0"/>
          </a:p>
        </p:txBody>
      </p:sp>
    </p:spTree>
    <p:extLst>
      <p:ext uri="{BB962C8B-B14F-4D97-AF65-F5344CB8AC3E}">
        <p14:creationId xmlns:p14="http://schemas.microsoft.com/office/powerpoint/2010/main" val="27847668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60350"/>
            <a:ext cx="8229600" cy="6408738"/>
          </a:xfrm>
        </p:spPr>
        <p:txBody>
          <a:bodyPr>
            <a:normAutofit/>
          </a:bodyPr>
          <a:lstStyle/>
          <a:p>
            <a:r>
              <a:rPr lang="bs-Latn-BA" sz="2400" dirty="0"/>
              <a:t>Pored ovog mogu ostvariti prihod po osnovu: kapitalnih dobitaka (razlike između nominalne i tržišne </a:t>
            </a:r>
            <a:r>
              <a:rPr lang="bs-Latn-BA" sz="2400" dirty="0" smtClean="0"/>
              <a:t>c</a:t>
            </a:r>
            <a:r>
              <a:rPr lang="en-US" sz="2400" dirty="0" err="1" smtClean="0"/>
              <a:t>ij</a:t>
            </a:r>
            <a:r>
              <a:rPr lang="bs-Latn-BA" sz="2400" dirty="0" smtClean="0"/>
              <a:t>ene</a:t>
            </a:r>
            <a:r>
              <a:rPr lang="bs-Latn-BA" sz="2400" dirty="0"/>
              <a:t>), arbitraže, razlike između stope troškova kapitala (</a:t>
            </a:r>
            <a:r>
              <a:rPr lang="bs-Latn-BA" sz="2400" dirty="0" smtClean="0"/>
              <a:t>c</a:t>
            </a:r>
            <a:r>
              <a:rPr lang="en-US" sz="2400" dirty="0" err="1" smtClean="0"/>
              <a:t>ij</a:t>
            </a:r>
            <a:r>
              <a:rPr lang="bs-Latn-BA" sz="2400" dirty="0" smtClean="0"/>
              <a:t>ene </a:t>
            </a:r>
            <a:r>
              <a:rPr lang="bs-Latn-BA" sz="2400" dirty="0"/>
              <a:t>pribavljanja) i stope prinosa.</a:t>
            </a:r>
          </a:p>
          <a:p>
            <a:r>
              <a:rPr lang="bs-Latn-BA" sz="2400" dirty="0"/>
              <a:t>Prema domicilnim zakonskim propisima brokersko-dilerske firme mogu obavljati </a:t>
            </a:r>
            <a:r>
              <a:rPr lang="bs-Latn-BA" sz="2400" dirty="0" smtClean="0"/>
              <a:t>sl</a:t>
            </a:r>
            <a:r>
              <a:rPr lang="en-US" sz="2400" dirty="0" err="1" smtClean="0"/>
              <a:t>ij</a:t>
            </a:r>
            <a:r>
              <a:rPr lang="bs-Latn-BA" sz="2400" dirty="0" smtClean="0"/>
              <a:t>edeće </a:t>
            </a:r>
            <a:r>
              <a:rPr lang="bs-Latn-BA" sz="2400" dirty="0"/>
              <a:t>poslove: brokerske poslove, dilerske poslove, market mejkera, portfolio menadžera, agenta emisije, pokrovitelja emisije, investicionog savetnika, poslove kastodi banke.</a:t>
            </a:r>
          </a:p>
          <a:p>
            <a:r>
              <a:rPr lang="bs-Latn-BA" sz="2400" dirty="0"/>
              <a:t>Brokersko-dilerske firme su pravna lica organizovana kao akcionarska društva ili društva sa ograničenom odgovornošću koja ispunjavaju opšte zakonske uslove i propise koje nalaže komisija za HOV. </a:t>
            </a:r>
            <a:endParaRPr lang="en-US" sz="2400" dirty="0" smtClean="0"/>
          </a:p>
        </p:txBody>
      </p:sp>
    </p:spTree>
    <p:extLst>
      <p:ext uri="{BB962C8B-B14F-4D97-AF65-F5344CB8AC3E}">
        <p14:creationId xmlns:p14="http://schemas.microsoft.com/office/powerpoint/2010/main" val="3849957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323850" y="260350"/>
            <a:ext cx="8362950" cy="5759450"/>
          </a:xfrm>
        </p:spPr>
        <p:txBody>
          <a:bodyPr>
            <a:noAutofit/>
          </a:bodyPr>
          <a:lstStyle/>
          <a:p>
            <a:r>
              <a:rPr lang="bs-Latn-BA" sz="2400" dirty="0"/>
              <a:t>Uloga kredita je izuzetno velika u bankarskim transakcijama, jer oni čine proces reprodukcije fluidnim</a:t>
            </a:r>
            <a:r>
              <a:rPr lang="bs-Latn-BA" sz="2400" dirty="0" smtClean="0"/>
              <a:t>.</a:t>
            </a:r>
            <a:endParaRPr lang="en-US" sz="2400" dirty="0" smtClean="0"/>
          </a:p>
          <a:p>
            <a:r>
              <a:rPr lang="bs-Latn-BA" sz="2400" dirty="0" smtClean="0"/>
              <a:t> </a:t>
            </a:r>
            <a:r>
              <a:rPr lang="bs-Latn-BA" sz="2400" dirty="0"/>
              <a:t>Pored toga što dovode u međusobnu vezu neiskorišćena novčana sredstva sa naraslim potrebama klijenata za tim sredstvima, krediti </a:t>
            </a:r>
            <a:r>
              <a:rPr lang="bs-Latn-BA" sz="2400" dirty="0" smtClean="0"/>
              <a:t>pos</a:t>
            </a:r>
            <a:r>
              <a:rPr lang="en-US" sz="2400" dirty="0" smtClean="0"/>
              <a:t>j</a:t>
            </a:r>
            <a:r>
              <a:rPr lang="bs-Latn-BA" sz="2400" dirty="0" smtClean="0"/>
              <a:t>eduju </a:t>
            </a:r>
            <a:r>
              <a:rPr lang="bs-Latn-BA" sz="2400" dirty="0"/>
              <a:t>mogućnost stvaranja kupovne snage, odnosno kreiranja novog novca. </a:t>
            </a:r>
            <a:endParaRPr lang="en-US" sz="2400" dirty="0" smtClean="0"/>
          </a:p>
          <a:p>
            <a:r>
              <a:rPr lang="bs-Latn-BA" sz="2400" dirty="0" smtClean="0"/>
              <a:t>S </a:t>
            </a:r>
            <a:r>
              <a:rPr lang="bs-Latn-BA" sz="2400" dirty="0"/>
              <a:t>obzirom da banka koristi efekte ekonomije obima, ona može efikasnije nego bilo koji individualni investitor da diverzifikuje svoj portfolio.</a:t>
            </a:r>
          </a:p>
          <a:p>
            <a:r>
              <a:rPr lang="bs-Latn-BA" sz="2400" dirty="0"/>
              <a:t>Savremena definicija pojma banke uključuje u sebe i teoriju javnog karaktera banke. </a:t>
            </a:r>
            <a:endParaRPr lang="en-US" sz="2400" dirty="0" smtClean="0"/>
          </a:p>
          <a:p>
            <a:r>
              <a:rPr lang="bs-Latn-BA" sz="2400" dirty="0" smtClean="0"/>
              <a:t>To </a:t>
            </a:r>
            <a:r>
              <a:rPr lang="bs-Latn-BA" sz="2400" dirty="0"/>
              <a:t>znači, da se kroz poslovanje banke iskazuje ne samo interes akcionara banke, već i interes nacionalne ekonomije</a:t>
            </a:r>
            <a:r>
              <a:rPr lang="bs-Latn-BA" sz="2400" dirty="0" smtClean="0"/>
              <a:t>.</a:t>
            </a:r>
            <a:endParaRPr lang="bs-Latn-BA" sz="2400" dirty="0"/>
          </a:p>
        </p:txBody>
      </p:sp>
    </p:spTree>
    <p:extLst>
      <p:ext uri="{BB962C8B-B14F-4D97-AF65-F5344CB8AC3E}">
        <p14:creationId xmlns:p14="http://schemas.microsoft.com/office/powerpoint/2010/main" val="129094085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a:bodyPr>
          <a:lstStyle/>
          <a:p>
            <a:r>
              <a:rPr lang="bs-Latn-BA" sz="2800" dirty="0"/>
              <a:t>Pri osnivanju donose statut, pravila poslovanja firme i druge opšte akte koje primjenjuju u poslovanju. Neophodno je obezbediti i novčani d</a:t>
            </a:r>
            <a:r>
              <a:rPr lang="en-US" sz="2800" dirty="0"/>
              <a:t>i</a:t>
            </a:r>
            <a:r>
              <a:rPr lang="bs-Latn-BA" sz="2800" dirty="0"/>
              <a:t>o osnovnog kapitala.</a:t>
            </a:r>
          </a:p>
          <a:p>
            <a:r>
              <a:rPr lang="bs-Latn-BA" sz="2800" dirty="0"/>
              <a:t>Male brokersko-dilerske firme skoncentrisane su na uže geografsko područje dok velike obuhvataju šire geografsko područje berzanskog i vanberzanskog poslovanja. Obavljaju poslove na tržištu novca, tržištu kapitala, deviznim tržištima pa i tržištima finansijskih derivata.</a:t>
            </a:r>
            <a:endParaRPr lang="en-US" sz="2800" dirty="0"/>
          </a:p>
          <a:p>
            <a:endParaRPr lang="sr-Latn-ME" dirty="0"/>
          </a:p>
        </p:txBody>
      </p:sp>
    </p:spTree>
    <p:extLst>
      <p:ext uri="{BB962C8B-B14F-4D97-AF65-F5344CB8AC3E}">
        <p14:creationId xmlns:p14="http://schemas.microsoft.com/office/powerpoint/2010/main" val="10863148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457200" y="836613"/>
            <a:ext cx="8229600" cy="5832475"/>
          </a:xfrm>
        </p:spPr>
        <p:txBody>
          <a:bodyPr>
            <a:normAutofit/>
          </a:bodyPr>
          <a:lstStyle/>
          <a:p>
            <a:r>
              <a:rPr lang="bs-Latn-BA" sz="2800" dirty="0"/>
              <a:t>Zalagaonice spadaju u finansijske posrednike brokersko-dilerskog načina poslovanja, mogu se osnivati kao akcionarska društva ukoliko postoje najmanje dva odnosno tri pravna lica kao akcionari. Dobija dozvolu za rad od </a:t>
            </a:r>
            <a:r>
              <a:rPr lang="bs-Latn-BA" sz="2800" dirty="0" smtClean="0"/>
              <a:t> </a:t>
            </a:r>
            <a:r>
              <a:rPr lang="bs-Latn-BA" sz="2800" dirty="0"/>
              <a:t>komisije za HOV. </a:t>
            </a:r>
            <a:endParaRPr lang="en-US" sz="2800" dirty="0" smtClean="0"/>
          </a:p>
          <a:p>
            <a:r>
              <a:rPr lang="bs-Latn-BA" sz="2800" dirty="0" smtClean="0"/>
              <a:t>Mogu </a:t>
            </a:r>
            <a:r>
              <a:rPr lang="bs-Latn-BA" sz="2800" dirty="0"/>
              <a:t>odobravati kredite klijentima na osnovu založenih pokretnih stvari kao brokeri i kao dileri.</a:t>
            </a:r>
          </a:p>
          <a:p>
            <a:r>
              <a:rPr lang="bs-Latn-BA" sz="2800" dirty="0"/>
              <a:t>Kreditni odnos se uspostavlja između zalagaonice i korisnika kredita i </a:t>
            </a:r>
            <a:r>
              <a:rPr lang="bs-Latn-BA" sz="2800" dirty="0" smtClean="0"/>
              <a:t>podrazum</a:t>
            </a:r>
            <a:r>
              <a:rPr lang="en-US" sz="2800" dirty="0" err="1" smtClean="0"/>
              <a:t>ij</a:t>
            </a:r>
            <a:r>
              <a:rPr lang="bs-Latn-BA" sz="2800" dirty="0" smtClean="0"/>
              <a:t>eva </a:t>
            </a:r>
            <a:r>
              <a:rPr lang="bs-Latn-BA" sz="2800" dirty="0"/>
              <a:t>dvostranu aktivnost. </a:t>
            </a:r>
            <a:endParaRPr lang="en-US" sz="2800" dirty="0" smtClean="0"/>
          </a:p>
        </p:txBody>
      </p:sp>
      <p:sp>
        <p:nvSpPr>
          <p:cNvPr id="67586" name="Rectangle 2"/>
          <p:cNvSpPr>
            <a:spLocks noGrp="1" noChangeArrowheads="1"/>
          </p:cNvSpPr>
          <p:nvPr>
            <p:ph type="title"/>
          </p:nvPr>
        </p:nvSpPr>
        <p:spPr>
          <a:xfrm>
            <a:off x="1066800" y="304800"/>
            <a:ext cx="7543800" cy="563563"/>
          </a:xfrm>
        </p:spPr>
        <p:txBody>
          <a:bodyPr>
            <a:normAutofit fontScale="90000"/>
          </a:bodyPr>
          <a:lstStyle/>
          <a:p>
            <a:pPr algn="ctr"/>
            <a:r>
              <a:rPr lang="bs-Latn-BA" sz="3200" dirty="0"/>
              <a:t>8. ZALAGAONICE</a:t>
            </a:r>
            <a:endParaRPr lang="en-US" sz="3200" dirty="0"/>
          </a:p>
        </p:txBody>
      </p:sp>
    </p:spTree>
    <p:extLst>
      <p:ext uri="{BB962C8B-B14F-4D97-AF65-F5344CB8AC3E}">
        <p14:creationId xmlns:p14="http://schemas.microsoft.com/office/powerpoint/2010/main" val="124396072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a:bodyPr>
          <a:lstStyle/>
          <a:p>
            <a:r>
              <a:rPr lang="bs-Latn-BA" sz="2800" dirty="0"/>
              <a:t>Založni dužnik ima obavezu da preda založnom poveriocu pokretnu stvar dok založni poverilac ima obavezu da založenu stvar čuva i da je po prestanku kreditnog odnosa vrati založnom dužniku. </a:t>
            </a:r>
            <a:endParaRPr lang="en-US" sz="2800" dirty="0"/>
          </a:p>
          <a:p>
            <a:r>
              <a:rPr lang="bs-Latn-BA" sz="2800" dirty="0"/>
              <a:t>Založna stvar može biti HOV, skladišnica,  tovarni list i sl.</a:t>
            </a:r>
          </a:p>
          <a:p>
            <a:r>
              <a:rPr lang="bs-Latn-BA" sz="2800" dirty="0"/>
              <a:t>Veličinu založnog kredita treba odrediti ispod proc</a:t>
            </a:r>
            <a:r>
              <a:rPr lang="en-US" sz="2800" dirty="0" err="1"/>
              <a:t>ij</a:t>
            </a:r>
            <a:r>
              <a:rPr lang="bs-Latn-BA" sz="2800" dirty="0"/>
              <a:t>enjene vr</a:t>
            </a:r>
            <a:r>
              <a:rPr lang="en-US" sz="2800" dirty="0" err="1"/>
              <a:t>ij</a:t>
            </a:r>
            <a:r>
              <a:rPr lang="bs-Latn-BA" sz="2800" dirty="0"/>
              <a:t>ednosti zaloge a zalagaonice raspolažu stručnim kadrovima koji brzo i efikasno mogu izvršiti proc</a:t>
            </a:r>
            <a:r>
              <a:rPr lang="en-US" sz="2800" dirty="0"/>
              <a:t>j</a:t>
            </a:r>
            <a:r>
              <a:rPr lang="bs-Latn-BA" sz="2800" dirty="0"/>
              <a:t>enu zaloge i odobriti kredit na osnovu te zaloge.</a:t>
            </a:r>
            <a:endParaRPr lang="en-US" sz="2800" dirty="0"/>
          </a:p>
          <a:p>
            <a:endParaRPr lang="sr-Latn-ME" dirty="0"/>
          </a:p>
        </p:txBody>
      </p:sp>
    </p:spTree>
    <p:extLst>
      <p:ext uri="{BB962C8B-B14F-4D97-AF65-F5344CB8AC3E}">
        <p14:creationId xmlns:p14="http://schemas.microsoft.com/office/powerpoint/2010/main" val="262185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r>
              <a:rPr lang="bs-Latn-BA" sz="2800" dirty="0"/>
              <a:t>Polazeći od izloženog, banka predstavlja specifični privredni i tržišni subjekt koji na bazi pov</a:t>
            </a:r>
            <a:r>
              <a:rPr lang="en-US" sz="2800" dirty="0"/>
              <a:t>j</a:t>
            </a:r>
            <a:r>
              <a:rPr lang="bs-Latn-BA" sz="2800" dirty="0"/>
              <a:t>erenja posreduje u transferu tuđih sredstava na kreditnim osnovama</a:t>
            </a:r>
            <a:r>
              <a:rPr lang="bs-Latn-BA" sz="2800" dirty="0" smtClean="0"/>
              <a:t>.</a:t>
            </a:r>
            <a:endParaRPr lang="en-US" sz="2800" dirty="0" smtClean="0"/>
          </a:p>
          <a:p>
            <a:r>
              <a:rPr lang="bs-Latn-BA" sz="2800" dirty="0" smtClean="0"/>
              <a:t> </a:t>
            </a:r>
            <a:r>
              <a:rPr lang="bs-Latn-BA" sz="2800" dirty="0"/>
              <a:t>Banka obavlja sve depozitne i novčane transakcije između finansijski suficitarnih i deficitarnih transaktora. </a:t>
            </a:r>
            <a:endParaRPr lang="en-US" sz="2800" dirty="0" smtClean="0"/>
          </a:p>
          <a:p>
            <a:r>
              <a:rPr lang="bs-Latn-BA" sz="2800" dirty="0" smtClean="0"/>
              <a:t>Posebno </a:t>
            </a:r>
            <a:r>
              <a:rPr lang="bs-Latn-BA" sz="2800" dirty="0"/>
              <a:t>m</a:t>
            </a:r>
            <a:r>
              <a:rPr lang="en-US" sz="2800" dirty="0"/>
              <a:t>j</a:t>
            </a:r>
            <a:r>
              <a:rPr lang="bs-Latn-BA" sz="2800" dirty="0"/>
              <a:t>esto banke je u postupku sekundarne emisije novca, gde ona ispoljava visoku profitabilnost i adaptibilnost na prom</a:t>
            </a:r>
            <a:r>
              <a:rPr lang="en-US" sz="2800" dirty="0"/>
              <a:t>j</a:t>
            </a:r>
            <a:r>
              <a:rPr lang="bs-Latn-BA" sz="2800" dirty="0"/>
              <a:t>ene koje su prisutne na finansijskom tržištu.</a:t>
            </a:r>
            <a:endParaRPr lang="en-US" sz="2800" dirty="0"/>
          </a:p>
          <a:p>
            <a:endParaRPr lang="sr-Latn-ME" dirty="0"/>
          </a:p>
        </p:txBody>
      </p:sp>
    </p:spTree>
    <p:extLst>
      <p:ext uri="{BB962C8B-B14F-4D97-AF65-F5344CB8AC3E}">
        <p14:creationId xmlns:p14="http://schemas.microsoft.com/office/powerpoint/2010/main" val="3314804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p:txBody>
          <a:bodyPr/>
          <a:lstStyle/>
          <a:p>
            <a:r>
              <a:rPr lang="bs-Latn-BA"/>
              <a:t>BANKARSKE (DEPOZITNE) FINANSIJSKE INSTITUCIJE</a:t>
            </a:r>
            <a:endParaRPr lang="en-US"/>
          </a:p>
        </p:txBody>
      </p:sp>
      <p:sp>
        <p:nvSpPr>
          <p:cNvPr id="18436" name="Rectangle 4"/>
          <p:cNvSpPr>
            <a:spLocks noGrp="1" noChangeArrowheads="1"/>
          </p:cNvSpPr>
          <p:nvPr>
            <p:ph type="subTitle" idx="1"/>
          </p:nvPr>
        </p:nvSpPr>
        <p:spPr/>
        <p:txBody>
          <a:bodyPr/>
          <a:lstStyle/>
          <a:p>
            <a:r>
              <a:rPr lang="bs-Latn-BA"/>
              <a:t>1. CENTRALNA (EMISIONA) BANKA</a:t>
            </a:r>
            <a:endParaRPr lang="en-US"/>
          </a:p>
        </p:txBody>
      </p:sp>
    </p:spTree>
    <p:extLst>
      <p:ext uri="{BB962C8B-B14F-4D97-AF65-F5344CB8AC3E}">
        <p14:creationId xmlns:p14="http://schemas.microsoft.com/office/powerpoint/2010/main" val="1463034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6273</Words>
  <Application>Microsoft Office PowerPoint</Application>
  <PresentationFormat>On-screen Show (4:3)</PresentationFormat>
  <Paragraphs>263</Paragraphs>
  <Slides>72</Slides>
  <Notes>1</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 PRAVO FINANSIJSKIH INSTITUCIJA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BANKARSKE (DEPOZITNE) FINANSIJSKE INSTITUCIJE</vt:lpstr>
      <vt:lpstr>PowerPoint Presentation</vt:lpstr>
      <vt:lpstr>PowerPoint Presentation</vt:lpstr>
      <vt:lpstr>PowerPoint Presentation</vt:lpstr>
      <vt:lpstr>PowerPoint Presentation</vt:lpstr>
      <vt:lpstr>PowerPoint Presentation</vt:lpstr>
      <vt:lpstr>2. DEPOZITNE ( KOMERCIJALNE) BANKE</vt:lpstr>
      <vt:lpstr>PowerPoint Presentation</vt:lpstr>
      <vt:lpstr>PowerPoint Presentation</vt:lpstr>
      <vt:lpstr>PowerPoint Presentation</vt:lpstr>
      <vt:lpstr>PowerPoint Presentation</vt:lpstr>
      <vt:lpstr>PowerPoint Presentation</vt:lpstr>
      <vt:lpstr>3. POSLOVNE BANKE</vt:lpstr>
      <vt:lpstr>PowerPoint Presentation</vt:lpstr>
      <vt:lpstr>PowerPoint Presentation</vt:lpstr>
      <vt:lpstr>4. UNIVERZALNE BANKE</vt:lpstr>
      <vt:lpstr>PowerPoint Presentation</vt:lpstr>
      <vt:lpstr>PowerPoint Presentation</vt:lpstr>
      <vt:lpstr>PowerPoint Presentation</vt:lpstr>
      <vt:lpstr>PowerPoint Presentation</vt:lpstr>
      <vt:lpstr>5. SPECIJALIZOVANE I GRANSKE BANKE</vt:lpstr>
      <vt:lpstr>PowerPoint Presentation</vt:lpstr>
      <vt:lpstr>PowerPoint Presentation</vt:lpstr>
      <vt:lpstr>PowerPoint Presentation</vt:lpstr>
      <vt:lpstr>6. INVESTICIONE BANKE</vt:lpstr>
      <vt:lpstr>PowerPoint Presentation</vt:lpstr>
      <vt:lpstr>PowerPoint Presentation</vt:lpstr>
      <vt:lpstr>7. HIPOTEKARNE BANKE</vt:lpstr>
      <vt:lpstr>PowerPoint Presentation</vt:lpstr>
      <vt:lpstr>PowerPoint Presentation</vt:lpstr>
      <vt:lpstr>PowerPoint Presentation</vt:lpstr>
      <vt:lpstr>8. LOMBARDNE BANKE</vt:lpstr>
      <vt:lpstr>PowerPoint Presentation</vt:lpstr>
      <vt:lpstr>PowerPoint Presentation</vt:lpstr>
      <vt:lpstr>PowerPoint Presentation</vt:lpstr>
      <vt:lpstr>INSTITUCIONALNI INVESTITORI I POSREDNIČKE INSTITUCIJE</vt:lpstr>
      <vt:lpstr>1. INVESTICIONI FONDOVI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PENZIONI FONDOVI</vt:lpstr>
      <vt:lpstr>PowerPoint Presentation</vt:lpstr>
      <vt:lpstr>PowerPoint Presentation</vt:lpstr>
      <vt:lpstr>PowerPoint Presentation</vt:lpstr>
      <vt:lpstr>4. POVJERENIČKI FONDOVI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7. BROKERSKO-DILERSKE FIRME</vt:lpstr>
      <vt:lpstr>PowerPoint Presentation</vt:lpstr>
      <vt:lpstr>PowerPoint Presentation</vt:lpstr>
      <vt:lpstr>PowerPoint Presentation</vt:lpstr>
      <vt:lpstr>8. ZALAGAONICE</vt:lpstr>
      <vt:lpstr>PowerPoint Presentation</vt:lpstr>
    </vt:vector>
  </TitlesOfParts>
  <Company>Centralna banka Crne Gore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PRAVO FINANSIJSKIH INSTITUCIJA</dc:title>
  <dc:creator>Halil Kalac</dc:creator>
  <cp:lastModifiedBy>Halil Kalac</cp:lastModifiedBy>
  <cp:revision>3</cp:revision>
  <dcterms:created xsi:type="dcterms:W3CDTF">2015-04-09T09:12:34Z</dcterms:created>
  <dcterms:modified xsi:type="dcterms:W3CDTF">2015-04-09T09:16:43Z</dcterms:modified>
</cp:coreProperties>
</file>