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4C19-FC22-46AC-A677-F79B5FD4B6C0}" type="slidenum">
              <a:rPr lang="en-US" altLang="sr-Latn-RS" smtClean="0">
                <a:solidFill>
                  <a:srgbClr val="FFFFFF"/>
                </a:solidFill>
              </a:rPr>
              <a:pPr/>
              <a:t>‹#›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9476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3D0F-1714-4D7F-AC88-D9EC3162FE8A}" type="slidenum">
              <a:rPr lang="en-US" altLang="sr-Latn-RS" smtClean="0">
                <a:solidFill>
                  <a:srgbClr val="FFFFFF"/>
                </a:solidFill>
              </a:rPr>
              <a:pPr/>
              <a:t>‹#›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799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F269-19E6-400E-9EAC-D3A00C42DFBE}" type="slidenum">
              <a:rPr lang="en-US" altLang="sr-Latn-RS" smtClean="0">
                <a:solidFill>
                  <a:srgbClr val="FFFFFF"/>
                </a:solidFill>
              </a:rPr>
              <a:pPr/>
              <a:t>‹#›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771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999A5-734C-4627-8929-270C8E7F4B0C}" type="slidenum">
              <a:rPr lang="en-US" altLang="sr-Latn-RS" smtClean="0">
                <a:solidFill>
                  <a:srgbClr val="FFFFFF"/>
                </a:solidFill>
              </a:rPr>
              <a:pPr/>
              <a:t>‹#›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87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0AFAD-9B45-4379-B5E8-C67C992D522D}" type="slidenum">
              <a:rPr lang="en-US" altLang="sr-Latn-RS" smtClean="0">
                <a:solidFill>
                  <a:srgbClr val="FFFFFF"/>
                </a:solidFill>
              </a:rPr>
              <a:pPr/>
              <a:t>‹#›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871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13B10-F355-42E0-9FAF-8F4B95213533}" type="slidenum">
              <a:rPr lang="en-US" altLang="sr-Latn-RS" smtClean="0">
                <a:solidFill>
                  <a:srgbClr val="FFFFFF"/>
                </a:solidFill>
              </a:rPr>
              <a:pPr/>
              <a:t>‹#›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045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9B48-B340-4F8A-9E3A-30265199F1EA}" type="slidenum">
              <a:rPr lang="en-US" altLang="sr-Latn-RS" smtClean="0">
                <a:solidFill>
                  <a:srgbClr val="FFFFFF"/>
                </a:solidFill>
              </a:rPr>
              <a:pPr/>
              <a:t>‹#›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931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E0EF-7227-49CD-9319-2EB8502B0D95}" type="slidenum">
              <a:rPr lang="en-US" altLang="sr-Latn-RS" smtClean="0">
                <a:solidFill>
                  <a:srgbClr val="FFFFFF"/>
                </a:solidFill>
              </a:rPr>
              <a:pPr/>
              <a:t>‹#›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642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EB8CC-AC00-4952-A58C-F53C4AC6FA69}" type="slidenum">
              <a:rPr lang="en-US" altLang="sr-Latn-RS" smtClean="0">
                <a:solidFill>
                  <a:srgbClr val="FFFFFF"/>
                </a:solidFill>
              </a:rPr>
              <a:pPr/>
              <a:t>‹#›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714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C2A9-6395-44E5-9FFF-9E1EF9EC3304}" type="slidenum">
              <a:rPr lang="en-US" altLang="sr-Latn-RS" smtClean="0">
                <a:solidFill>
                  <a:srgbClr val="FFFFFF"/>
                </a:solidFill>
              </a:rPr>
              <a:pPr/>
              <a:t>‹#›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411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AA93-9F98-41DD-946C-703AA5AA3807}" type="slidenum">
              <a:rPr lang="en-US" altLang="sr-Latn-RS" smtClean="0">
                <a:solidFill>
                  <a:srgbClr val="FFFFFF"/>
                </a:solidFill>
              </a:rPr>
              <a:pPr/>
              <a:t>‹#›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687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contrast="-19000"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3BDA2E-27F7-4845-BA48-B74434A13BC6}" type="slidenum">
              <a:rPr lang="en-US" altLang="sr-Latn-R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sr-Latn-R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795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1692275" y="692150"/>
            <a:ext cx="67691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 altLang="sr-Latn-R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MEĐUNARODNO FINANSIJSKO PRAVO</a:t>
            </a:r>
            <a:br>
              <a:rPr lang="hr-HR" altLang="sr-Latn-R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r-HR" altLang="sr-Latn-R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hr-HR" altLang="sr-Latn-R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r-HR" altLang="sr-Latn-R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DEVIZNO TRŽIŠTE I </a:t>
            </a:r>
            <a:br>
              <a:rPr lang="hr-HR" altLang="sr-Latn-R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hr-HR" altLang="sr-Latn-R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DEVIZNI KURS</a:t>
            </a:r>
            <a:br>
              <a:rPr lang="hr-HR" altLang="sr-Latn-R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sr-Latn-RS" sz="4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0824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856F9392-D582-45EB-973F-B05F46CC6CAD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HEDGING ( hedžing)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7991" y="1844824"/>
            <a:ext cx="7010400" cy="4114800"/>
          </a:xfrm>
          <a:solidFill>
            <a:schemeClr val="bg1"/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endParaRPr lang="hr-HR" altLang="sr-Latn-RS" dirty="0"/>
          </a:p>
          <a:p>
            <a:pPr>
              <a:buFont typeface="Wingdings" pitchFamily="2" charset="2"/>
              <a:buNone/>
            </a:pPr>
            <a:endParaRPr lang="hr-HR" altLang="sr-Latn-RS" dirty="0"/>
          </a:p>
          <a:p>
            <a:pPr>
              <a:buFont typeface="Wingdings" pitchFamily="2" charset="2"/>
              <a:buNone/>
            </a:pPr>
            <a:r>
              <a:rPr lang="hr-HR" altLang="sr-Latn-RS" dirty="0"/>
              <a:t>Pokrivanje deviznog (valutnog) rizika kod terminskih poslova naziva se </a:t>
            </a:r>
            <a:r>
              <a:rPr lang="hr-HR" altLang="sr-Latn-RS" b="1" dirty="0">
                <a:solidFill>
                  <a:srgbClr val="FF3300"/>
                </a:solidFill>
              </a:rPr>
              <a:t>HEDGING</a:t>
            </a:r>
          </a:p>
          <a:p>
            <a:pPr>
              <a:buFont typeface="Wingdings" pitchFamily="2" charset="2"/>
              <a:buNone/>
            </a:pP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xmlns="" val="4032131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742BD30-A907-4934-A48E-5E15B49524B5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hr-HR" altLang="sr-Latn-RS">
                <a:solidFill>
                  <a:schemeClr val="bg1"/>
                </a:solidFill>
              </a:rPr>
              <a:t>INSTRUMENTI POKRIĆA DEVIZNOG RIZIKA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400" b="1">
                <a:solidFill>
                  <a:srgbClr val="FF3300"/>
                </a:solidFill>
              </a:rPr>
              <a:t>Terminski ugovori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400"/>
              <a:t>    - </a:t>
            </a:r>
            <a:r>
              <a:rPr lang="hr-HR" altLang="sr-Latn-RS" sz="2400" b="1">
                <a:solidFill>
                  <a:schemeClr val="accent2"/>
                </a:solidFill>
              </a:rPr>
              <a:t>Futures ugovori</a:t>
            </a:r>
            <a:r>
              <a:rPr lang="hr-HR" altLang="sr-Latn-RS" sz="2400"/>
              <a:t>: standardizovani  terminski ugovori za trgovanje US$, EUR i YENIMA: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hr-HR" altLang="sr-Latn-RS" sz="2400"/>
              <a:t>Količina, napr. 100,000.00 EUR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hr-HR" altLang="sr-Latn-RS" sz="2400"/>
              <a:t>Vrijeme izvršenja: mart, maj, septembar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hr-HR" altLang="sr-Latn-RS" sz="2400"/>
              <a:t>Kvalitet: državne obveznice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hr-HR" altLang="sr-Latn-RS" sz="2400"/>
              <a:t>Mjesto izvršenja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hr-HR" altLang="sr-Latn-RS" sz="2400"/>
              <a:t> Identitet ugovornih strana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400"/>
              <a:t>Izvršenje jemči </a:t>
            </a:r>
            <a:r>
              <a:rPr lang="hr-HR" altLang="sr-Latn-RS" sz="2400" b="1">
                <a:solidFill>
                  <a:srgbClr val="FF3300"/>
                </a:solidFill>
              </a:rPr>
              <a:t>KLIRINŠKA KUĆA</a:t>
            </a:r>
          </a:p>
        </p:txBody>
      </p:sp>
    </p:spTree>
    <p:extLst>
      <p:ext uri="{BB962C8B-B14F-4D97-AF65-F5344CB8AC3E}">
        <p14:creationId xmlns:p14="http://schemas.microsoft.com/office/powerpoint/2010/main" xmlns="" val="915027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6DDEDEF0-1B7C-4CBC-AF40-8F671769DCDE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hr-HR" altLang="sr-Latn-RS" b="1" dirty="0">
                <a:solidFill>
                  <a:srgbClr val="FF3300"/>
                </a:solidFill>
              </a:rPr>
              <a:t>OPCIJA</a:t>
            </a:r>
            <a:r>
              <a:rPr lang="hr-HR" altLang="sr-Latn-RS" dirty="0"/>
              <a:t> : Terminski ugovor koji se može ali ne mora izvršiti.</a:t>
            </a:r>
          </a:p>
          <a:p>
            <a:pPr>
              <a:buFont typeface="Wingdings" pitchFamily="2" charset="2"/>
              <a:buNone/>
            </a:pPr>
            <a:r>
              <a:rPr lang="hr-HR" altLang="sr-Latn-RS" dirty="0">
                <a:solidFill>
                  <a:schemeClr val="accent2"/>
                </a:solidFill>
              </a:rPr>
              <a:t>CALL-opcije</a:t>
            </a:r>
            <a:r>
              <a:rPr lang="hr-HR" altLang="sr-Latn-RS" dirty="0"/>
              <a:t>: opcija za </a:t>
            </a:r>
            <a:r>
              <a:rPr lang="hr-HR" altLang="sr-Latn-RS" dirty="0" smtClean="0"/>
              <a:t>kupovinu</a:t>
            </a:r>
            <a:endParaRPr lang="hr-HR" altLang="sr-Latn-RS" dirty="0"/>
          </a:p>
          <a:p>
            <a:pPr>
              <a:buFont typeface="Wingdings" pitchFamily="2" charset="2"/>
              <a:buNone/>
            </a:pPr>
            <a:r>
              <a:rPr lang="hr-HR" altLang="sr-Latn-RS" dirty="0">
                <a:solidFill>
                  <a:schemeClr val="accent2"/>
                </a:solidFill>
              </a:rPr>
              <a:t>PUT – opcija</a:t>
            </a:r>
            <a:r>
              <a:rPr lang="hr-HR" altLang="sr-Latn-RS" dirty="0"/>
              <a:t>: opcija za prodaju</a:t>
            </a:r>
          </a:p>
          <a:p>
            <a:pPr>
              <a:buFont typeface="Wingdings" pitchFamily="2" charset="2"/>
              <a:buNone/>
            </a:pPr>
            <a:r>
              <a:rPr lang="hr-HR" altLang="sr-Latn-RS" dirty="0">
                <a:solidFill>
                  <a:schemeClr val="accent2"/>
                </a:solidFill>
              </a:rPr>
              <a:t>AMERIČKE OPCIJE</a:t>
            </a:r>
            <a:r>
              <a:rPr lang="hr-HR" altLang="sr-Latn-RS" dirty="0"/>
              <a:t>: mogu se izvršiti i prije dana dospijeća</a:t>
            </a:r>
          </a:p>
          <a:p>
            <a:pPr>
              <a:buFont typeface="Wingdings" pitchFamily="2" charset="2"/>
              <a:buNone/>
            </a:pPr>
            <a:r>
              <a:rPr lang="hr-HR" altLang="sr-Latn-RS" dirty="0">
                <a:solidFill>
                  <a:schemeClr val="accent2"/>
                </a:solidFill>
              </a:rPr>
              <a:t>EUROPSKE OPCIJE</a:t>
            </a:r>
            <a:r>
              <a:rPr lang="hr-HR" altLang="sr-Latn-RS" dirty="0"/>
              <a:t>: mogu se izvršiti samo na dan dospijeća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hr-HR" altLang="sr-Latn-RS">
                <a:solidFill>
                  <a:schemeClr val="bg1"/>
                </a:solidFill>
              </a:rPr>
              <a:t>INSTRUMENTI POKRIĆA DEVIZNOG RIZIKA</a:t>
            </a:r>
          </a:p>
        </p:txBody>
      </p:sp>
    </p:spTree>
    <p:extLst>
      <p:ext uri="{BB962C8B-B14F-4D97-AF65-F5344CB8AC3E}">
        <p14:creationId xmlns:p14="http://schemas.microsoft.com/office/powerpoint/2010/main" xmlns="" val="507718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549D9F87-0465-42C0-B040-F0223DD59C76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  <a:ln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itchFamily="2" charset="2"/>
              <a:buNone/>
            </a:pPr>
            <a:endParaRPr lang="hr-HR" altLang="sr-Latn-RS" b="1">
              <a:solidFill>
                <a:srgbClr val="FF3300"/>
              </a:solidFill>
            </a:endParaRPr>
          </a:p>
          <a:p>
            <a:pPr>
              <a:buFont typeface="Wingdings" pitchFamily="2" charset="2"/>
              <a:buNone/>
            </a:pPr>
            <a:endParaRPr lang="hr-HR" altLang="sr-Latn-RS" b="1">
              <a:solidFill>
                <a:srgbClr val="FF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hr-HR" altLang="sr-Latn-RS" b="1">
                <a:solidFill>
                  <a:srgbClr val="FF3300"/>
                </a:solidFill>
              </a:rPr>
              <a:t>SWAP</a:t>
            </a:r>
            <a:r>
              <a:rPr lang="hr-HR" altLang="sr-Latn-RS"/>
              <a:t> ugovorima se razmjenjuju određeni broj promptnih (spot) i terminskih (forward) transakcija u kojima terminske transakcije izravnavaju promptne..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hr-HR" altLang="sr-Latn-RS">
                <a:solidFill>
                  <a:schemeClr val="bg1"/>
                </a:solidFill>
              </a:rPr>
              <a:t>INSTRUMENTI POKRIĆA DEVIZNOG RIZIKA</a:t>
            </a:r>
          </a:p>
        </p:txBody>
      </p:sp>
    </p:spTree>
    <p:extLst>
      <p:ext uri="{BB962C8B-B14F-4D97-AF65-F5344CB8AC3E}">
        <p14:creationId xmlns:p14="http://schemas.microsoft.com/office/powerpoint/2010/main" xmlns="" val="34055103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87790E61-1C0B-49C4-A878-AAFF37D69063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DEVIZNE ŠPEKULACIJE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 b="1">
                <a:solidFill>
                  <a:schemeClr val="accent2"/>
                </a:solidFill>
              </a:rPr>
              <a:t>Devizna špekulacija</a:t>
            </a:r>
            <a:r>
              <a:rPr lang="hr-HR" altLang="sr-Latn-RS"/>
              <a:t> je namjerno nepokrivanje deviznog rizika s nadom da će se zaraditi na promjeni deviznih kurseva</a:t>
            </a:r>
          </a:p>
        </p:txBody>
      </p:sp>
    </p:spTree>
    <p:extLst>
      <p:ext uri="{BB962C8B-B14F-4D97-AF65-F5344CB8AC3E}">
        <p14:creationId xmlns:p14="http://schemas.microsoft.com/office/powerpoint/2010/main" xmlns="" val="4107927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1615005F-E018-468F-B50F-F66D35105ED6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400" b="1" dirty="0">
                <a:solidFill>
                  <a:srgbClr val="FF3300"/>
                </a:solidFill>
              </a:rPr>
              <a:t>Dugu poziciju</a:t>
            </a:r>
            <a:r>
              <a:rPr lang="hr-HR" altLang="sr-Latn-RS" sz="2400" dirty="0"/>
              <a:t> (kupuje na terminskom tržištu) vrši špekulant kad očekuje da će promptni kurs neke devize za tri mjeseca biti veći od današnjeg terminskog kursa za tri mjeseca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r-HR" altLang="sr-Latn-R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400" b="1">
                <a:solidFill>
                  <a:srgbClr val="FF3300"/>
                </a:solidFill>
              </a:rPr>
              <a:t>Kratku poziciju</a:t>
            </a:r>
            <a:r>
              <a:rPr lang="hr-HR" altLang="sr-Latn-RS" sz="2400"/>
              <a:t> (prodaje na terminskom tržištu) vrši špekulant ako očekuje da će promptni </a:t>
            </a:r>
            <a:r>
              <a:rPr lang="hr-HR" altLang="sr-Latn-RS" sz="2400" smtClean="0"/>
              <a:t>kurs </a:t>
            </a:r>
            <a:r>
              <a:rPr lang="hr-HR" altLang="sr-Latn-RS" sz="2400"/>
              <a:t>za tri mjeseca biti niži od današnjeg terminskog </a:t>
            </a:r>
            <a:r>
              <a:rPr lang="hr-HR" altLang="sr-Latn-RS" sz="2400" smtClean="0"/>
              <a:t>kursa </a:t>
            </a:r>
            <a:r>
              <a:rPr lang="hr-HR" altLang="sr-Latn-RS" sz="2400"/>
              <a:t>neke valute na tri mjeseca</a:t>
            </a:r>
          </a:p>
          <a:p>
            <a:pPr>
              <a:lnSpc>
                <a:spcPct val="90000"/>
              </a:lnSpc>
            </a:pPr>
            <a:endParaRPr lang="hr-HR" altLang="sr-Latn-RS" sz="2400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DEVIZNE ŠPEKULACIJE</a:t>
            </a:r>
          </a:p>
        </p:txBody>
      </p:sp>
    </p:spTree>
    <p:extLst>
      <p:ext uri="{BB962C8B-B14F-4D97-AF65-F5344CB8AC3E}">
        <p14:creationId xmlns:p14="http://schemas.microsoft.com/office/powerpoint/2010/main" xmlns="" val="15616854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B64F5F6F-23BD-449A-96E5-6372695970CD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r-HR" altLang="sr-Latn-R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b="1">
                <a:solidFill>
                  <a:srgbClr val="FF3300"/>
                </a:solidFill>
              </a:rPr>
              <a:t>STABILIZIRAJUĆE ŠPEKULACIJE</a:t>
            </a:r>
            <a:r>
              <a:rPr lang="hr-HR" altLang="sr-Latn-RS"/>
              <a:t>  špekulanti preduzimaju transakcije suprotne tendencijama tržišta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b="1">
                <a:solidFill>
                  <a:srgbClr val="FF3300"/>
                </a:solidFill>
              </a:rPr>
              <a:t>DESTABILIZIRAJUĆE ŠPEKULACIJE</a:t>
            </a:r>
            <a:r>
              <a:rPr lang="hr-HR" altLang="sr-Latn-RS"/>
              <a:t>  špekulanti preduzimaju transakcije  u skladu s tendencijama tržišta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DEVIZNE ŠPEKULACIJE</a:t>
            </a:r>
          </a:p>
        </p:txBody>
      </p:sp>
    </p:spTree>
    <p:extLst>
      <p:ext uri="{BB962C8B-B14F-4D97-AF65-F5344CB8AC3E}">
        <p14:creationId xmlns:p14="http://schemas.microsoft.com/office/powerpoint/2010/main" xmlns="" val="846454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B043D3E8-2A82-4EA8-AA23-D238FC1422D4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400"/>
              <a:t>Posljedice destabilizirajućih deviznih špekulacija: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r-HR" altLang="sr-Latn-RS" sz="2400"/>
              <a:t>Očekivanje deprecijacije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r-HR" altLang="sr-Latn-RS" sz="2400"/>
              <a:t>Povećava se broj izvršenih Kratkih pozicija (prodaja na terminskom tržištu)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r-HR" altLang="sr-Latn-RS" sz="2400"/>
              <a:t>Veliki terminski diskonti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r-HR" altLang="sr-Latn-RS" sz="2400"/>
              <a:t>Dužnička kriza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r-HR" altLang="sr-Latn-RS" sz="2400"/>
              <a:t>Devizni rizik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r-HR" altLang="sr-Latn-RS" sz="2400"/>
              <a:t>Bijeg kapitala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r-HR" altLang="sr-Latn-RS" sz="2400"/>
              <a:t>Bankarska kriza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hr-HR" altLang="sr-Latn-RS" sz="2400"/>
              <a:t>Financijska kriza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DEVIZNE ŠPEKULACIJE</a:t>
            </a:r>
          </a:p>
        </p:txBody>
      </p:sp>
    </p:spTree>
    <p:extLst>
      <p:ext uri="{BB962C8B-B14F-4D97-AF65-F5344CB8AC3E}">
        <p14:creationId xmlns:p14="http://schemas.microsoft.com/office/powerpoint/2010/main" xmlns="" val="40950184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6B16C26-981D-4671-8233-9CC00D0BFC46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endParaRPr lang="hr-HR" altLang="sr-Latn-RS" b="1"/>
          </a:p>
          <a:p>
            <a:pPr>
              <a:buFont typeface="Wingdings" pitchFamily="2" charset="2"/>
              <a:buNone/>
            </a:pPr>
            <a:r>
              <a:rPr lang="hr-HR" altLang="sr-Latn-RS" b="1"/>
              <a:t>VRUĆI NOVAC</a:t>
            </a:r>
            <a:r>
              <a:rPr lang="hr-HR" altLang="sr-Latn-RS"/>
              <a:t> ( hot money):</a:t>
            </a:r>
          </a:p>
          <a:p>
            <a:pPr>
              <a:buFont typeface="Wingdings" pitchFamily="2" charset="2"/>
              <a:buNone/>
            </a:pPr>
            <a:endParaRPr lang="hr-HR" altLang="sr-Latn-RS"/>
          </a:p>
          <a:p>
            <a:pPr>
              <a:buFont typeface="Wingdings" pitchFamily="2" charset="2"/>
              <a:buNone/>
            </a:pPr>
            <a:r>
              <a:rPr lang="hr-HR" altLang="sr-Latn-RS"/>
              <a:t>Kratkoročna kretanja kapitala uzrokovana očekivanjem deprecijacije ili devalvacije</a:t>
            </a:r>
          </a:p>
          <a:p>
            <a:pPr>
              <a:buFont typeface="Wingdings" pitchFamily="2" charset="2"/>
              <a:buNone/>
            </a:pPr>
            <a:endParaRPr lang="hr-HR" altLang="sr-Latn-R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DEVIZNE ŠPEKULACIJE</a:t>
            </a:r>
          </a:p>
        </p:txBody>
      </p:sp>
    </p:spTree>
    <p:extLst>
      <p:ext uri="{BB962C8B-B14F-4D97-AF65-F5344CB8AC3E}">
        <p14:creationId xmlns:p14="http://schemas.microsoft.com/office/powerpoint/2010/main" xmlns="" val="1238459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AE1EDBD9-FC37-4F36-A83C-C11FE583F8EB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>
                <a:solidFill>
                  <a:schemeClr val="bg1"/>
                </a:solidFill>
              </a:rPr>
              <a:t>DEVIZNA ARBITRAŽA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hr-HR" altLang="sr-Latn-RS"/>
              <a:t>Devizna arbitraža je istodobno kupovanje i prodavanje iste devize na različitim dijelovima deviznog tržišta i uz različite cijene (kursa)</a:t>
            </a:r>
          </a:p>
          <a:p>
            <a:pPr>
              <a:buFontTx/>
              <a:buChar char="-"/>
            </a:pPr>
            <a:r>
              <a:rPr lang="hr-HR" altLang="sr-Latn-RS"/>
              <a:t>Arbitraža za izravnavanje (dugovanja ili potraživanja)</a:t>
            </a:r>
          </a:p>
          <a:p>
            <a:pPr>
              <a:buFontTx/>
              <a:buChar char="-"/>
            </a:pPr>
            <a:r>
              <a:rPr lang="hr-HR" altLang="sr-Latn-RS"/>
              <a:t>Arbitraža za diferencijaciju (radi zarade na razlici (diferencijaciji) kurseva</a:t>
            </a:r>
          </a:p>
        </p:txBody>
      </p:sp>
    </p:spTree>
    <p:extLst>
      <p:ext uri="{BB962C8B-B14F-4D97-AF65-F5344CB8AC3E}">
        <p14:creationId xmlns:p14="http://schemas.microsoft.com/office/powerpoint/2010/main" xmlns="" val="643124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5BE43152-46F6-4FCB-A8B5-BCDA406A2A4D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62200" y="488950"/>
            <a:ext cx="6781800" cy="1117600"/>
          </a:xfrm>
          <a:solidFill>
            <a:srgbClr val="C00000"/>
          </a:solidFill>
          <a:ln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hr-HR" altLang="sr-Latn-RS">
                <a:solidFill>
                  <a:schemeClr val="bg1"/>
                </a:solidFill>
              </a:rPr>
              <a:t>DEVIZNO TRŽIŠTE</a:t>
            </a:r>
          </a:p>
        </p:txBody>
      </p:sp>
      <p:sp>
        <p:nvSpPr>
          <p:cNvPr id="4100" name="Text Box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4313"/>
            <a:ext cx="8229600" cy="504031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hr-HR" altLang="sr-Latn-RS"/>
              <a:t>U međunarodnoj razmjeni transakcije se obračunavaju i   plaćaju u različitim valutama</a:t>
            </a:r>
          </a:p>
          <a:p>
            <a:pPr>
              <a:lnSpc>
                <a:spcPct val="90000"/>
              </a:lnSpc>
            </a:pPr>
            <a:r>
              <a:rPr lang="hr-HR" altLang="sr-Latn-RS"/>
              <a:t>Svako potraživanje u stranoj valuti naziva se </a:t>
            </a:r>
            <a:r>
              <a:rPr lang="hr-HR" altLang="sr-Latn-RS">
                <a:solidFill>
                  <a:srgbClr val="FF3300"/>
                </a:solidFill>
              </a:rPr>
              <a:t>devizama</a:t>
            </a:r>
            <a:r>
              <a:rPr lang="hr-HR" altLang="sr-Latn-RS"/>
              <a:t> </a:t>
            </a:r>
          </a:p>
          <a:p>
            <a:pPr>
              <a:lnSpc>
                <a:spcPct val="90000"/>
              </a:lnSpc>
            </a:pPr>
            <a:r>
              <a:rPr lang="hr-HR" altLang="sr-Latn-RS"/>
              <a:t>Trgovanje stranim valutama – devizama, obavlja se na deviznom tržištu</a:t>
            </a:r>
          </a:p>
          <a:p>
            <a:pPr>
              <a:lnSpc>
                <a:spcPct val="90000"/>
              </a:lnSpc>
            </a:pPr>
            <a:r>
              <a:rPr lang="hr-HR" altLang="sr-Latn-RS"/>
              <a:t>Devizno tržište je jedinstveno, globalno i traje 24 sata</a:t>
            </a:r>
          </a:p>
          <a:p>
            <a:pPr>
              <a:lnSpc>
                <a:spcPct val="90000"/>
              </a:lnSpc>
            </a:pPr>
            <a:r>
              <a:rPr lang="hr-HR" altLang="sr-Latn-RS"/>
              <a:t>Najveće devizne transakcije obavljaju se u velikim financijskim središtima: New York, London, Frankfurt, Tokio, Zurich, itd…</a:t>
            </a:r>
          </a:p>
        </p:txBody>
      </p:sp>
    </p:spTree>
    <p:extLst>
      <p:ext uri="{BB962C8B-B14F-4D97-AF65-F5344CB8AC3E}">
        <p14:creationId xmlns:p14="http://schemas.microsoft.com/office/powerpoint/2010/main" xmlns="" val="2427502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D08FE45-1672-460F-859D-F29682A3935A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>
                <a:solidFill>
                  <a:schemeClr val="bg1"/>
                </a:solidFill>
              </a:rPr>
              <a:t>KAMATNA ARBITRAŽA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altLang="sr-Latn-RS"/>
              <a:t>Arbitražeri transferuju likvidna novčana sredstva iz središta s nižom kamatom u središta s višom kamatom, smanjujući ponudu u prvom a povećavajući ponudu u drugom sjedištu</a:t>
            </a:r>
          </a:p>
          <a:p>
            <a:pPr>
              <a:lnSpc>
                <a:spcPct val="90000"/>
              </a:lnSpc>
            </a:pPr>
            <a:r>
              <a:rPr lang="hr-HR" altLang="sr-Latn-RS"/>
              <a:t>Ako je razlika između domaće i inostrane kamate  (izražene  u postotku) veća od terminskog diskonta valute, isplati se investirati u drugu zemlju.</a:t>
            </a:r>
          </a:p>
        </p:txBody>
      </p:sp>
    </p:spTree>
    <p:extLst>
      <p:ext uri="{BB962C8B-B14F-4D97-AF65-F5344CB8AC3E}">
        <p14:creationId xmlns:p14="http://schemas.microsoft.com/office/powerpoint/2010/main" xmlns="" val="1768454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444B66D-E1F0-4017-91EB-A6D3E67E2E76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  <a:ln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hr-HR" altLang="sr-Latn-RS">
                <a:solidFill>
                  <a:schemeClr val="bg1"/>
                </a:solidFill>
              </a:rPr>
              <a:t>KAMATNI PARITET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endParaRPr lang="hr-HR" altLang="sr-Latn-RS"/>
          </a:p>
          <a:p>
            <a:pPr>
              <a:buFont typeface="Wingdings" pitchFamily="2" charset="2"/>
              <a:buNone/>
            </a:pPr>
            <a:r>
              <a:rPr lang="hr-HR" altLang="sr-Latn-RS"/>
              <a:t>Izjednačavanjem razlike među kamata u zemlji i inostranstvu s </a:t>
            </a:r>
          </a:p>
          <a:p>
            <a:pPr>
              <a:buFont typeface="Wingdings" pitchFamily="2" charset="2"/>
              <a:buNone/>
            </a:pPr>
            <a:r>
              <a:rPr lang="hr-HR" altLang="sr-Latn-RS"/>
              <a:t>razlikom između terminskog i promptnog kursa </a:t>
            </a:r>
          </a:p>
          <a:p>
            <a:pPr>
              <a:buFont typeface="Wingdings" pitchFamily="2" charset="2"/>
              <a:buNone/>
            </a:pPr>
            <a:r>
              <a:rPr lang="hr-HR" altLang="sr-Latn-RS"/>
              <a:t>dolazi do </a:t>
            </a:r>
            <a:r>
              <a:rPr lang="hr-HR" altLang="sr-Latn-RS" b="1">
                <a:solidFill>
                  <a:schemeClr val="accent2"/>
                </a:solidFill>
              </a:rPr>
              <a:t>KAMATNOG PARITETA </a:t>
            </a:r>
          </a:p>
        </p:txBody>
      </p:sp>
    </p:spTree>
    <p:extLst>
      <p:ext uri="{BB962C8B-B14F-4D97-AF65-F5344CB8AC3E}">
        <p14:creationId xmlns:p14="http://schemas.microsoft.com/office/powerpoint/2010/main" xmlns="" val="509552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F7D5EF9-4D63-46DC-BA94-44669909F052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VRSTE DEVIZNIH KURSEVA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</p:spPr>
        <p:txBody>
          <a:bodyPr/>
          <a:lstStyle/>
          <a:p>
            <a:r>
              <a:rPr lang="hr-HR" altLang="sr-Latn-RS"/>
              <a:t>FIKSNI (vezani) za:</a:t>
            </a:r>
          </a:p>
          <a:p>
            <a:pPr lvl="1"/>
            <a:r>
              <a:rPr lang="hr-HR" altLang="sr-Latn-RS"/>
              <a:t>Zlato</a:t>
            </a:r>
          </a:p>
          <a:p>
            <a:pPr lvl="1"/>
            <a:r>
              <a:rPr lang="hr-HR" altLang="sr-Latn-RS"/>
              <a:t>Pojedinu valutu (</a:t>
            </a:r>
            <a:r>
              <a:rPr lang="hr-HR" altLang="sr-Latn-RS">
                <a:cs typeface="Arial" charset="0"/>
              </a:rPr>
              <a:t>€, </a:t>
            </a:r>
            <a:r>
              <a:rPr lang="en-US" altLang="sr-Latn-RS">
                <a:cs typeface="Arial" charset="0"/>
              </a:rPr>
              <a:t>£</a:t>
            </a:r>
            <a:r>
              <a:rPr lang="hr-HR" altLang="sr-Latn-RS">
                <a:cs typeface="Arial" charset="0"/>
              </a:rPr>
              <a:t>, </a:t>
            </a:r>
            <a:r>
              <a:rPr lang="en-US" altLang="sr-Latn-RS">
                <a:cs typeface="Arial" charset="0"/>
              </a:rPr>
              <a:t>¥</a:t>
            </a:r>
            <a:r>
              <a:rPr lang="hr-HR" altLang="sr-Latn-RS"/>
              <a:t>)</a:t>
            </a:r>
          </a:p>
          <a:p>
            <a:pPr lvl="1"/>
            <a:r>
              <a:rPr lang="hr-HR" altLang="sr-Latn-RS"/>
              <a:t>Skup valuta (SDR)</a:t>
            </a:r>
          </a:p>
          <a:p>
            <a:r>
              <a:rPr lang="hr-HR" altLang="sr-Latn-RS"/>
              <a:t>FLUKTUIRAJUĆI</a:t>
            </a:r>
          </a:p>
          <a:p>
            <a:pPr lvl="1"/>
            <a:r>
              <a:rPr lang="hr-HR" altLang="sr-Latn-RS"/>
              <a:t>Samostalno</a:t>
            </a:r>
          </a:p>
          <a:p>
            <a:pPr lvl="1"/>
            <a:r>
              <a:rPr lang="hr-HR" altLang="sr-Latn-RS"/>
              <a:t>Grupno (EMS)</a:t>
            </a:r>
          </a:p>
          <a:p>
            <a:pPr lvl="1"/>
            <a:r>
              <a:rPr lang="hr-HR" altLang="sr-Latn-RS"/>
              <a:t>Puzajuće prema indikatorima</a:t>
            </a:r>
          </a:p>
        </p:txBody>
      </p:sp>
    </p:spTree>
    <p:extLst>
      <p:ext uri="{BB962C8B-B14F-4D97-AF65-F5344CB8AC3E}">
        <p14:creationId xmlns:p14="http://schemas.microsoft.com/office/powerpoint/2010/main" xmlns="" val="3782224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7767890-2C2B-4154-BE88-DDA91AA5CEB4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OPTIMALNO VALUTNO PODRUČJE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060575"/>
            <a:ext cx="8229600" cy="4525963"/>
          </a:xfrm>
        </p:spPr>
        <p:txBody>
          <a:bodyPr/>
          <a:lstStyle/>
          <a:p>
            <a:r>
              <a:rPr lang="hr-HR" altLang="sr-Latn-RS"/>
              <a:t>Ima opravdanja ako je ušteda u transakcijskim troškovima veća od troškova prilagođavanja</a:t>
            </a:r>
          </a:p>
        </p:txBody>
      </p:sp>
    </p:spTree>
    <p:extLst>
      <p:ext uri="{BB962C8B-B14F-4D97-AF65-F5344CB8AC3E}">
        <p14:creationId xmlns:p14="http://schemas.microsoft.com/office/powerpoint/2010/main" xmlns="" val="2810765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081C8487-7E54-472D-BE7C-FD84AFA8B945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>
                <a:solidFill>
                  <a:schemeClr val="bg1"/>
                </a:solidFill>
              </a:rPr>
              <a:t>FIKSNI KURS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</p:spPr>
        <p:txBody>
          <a:bodyPr/>
          <a:lstStyle/>
          <a:p>
            <a:r>
              <a:rPr lang="hr-HR" altLang="sr-Latn-RS"/>
              <a:t>Zlatni standard (1870. do 1. sv. rata)</a:t>
            </a:r>
          </a:p>
          <a:p>
            <a:r>
              <a:rPr lang="hr-HR" altLang="sr-Latn-RS"/>
              <a:t>1 unca zlata u </a:t>
            </a:r>
            <a:r>
              <a:rPr lang="hr-HR" altLang="sr-Latn-RS">
                <a:cs typeface="Arial" charset="0"/>
              </a:rPr>
              <a:t>USA = 35 </a:t>
            </a:r>
            <a:r>
              <a:rPr lang="en-US" altLang="sr-Latn-RS">
                <a:cs typeface="Arial" charset="0"/>
              </a:rPr>
              <a:t>$</a:t>
            </a:r>
            <a:endParaRPr lang="hr-HR" altLang="sr-Latn-RS">
              <a:cs typeface="Arial" charset="0"/>
            </a:endParaRPr>
          </a:p>
          <a:p>
            <a:r>
              <a:rPr lang="hr-HR" altLang="sr-Latn-RS">
                <a:cs typeface="Arial" charset="0"/>
              </a:rPr>
              <a:t>1 unca zlata u Švajcarskoj = 70 Sfr</a:t>
            </a:r>
          </a:p>
          <a:p>
            <a:pPr>
              <a:buFont typeface="Wingdings" pitchFamily="2" charset="2"/>
              <a:buNone/>
            </a:pPr>
            <a:endParaRPr lang="hr-HR" altLang="sr-Latn-RS"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hr-HR" altLang="sr-Latn-RS">
                <a:cs typeface="Arial" charset="0"/>
              </a:rPr>
              <a:t>			1 unca = 1 unca</a:t>
            </a:r>
          </a:p>
          <a:p>
            <a:pPr>
              <a:buFont typeface="Wingdings" pitchFamily="2" charset="2"/>
              <a:buNone/>
            </a:pPr>
            <a:r>
              <a:rPr lang="hr-HR" altLang="sr-Latn-RS">
                <a:cs typeface="Arial" charset="0"/>
              </a:rPr>
              <a:t>			     35$ = 70 Sfr</a:t>
            </a:r>
          </a:p>
          <a:p>
            <a:pPr>
              <a:buFont typeface="Wingdings" pitchFamily="2" charset="2"/>
              <a:buNone/>
            </a:pPr>
            <a:r>
              <a:rPr lang="hr-HR" altLang="sr-Latn-RS">
                <a:cs typeface="Arial" charset="0"/>
              </a:rPr>
              <a:t>			       1$ = 2 Sfr  → zlatni paritet</a:t>
            </a:r>
          </a:p>
        </p:txBody>
      </p:sp>
    </p:spTree>
    <p:extLst>
      <p:ext uri="{BB962C8B-B14F-4D97-AF65-F5344CB8AC3E}">
        <p14:creationId xmlns:p14="http://schemas.microsoft.com/office/powerpoint/2010/main" xmlns="" val="1080915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0A4517F4-C8C9-48C2-A187-68C5FD81936E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PUZAJUĆE PRILAGOĐAVANJE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133600"/>
            <a:ext cx="8229600" cy="4525963"/>
          </a:xfrm>
        </p:spPr>
        <p:txBody>
          <a:bodyPr/>
          <a:lstStyle/>
          <a:p>
            <a:r>
              <a:rPr lang="hr-HR" altLang="sr-Latn-RS"/>
              <a:t>su češće manje devalvacije kojima se relativno češće prilagođava  kurs  domaće valute</a:t>
            </a:r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3348038" y="1484313"/>
            <a:ext cx="2170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altLang="sr-Latn-RS" sz="2400">
                <a:solidFill>
                  <a:srgbClr val="FFFFFF"/>
                </a:solidFill>
              </a:rPr>
              <a:t>(Crawling peg)</a:t>
            </a:r>
          </a:p>
        </p:txBody>
      </p:sp>
    </p:spTree>
    <p:extLst>
      <p:ext uri="{BB962C8B-B14F-4D97-AF65-F5344CB8AC3E}">
        <p14:creationId xmlns:p14="http://schemas.microsoft.com/office/powerpoint/2010/main" xmlns="" val="3798228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B9290490-7586-4C73-9A29-AE96F03E4B7F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FLUKTUIRAJUĆI KURS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</p:spPr>
        <p:txBody>
          <a:bodyPr/>
          <a:lstStyle/>
          <a:p>
            <a:r>
              <a:rPr lang="hr-HR" altLang="sr-Latn-RS"/>
              <a:t>Kurs pojedine valute određuje se djelovanjem isključivo tržišnih snaga ponude i tražnje</a:t>
            </a:r>
          </a:p>
          <a:p>
            <a:r>
              <a:rPr lang="hr-HR" altLang="sr-Latn-RS"/>
              <a:t>“Fleksibilni devizni kursevi su bitni za očuvanje nacionalne autonomije i nezavisnosti konzistentne s učinkovitom organizacijom i razvojem svjetske privrede” (H.G.Johnson)</a:t>
            </a:r>
          </a:p>
        </p:txBody>
      </p:sp>
    </p:spTree>
    <p:extLst>
      <p:ext uri="{BB962C8B-B14F-4D97-AF65-F5344CB8AC3E}">
        <p14:creationId xmlns:p14="http://schemas.microsoft.com/office/powerpoint/2010/main" xmlns="" val="16518879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BD0D0E8-6E97-4C31-AC6E-556348B51A9B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EFEKTIVNI KURS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</p:spPr>
        <p:txBody>
          <a:bodyPr/>
          <a:lstStyle/>
          <a:p>
            <a:pPr marL="609600" indent="-609600"/>
            <a:r>
              <a:rPr lang="hr-HR" altLang="sr-Latn-RS"/>
              <a:t>Primjene:</a:t>
            </a:r>
          </a:p>
          <a:p>
            <a:pPr marL="609600" indent="-609600">
              <a:buFont typeface="Wingdings" pitchFamily="2" charset="2"/>
              <a:buNone/>
            </a:pPr>
            <a:endParaRPr lang="hr-HR" altLang="sr-Latn-RS"/>
          </a:p>
          <a:p>
            <a:pPr marL="990600" lvl="1" indent="-533400">
              <a:buFontTx/>
              <a:buAutoNum type="arabicPeriod"/>
            </a:pPr>
            <a:r>
              <a:rPr lang="hr-HR" altLang="sr-Latn-RS"/>
              <a:t>Procjena promjene globalne konkurentnosti privrede</a:t>
            </a:r>
          </a:p>
          <a:p>
            <a:pPr marL="990600" lvl="1" indent="-533400">
              <a:buFontTx/>
              <a:buAutoNum type="arabicPeriod"/>
            </a:pPr>
            <a:r>
              <a:rPr lang="hr-HR" altLang="sr-Latn-RS"/>
              <a:t>Procjena uticaja promjene na PB</a:t>
            </a:r>
          </a:p>
          <a:p>
            <a:pPr marL="990600" lvl="1" indent="-533400">
              <a:buFontTx/>
              <a:buAutoNum type="arabicPeriod"/>
            </a:pPr>
            <a:r>
              <a:rPr lang="hr-HR" altLang="sr-Latn-RS"/>
              <a:t>Procjena uticaja na domaće cijene</a:t>
            </a:r>
          </a:p>
        </p:txBody>
      </p:sp>
    </p:spTree>
    <p:extLst>
      <p:ext uri="{BB962C8B-B14F-4D97-AF65-F5344CB8AC3E}">
        <p14:creationId xmlns:p14="http://schemas.microsoft.com/office/powerpoint/2010/main" xmlns="" val="2419902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6B1D1C6F-E9EF-4F4E-AAD4-8FA6C040A5CD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</p:spPr>
        <p:txBody>
          <a:bodyPr/>
          <a:lstStyle/>
          <a:p>
            <a:pPr marL="609600" indent="-609600"/>
            <a:r>
              <a:rPr lang="hr-HR" altLang="sr-Latn-RS"/>
              <a:t>Indeksi efektivnog kursa razlikuju se prema: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/>
              <a:t>Izboru baznog razdoblja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/>
              <a:t>Izboru “korpe” valuta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/>
              <a:t>Ponderima pojedinih valuta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/>
              <a:t>Formulama za izračunavanje efektivnog kursa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EFEKTIVNI KURS</a:t>
            </a:r>
          </a:p>
        </p:txBody>
      </p:sp>
    </p:spTree>
    <p:extLst>
      <p:ext uri="{BB962C8B-B14F-4D97-AF65-F5344CB8AC3E}">
        <p14:creationId xmlns:p14="http://schemas.microsoft.com/office/powerpoint/2010/main" xmlns="" val="1734685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168D61D-46CD-4B0B-823A-22BBA6C8EE1C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TEORIJE ODREĐIVANJA DEVIZNOG KURSA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hr-HR" altLang="sr-Latn-RS" b="1"/>
              <a:t>Teorija pariteta kupovne moći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b="1"/>
              <a:t>      - apsolutna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b="1"/>
              <a:t>      - relativna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b="1"/>
              <a:t>2. Teorija kamatnog pariteta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b="1"/>
              <a:t>3. Teorija efikasnog deviznog tržišta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b="1"/>
              <a:t>4. Teorija tržišta vrijednosnih papira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b="1"/>
              <a:t>5. Teorija dugoročne neravnoteže u bilansu plaćanja</a:t>
            </a:r>
          </a:p>
        </p:txBody>
      </p:sp>
    </p:spTree>
    <p:extLst>
      <p:ext uri="{BB962C8B-B14F-4D97-AF65-F5344CB8AC3E}">
        <p14:creationId xmlns:p14="http://schemas.microsoft.com/office/powerpoint/2010/main" xmlns="" val="3948720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broja slajda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1067A4F8-78EA-4AE9-87AA-DD8F389DC989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  <a:ln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hr-HR" altLang="sr-Latn-RS">
                <a:solidFill>
                  <a:schemeClr val="bg1"/>
                </a:solidFill>
              </a:rPr>
              <a:t>DEVIZNO TRŽIŠTE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539750" y="1762125"/>
            <a:ext cx="8135938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hr-HR" altLang="sr-Latn-RS" b="1" dirty="0"/>
              <a:t>GRUPISANJE TRANSAKCIJA NA DEVIZNOM TRŽIŠTU:</a:t>
            </a:r>
            <a:endParaRPr lang="hr-HR" altLang="sr-Latn-RS" sz="2400" b="1" dirty="0"/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hr-HR" altLang="sr-Latn-RS" sz="2400" dirty="0"/>
              <a:t>Transakcije između komercijalnih banaka i njihovih komitenata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hr-HR" altLang="sr-Latn-RS" sz="2400" dirty="0"/>
              <a:t>Transakcije među komercijalnim bankama u zemlji : međubankarsko devizno tržište …..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hr-HR" altLang="sr-Latn-RS" sz="2400" dirty="0"/>
              <a:t>Banka – broker – banka : “tržište na veliko” …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hr-HR" altLang="sr-Latn-RS" sz="2400" dirty="0"/>
              <a:t>Banka – komitent : “tržište na malo”…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hr-HR" altLang="sr-Latn-RS" sz="2400" dirty="0"/>
              <a:t>Transakcije komercijalnih banaka sa svojim filijalama u inozemstvu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hr-HR" altLang="sr-Latn-RS" sz="2400" dirty="0"/>
              <a:t>Transakcije među centralnim bankama </a:t>
            </a:r>
          </a:p>
        </p:txBody>
      </p:sp>
    </p:spTree>
    <p:extLst>
      <p:ext uri="{BB962C8B-B14F-4D97-AF65-F5344CB8AC3E}">
        <p14:creationId xmlns:p14="http://schemas.microsoft.com/office/powerpoint/2010/main" xmlns="" val="1036347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BC9CCEC-71FB-40EE-A01D-AEA79BD66205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>
                <a:solidFill>
                  <a:schemeClr val="bg1"/>
                </a:solidFill>
              </a:rPr>
              <a:t>TEORIJA PARITETA </a:t>
            </a:r>
            <a:br>
              <a:rPr lang="hr-HR" altLang="sr-Latn-RS">
                <a:solidFill>
                  <a:schemeClr val="bg1"/>
                </a:solidFill>
              </a:rPr>
            </a:br>
            <a:r>
              <a:rPr lang="hr-HR" altLang="sr-Latn-RS">
                <a:solidFill>
                  <a:schemeClr val="bg1"/>
                </a:solidFill>
              </a:rPr>
              <a:t>KUPOVNE MOĆI</a:t>
            </a:r>
            <a:endParaRPr lang="en-US" altLang="sr-Latn-RS">
              <a:solidFill>
                <a:schemeClr val="bg1"/>
              </a:solidFill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844675"/>
            <a:ext cx="8229600" cy="4525963"/>
          </a:xfrm>
          <a:solidFill>
            <a:schemeClr val="bg1"/>
          </a:solidFill>
        </p:spPr>
        <p:txBody>
          <a:bodyPr/>
          <a:lstStyle/>
          <a:p>
            <a:r>
              <a:rPr lang="hr-HR" altLang="sr-Latn-RS"/>
              <a:t>Objašnjava kretanje kurseva dviju valuta kao odnos kupovne moći tih dviju valuta, tj. kao funkciju promjene odnosa domaćih i vanjskih cijena.</a:t>
            </a:r>
          </a:p>
        </p:txBody>
      </p:sp>
    </p:spTree>
    <p:extLst>
      <p:ext uri="{BB962C8B-B14F-4D97-AF65-F5344CB8AC3E}">
        <p14:creationId xmlns:p14="http://schemas.microsoft.com/office/powerpoint/2010/main" xmlns="" val="1201316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AB2A0993-F1ED-4B85-AC19-57B70ADB05AF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>
                <a:solidFill>
                  <a:schemeClr val="bg1"/>
                </a:solidFill>
              </a:rPr>
              <a:t>APSOLUTNA TEORIJA PARITETA KUPOVNE MOĆI</a:t>
            </a:r>
            <a:endParaRPr lang="en-US" altLang="sr-Latn-RS">
              <a:solidFill>
                <a:schemeClr val="bg1"/>
              </a:solidFill>
            </a:endParaRP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844675"/>
            <a:ext cx="8229600" cy="4525963"/>
          </a:xfrm>
          <a:solidFill>
            <a:schemeClr val="bg1"/>
          </a:solidFill>
        </p:spPr>
        <p:txBody>
          <a:bodyPr/>
          <a:lstStyle/>
          <a:p>
            <a:r>
              <a:rPr lang="hr-HR" altLang="sr-Latn-RS" sz="3200"/>
              <a:t>Kurs se dviju valuta zemalja A i B izračunava kao odnos razlike cijena u tim zemljama.</a:t>
            </a:r>
          </a:p>
        </p:txBody>
      </p:sp>
    </p:spTree>
    <p:extLst>
      <p:ext uri="{BB962C8B-B14F-4D97-AF65-F5344CB8AC3E}">
        <p14:creationId xmlns:p14="http://schemas.microsoft.com/office/powerpoint/2010/main" xmlns="" val="258342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A2AA2A79-EB14-4375-A745-2746E8F4EEDA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>
                <a:solidFill>
                  <a:schemeClr val="bg1"/>
                </a:solidFill>
              </a:rPr>
              <a:t>RELATIVNA TEORIJA PARITETA KUPOVNE MOĆI</a:t>
            </a:r>
            <a:endParaRPr lang="en-US" altLang="sr-Latn-RS">
              <a:solidFill>
                <a:schemeClr val="bg1"/>
              </a:solidFill>
            </a:endParaRP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844675"/>
            <a:ext cx="8229600" cy="4525963"/>
          </a:xfrm>
          <a:solidFill>
            <a:schemeClr val="bg1"/>
          </a:solidFill>
        </p:spPr>
        <p:txBody>
          <a:bodyPr/>
          <a:lstStyle/>
          <a:p>
            <a:r>
              <a:rPr lang="hr-HR" altLang="sr-Latn-RS"/>
              <a:t>Kurs u tekućem razdoblju objašnjava kao kurs iz temeljnog razdoblja korigiran odnosom domaćih i vanjskih cijena kojima je temelj isto razdoblje.</a:t>
            </a:r>
          </a:p>
          <a:p>
            <a:pPr>
              <a:buFont typeface="Wingdings" pitchFamily="2" charset="2"/>
              <a:buNone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5201940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1B4C384-397C-46BB-9FC2-4F6283F04E82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>
                <a:solidFill>
                  <a:schemeClr val="bg1"/>
                </a:solidFill>
              </a:rPr>
              <a:t>TEORIJA KAMATNOG PARITETA</a:t>
            </a:r>
            <a:endParaRPr lang="en-US" altLang="sr-Latn-RS">
              <a:solidFill>
                <a:schemeClr val="bg1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00213"/>
            <a:ext cx="8229600" cy="4525962"/>
          </a:xfrm>
          <a:solidFill>
            <a:schemeClr val="bg1"/>
          </a:solidFill>
        </p:spPr>
        <p:txBody>
          <a:bodyPr/>
          <a:lstStyle/>
          <a:p>
            <a:endParaRPr lang="hr-HR" altLang="sr-Latn-RS"/>
          </a:p>
          <a:p>
            <a:endParaRPr lang="hr-HR" altLang="sr-Latn-RS"/>
          </a:p>
          <a:p>
            <a:r>
              <a:rPr lang="hr-HR" altLang="sr-Latn-RS"/>
              <a:t>Kretanje kratkoročnog kapitala uslovljeno  je razlikama u odgovarajućim domaćim i vanjskim kamatnim stopama (J.M.Keynes)</a:t>
            </a:r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1705734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D1BDBA6-BE79-4211-90B8-4D810683C12A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>
                <a:solidFill>
                  <a:schemeClr val="bg1"/>
                </a:solidFill>
              </a:rPr>
              <a:t>TEORIJA EFIKASNOG </a:t>
            </a:r>
            <a:br>
              <a:rPr lang="hr-HR" altLang="sr-Latn-RS">
                <a:solidFill>
                  <a:schemeClr val="bg1"/>
                </a:solidFill>
              </a:rPr>
            </a:br>
            <a:r>
              <a:rPr lang="hr-HR" altLang="sr-Latn-RS">
                <a:solidFill>
                  <a:schemeClr val="bg1"/>
                </a:solidFill>
              </a:rPr>
              <a:t>DEVIZNOG TRŽIŠTA</a:t>
            </a:r>
            <a:endParaRPr lang="en-US" altLang="sr-Latn-RS">
              <a:solidFill>
                <a:schemeClr val="bg1"/>
              </a:solidFill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708525"/>
          </a:xfrm>
          <a:solidFill>
            <a:schemeClr val="bg1"/>
          </a:solidFill>
        </p:spPr>
        <p:txBody>
          <a:bodyPr/>
          <a:lstStyle/>
          <a:p>
            <a:pPr marL="609600" indent="-609600"/>
            <a:r>
              <a:rPr lang="hr-HR" altLang="sr-Latn-RS" sz="3200"/>
              <a:t>Temelji se na sljedećim pretpostavkama: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/>
              <a:t>Troškovi deviznih transakcija su mali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/>
              <a:t>Učesnici koriste sve relevantne informacije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/>
              <a:t>Vrijednosni papiri denominirani u različitim valutama savršeni su supstituti</a:t>
            </a:r>
          </a:p>
          <a:p>
            <a:pPr marL="609600" indent="-609600"/>
            <a:r>
              <a:rPr lang="hr-HR" altLang="sr-Latn-RS" sz="3200" b="1">
                <a:solidFill>
                  <a:schemeClr val="tx1"/>
                </a:solidFill>
              </a:rPr>
              <a:t>Ako su pretpostavke ispunjene, terminski kurs je nepristrasni indikator budućeg kretanja promptnog kursa</a:t>
            </a:r>
            <a:endParaRPr lang="en-US" altLang="sr-Latn-RS" sz="32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6220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C9FAFAF-B328-4A5D-90EB-CAE54931ED7C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>
                <a:solidFill>
                  <a:schemeClr val="bg1"/>
                </a:solidFill>
              </a:rPr>
              <a:t>TEORIJA TRŽIŠTA VRIJEDNOSNIH PAPIRA</a:t>
            </a:r>
            <a:endParaRPr lang="en-US" altLang="sr-Latn-RS">
              <a:solidFill>
                <a:schemeClr val="bg1"/>
              </a:solidFill>
            </a:endParaRP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16113"/>
            <a:ext cx="8229600" cy="4525962"/>
          </a:xfrm>
          <a:solidFill>
            <a:schemeClr val="bg1"/>
          </a:solidFill>
        </p:spPr>
        <p:txBody>
          <a:bodyPr/>
          <a:lstStyle/>
          <a:p>
            <a:endParaRPr lang="hr-HR" altLang="sr-Latn-RS"/>
          </a:p>
          <a:p>
            <a:r>
              <a:rPr lang="hr-HR" altLang="sr-Latn-RS"/>
              <a:t>u kratkom roku devizni kurs određuju kretanja u bilansu kapitalnih transakcija (teorija kamatnog pariteta)</a:t>
            </a:r>
          </a:p>
          <a:p>
            <a:pPr>
              <a:buFont typeface="Wingdings" pitchFamily="2" charset="2"/>
              <a:buNone/>
            </a:pPr>
            <a:endParaRPr lang="hr-HR" altLang="sr-Latn-RS"/>
          </a:p>
          <a:p>
            <a:r>
              <a:rPr lang="hr-HR" altLang="sr-Latn-RS"/>
              <a:t>u dugom roku kretanja u bilansu tekućih transakcija (teorija pariteta kupovne moći)</a:t>
            </a:r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3405442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05CE0DD-6FF0-4D47-8B74-938F846ED6D9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8025" y="274638"/>
            <a:ext cx="8435975" cy="17145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sz="3000">
                <a:solidFill>
                  <a:schemeClr val="bg1"/>
                </a:solidFill>
              </a:rPr>
              <a:t>TEORIJA DUGOROČNE NERAVNOTEŽE U   </a:t>
            </a:r>
            <a:br>
              <a:rPr lang="hr-HR" altLang="sr-Latn-RS" sz="3000">
                <a:solidFill>
                  <a:schemeClr val="bg1"/>
                </a:solidFill>
              </a:rPr>
            </a:br>
            <a:r>
              <a:rPr lang="hr-HR" altLang="sr-Latn-RS" sz="3000">
                <a:solidFill>
                  <a:schemeClr val="bg1"/>
                </a:solidFill>
              </a:rPr>
              <a:t> PLATNOM BILANSU </a:t>
            </a:r>
            <a:endParaRPr lang="en-US" altLang="sr-Latn-RS" sz="3000">
              <a:solidFill>
                <a:schemeClr val="bg1"/>
              </a:solidFill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332038"/>
            <a:ext cx="8229600" cy="3905250"/>
          </a:xfrm>
          <a:solidFill>
            <a:schemeClr val="bg1"/>
          </a:solidFill>
        </p:spPr>
        <p:txBody>
          <a:bodyPr/>
          <a:lstStyle/>
          <a:p>
            <a:endParaRPr lang="hr-HR" altLang="sr-Latn-RS"/>
          </a:p>
          <a:p>
            <a:r>
              <a:rPr lang="hr-HR" altLang="sr-Latn-RS"/>
              <a:t>Pokušava obuhvatiti sve faktore koji mogu uticati na devizne transakcije neke zemlje: kurs se određuje na temelju dugoročne pozicije platnog bilansa.</a:t>
            </a:r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707727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D296A77-41F1-4816-A74C-91C1B6027658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>
                <a:solidFill>
                  <a:schemeClr val="bg1"/>
                </a:solidFill>
              </a:rPr>
              <a:t>MONETARNA TEORIJA</a:t>
            </a:r>
            <a:endParaRPr lang="en-US" altLang="sr-Latn-RS">
              <a:solidFill>
                <a:schemeClr val="bg1"/>
              </a:solidFill>
            </a:endParaRP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/>
          <a:lstStyle/>
          <a:p>
            <a:r>
              <a:rPr lang="hr-HR" altLang="sr-Latn-RS"/>
              <a:t>polazi od teorije pariteta kupovne moći prema kojoj promjena deviznog kursa slijedi promjene u visini inflacije u zemlji i u inostranstvu </a:t>
            </a:r>
          </a:p>
          <a:p>
            <a:r>
              <a:rPr lang="hr-HR" altLang="sr-Latn-RS"/>
              <a:t>razlika u promjeni novčane mase u zemlji i inostranstvu utiče na promjenu deviznog kursa </a:t>
            </a:r>
          </a:p>
        </p:txBody>
      </p:sp>
    </p:spTree>
    <p:extLst>
      <p:ext uri="{BB962C8B-B14F-4D97-AF65-F5344CB8AC3E}">
        <p14:creationId xmlns:p14="http://schemas.microsoft.com/office/powerpoint/2010/main" xmlns="" val="3350817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9F79B45-A64F-4A89-9C61-BB6969F7DE2F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188913"/>
            <a:ext cx="7010400" cy="1527175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KURSNE LISTE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</p:spPr>
        <p:txBody>
          <a:bodyPr/>
          <a:lstStyle/>
          <a:p>
            <a:r>
              <a:rPr lang="hr-HR" altLang="sr-Latn-RS"/>
              <a:t>BID rate (kupovni) ili onaj po kojem banka želi kupiti jednu jedinicu neke valute</a:t>
            </a:r>
          </a:p>
          <a:p>
            <a:r>
              <a:rPr lang="hr-HR" altLang="sr-Latn-RS"/>
              <a:t>OFFER rate (prodajni) ili onaj po kojem banka želi prodati jednu jedinicu valute</a:t>
            </a:r>
          </a:p>
          <a:p>
            <a:r>
              <a:rPr lang="hr-HR" altLang="sr-Latn-RS"/>
              <a:t>Razlika je SPREAD</a:t>
            </a:r>
          </a:p>
          <a:p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73300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65025ABF-43AB-4C6D-ACAF-D890E0B746BA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endParaRPr lang="hr-HR" altLang="sr-Latn-RS"/>
          </a:p>
          <a:p>
            <a:pPr>
              <a:buFont typeface="Wingdings" pitchFamily="2" charset="2"/>
              <a:buNone/>
            </a:pPr>
            <a:r>
              <a:rPr lang="hr-HR" altLang="sr-Latn-RS"/>
              <a:t>- Razmjena, trgovina devizama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altLang="sr-Latn-RS"/>
              <a:t>Transfer kupovne moći, financijskih sredstava iz jedne zemlje u drugu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altLang="sr-Latn-RS"/>
              <a:t>Kreditna funkcija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  <a:ln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FUNKCIJE DEVIZNOG TRŽIŠTA</a:t>
            </a:r>
            <a:endParaRPr lang="hr-HR" altLang="sr-Latn-R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4706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43B8816-FD34-4905-A756-CD1AA672E39F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DEVIZNI KURS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</a:pPr>
            <a:endParaRPr lang="hr-HR" altLang="sr-Latn-RS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hr-HR" altLang="sr-Latn-RS" b="1">
                <a:effectLst>
                  <a:outerShdw blurRad="38100" dist="38100" dir="2700000" algn="tl">
                    <a:srgbClr val="000000"/>
                  </a:outerShdw>
                </a:effectLst>
              </a:rPr>
              <a:t>Devizni kurs je cijena jedne valute </a:t>
            </a:r>
            <a:r>
              <a:rPr lang="en-US" altLang="sr-Latn-RS" b="1">
                <a:effectLst>
                  <a:outerShdw blurRad="38100" dist="38100" dir="2700000" algn="tl">
                    <a:srgbClr val="000000"/>
                  </a:outerShdw>
                </a:effectLst>
              </a:rPr>
              <a:t>izra</a:t>
            </a:r>
            <a:r>
              <a:rPr lang="en-US" altLang="sr-Latn-RS" b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ž</a:t>
            </a:r>
            <a:r>
              <a:rPr lang="en-US" altLang="sr-Latn-RS" b="1">
                <a:effectLst>
                  <a:outerShdw blurRad="38100" dist="38100" dir="2700000" algn="tl">
                    <a:srgbClr val="000000"/>
                  </a:outerShdw>
                </a:effectLst>
              </a:rPr>
              <a:t>ena u</a:t>
            </a:r>
            <a:r>
              <a:rPr lang="hr-HR" altLang="sr-Latn-RS" b="1">
                <a:effectLst>
                  <a:outerShdw blurRad="38100" dist="38100" dir="2700000" algn="tl">
                    <a:srgbClr val="000000"/>
                  </a:outerShdw>
                </a:effectLst>
              </a:rPr>
              <a:t> drugoj.</a:t>
            </a:r>
          </a:p>
          <a:p>
            <a:pPr algn="ctr">
              <a:buFont typeface="Wingdings" pitchFamily="2" charset="2"/>
              <a:buNone/>
            </a:pPr>
            <a:endParaRPr lang="hr-HR" altLang="sr-Latn-RS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hr-HR" altLang="sr-Latn-RS" b="1">
                <a:effectLst>
                  <a:outerShdw blurRad="38100" dist="38100" dir="2700000" algn="tl">
                    <a:srgbClr val="000000"/>
                  </a:outerShdw>
                </a:effectLst>
              </a:rPr>
              <a:t>Devizni kurs jeste cijena JEDINICE strane valute izražena brojem jedinica domaće valute: </a:t>
            </a:r>
          </a:p>
          <a:p>
            <a:pPr algn="ctr">
              <a:buFont typeface="Wingdings" pitchFamily="2" charset="2"/>
              <a:buNone/>
            </a:pPr>
            <a:r>
              <a:rPr lang="hr-HR" altLang="sr-Latn-RS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DIREKTNO NOTIRANJE</a:t>
            </a:r>
          </a:p>
        </p:txBody>
      </p:sp>
    </p:spTree>
    <p:extLst>
      <p:ext uri="{BB962C8B-B14F-4D97-AF65-F5344CB8AC3E}">
        <p14:creationId xmlns:p14="http://schemas.microsoft.com/office/powerpoint/2010/main" xmlns="" val="3516358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4C599FA-6131-4320-B394-A6013F71023D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hr-HR" altLang="sr-Latn-RS" dirty="0" smtClean="0">
                <a:solidFill>
                  <a:schemeClr val="accent2"/>
                </a:solidFill>
              </a:rPr>
              <a:t>Devizni </a:t>
            </a:r>
            <a:r>
              <a:rPr lang="hr-HR" altLang="sr-Latn-RS" dirty="0">
                <a:solidFill>
                  <a:schemeClr val="accent2"/>
                </a:solidFill>
              </a:rPr>
              <a:t>kurs jeste cijena jedinice domaće valute izražena brojem jedinica strane valute :</a:t>
            </a:r>
            <a:r>
              <a:rPr lang="hr-HR" altLang="sr-Latn-RS" dirty="0"/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hr-HR" altLang="sr-Latn-RS" b="1" dirty="0">
                <a:solidFill>
                  <a:srgbClr val="FF3300"/>
                </a:solidFill>
              </a:rPr>
              <a:t>INDIREKTNO NOTIRANJE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DEVIZNI KURS</a:t>
            </a:r>
          </a:p>
        </p:txBody>
      </p:sp>
    </p:spTree>
    <p:extLst>
      <p:ext uri="{BB962C8B-B14F-4D97-AF65-F5344CB8AC3E}">
        <p14:creationId xmlns:p14="http://schemas.microsoft.com/office/powerpoint/2010/main" xmlns="" val="1717900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4B8D972-97DD-4E3E-BAB1-29FBFB92B6C7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hr-HR" altLang="sr-Latn-RS" sz="24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dirty="0">
                <a:solidFill>
                  <a:schemeClr val="accent2"/>
                </a:solidFill>
              </a:rPr>
              <a:t>Osnovni trend tržišta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dirty="0">
                <a:solidFill>
                  <a:schemeClr val="accent2"/>
                </a:solidFill>
              </a:rPr>
              <a:t>Vremenska neusklađenost priliva i odliva deviza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dirty="0">
                <a:solidFill>
                  <a:schemeClr val="accent2"/>
                </a:solidFill>
              </a:rPr>
              <a:t>Pregovaračka vještina </a:t>
            </a:r>
            <a:r>
              <a:rPr lang="hr-HR" altLang="sr-Latn-RS" sz="2400" dirty="0" smtClean="0">
                <a:solidFill>
                  <a:schemeClr val="accent2"/>
                </a:solidFill>
              </a:rPr>
              <a:t>učesnika </a:t>
            </a:r>
            <a:r>
              <a:rPr lang="hr-HR" altLang="sr-Latn-RS" sz="2400" dirty="0">
                <a:solidFill>
                  <a:schemeClr val="accent2"/>
                </a:solidFill>
              </a:rPr>
              <a:t>spoljne trgovine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dirty="0">
                <a:solidFill>
                  <a:schemeClr val="accent2"/>
                </a:solidFill>
              </a:rPr>
              <a:t>Tržišna očekivanja terminskih kurseva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dirty="0">
                <a:solidFill>
                  <a:schemeClr val="accent2"/>
                </a:solidFill>
              </a:rPr>
              <a:t>Špekulativna kretanja kapitala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dirty="0">
                <a:solidFill>
                  <a:schemeClr val="accent2"/>
                </a:solidFill>
              </a:rPr>
              <a:t>Promjene uslova na finansijskom tržištu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hr-HR" altLang="sr-Latn-RS" sz="2400" dirty="0">
                <a:solidFill>
                  <a:schemeClr val="accent2"/>
                </a:solidFill>
              </a:rPr>
              <a:t>Fiskalne i monetarne mjere  radi kontrole kurseva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457200"/>
            <a:ext cx="7010400" cy="12954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hr-HR" altLang="sr-Latn-RS" b="1">
                <a:solidFill>
                  <a:schemeClr val="bg1"/>
                </a:solidFill>
              </a:rPr>
              <a:t>FAKTORI KOJI UTIČU NA KURS</a:t>
            </a:r>
            <a:endParaRPr lang="hr-HR" altLang="sr-Latn-R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018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32ADA96F-6F9A-4E23-A6C0-0B49B365DCA1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52488" y="1844675"/>
            <a:ext cx="8291512" cy="4352925"/>
          </a:xfrm>
          <a:solidFill>
            <a:schemeClr val="bg1"/>
          </a:solidFill>
        </p:spPr>
        <p:txBody>
          <a:bodyPr/>
          <a:lstStyle/>
          <a:p>
            <a:r>
              <a:rPr lang="hr-HR" altLang="sr-Latn-RS" b="1"/>
              <a:t>PROMPTNI KURS</a:t>
            </a:r>
            <a:r>
              <a:rPr lang="hr-HR" altLang="sr-Latn-RS"/>
              <a:t>: jeste kurs u transakciji koja se izvršava odmah, odnosno u roku od dva radna dana od zaključenja ugovora – SPOT posao, odnosno kurs</a:t>
            </a:r>
          </a:p>
          <a:p>
            <a:r>
              <a:rPr lang="hr-HR" altLang="sr-Latn-RS" b="1"/>
              <a:t>TERMINSKI KURS</a:t>
            </a:r>
            <a:r>
              <a:rPr lang="hr-HR" altLang="sr-Latn-RS"/>
              <a:t>: jeste onaj koji se ugovara sada za isporuku deviza u određenom danu u budućnosti </a:t>
            </a: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68313" y="188913"/>
            <a:ext cx="8229600" cy="11430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r-HR" altLang="sr-Latn-RS" sz="4400" b="1">
                <a:solidFill>
                  <a:srgbClr val="000066"/>
                </a:solidFill>
              </a:rPr>
              <a:t>DEVIZNI KURS</a:t>
            </a:r>
          </a:p>
        </p:txBody>
      </p:sp>
    </p:spTree>
    <p:extLst>
      <p:ext uri="{BB962C8B-B14F-4D97-AF65-F5344CB8AC3E}">
        <p14:creationId xmlns:p14="http://schemas.microsoft.com/office/powerpoint/2010/main" xmlns="" val="3399624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zervirano mjesto broja slajda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2274D8AD-7C94-42E4-8EAC-695C8DAC13DE}" type="slidenum">
              <a:rPr lang="hr-HR" altLang="sr-Latn-RS" sz="14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hr-HR" altLang="sr-Latn-RS" sz="1400">
              <a:solidFill>
                <a:srgbClr val="FFFFFF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81200"/>
            <a:ext cx="7010400" cy="4114800"/>
          </a:xfrm>
          <a:solidFill>
            <a:schemeClr val="bg1"/>
          </a:solidFill>
        </p:spPr>
        <p:txBody>
          <a:bodyPr/>
          <a:lstStyle/>
          <a:p>
            <a:r>
              <a:rPr lang="hr-HR" altLang="sr-Latn-RS" b="1">
                <a:solidFill>
                  <a:srgbClr val="FF3300"/>
                </a:solidFill>
              </a:rPr>
              <a:t>TERMINSKA PREMIJA</a:t>
            </a:r>
            <a:r>
              <a:rPr lang="hr-HR" altLang="sr-Latn-RS"/>
              <a:t> nastaje ako je terminski kurs neke devize veći od promptnog</a:t>
            </a:r>
          </a:p>
          <a:p>
            <a:pPr>
              <a:buFont typeface="Wingdings" pitchFamily="2" charset="2"/>
              <a:buNone/>
            </a:pPr>
            <a:endParaRPr lang="hr-HR" altLang="sr-Latn-RS"/>
          </a:p>
          <a:p>
            <a:r>
              <a:rPr lang="hr-HR" altLang="sr-Latn-RS" b="1">
                <a:solidFill>
                  <a:srgbClr val="FF3300"/>
                </a:solidFill>
              </a:rPr>
              <a:t>TERMINSKI DISKONT</a:t>
            </a:r>
            <a:r>
              <a:rPr lang="hr-HR" altLang="sr-Latn-RS"/>
              <a:t> nastaje ako je terminski kurs neke devize manji od njenog promptnog kursa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365375" y="628650"/>
            <a:ext cx="6778625" cy="1112838"/>
          </a:xfrm>
          <a:solidFill>
            <a:srgbClr val="C00000"/>
          </a:solidFill>
        </p:spPr>
        <p:txBody>
          <a:bodyPr/>
          <a:lstStyle/>
          <a:p>
            <a:r>
              <a:rPr lang="hr-HR" altLang="sr-Latn-RS" b="1">
                <a:solidFill>
                  <a:schemeClr val="bg1"/>
                </a:solidFill>
              </a:rPr>
              <a:t>DEVIZNI KURS</a:t>
            </a:r>
          </a:p>
        </p:txBody>
      </p:sp>
    </p:spTree>
    <p:extLst>
      <p:ext uri="{BB962C8B-B14F-4D97-AF65-F5344CB8AC3E}">
        <p14:creationId xmlns:p14="http://schemas.microsoft.com/office/powerpoint/2010/main" xmlns="" val="2568188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1238</Words>
  <Application>Microsoft Office PowerPoint</Application>
  <PresentationFormat>On-screen Show (4:3)</PresentationFormat>
  <Paragraphs>218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Slide 1</vt:lpstr>
      <vt:lpstr>DEVIZNO TRŽIŠTE</vt:lpstr>
      <vt:lpstr>DEVIZNO TRŽIŠTE</vt:lpstr>
      <vt:lpstr>FUNKCIJE DEVIZNOG TRŽIŠTA</vt:lpstr>
      <vt:lpstr>DEVIZNI KURS</vt:lpstr>
      <vt:lpstr>DEVIZNI KURS</vt:lpstr>
      <vt:lpstr>FAKTORI KOJI UTIČU NA KURS</vt:lpstr>
      <vt:lpstr>Slide 8</vt:lpstr>
      <vt:lpstr>DEVIZNI KURS</vt:lpstr>
      <vt:lpstr>HEDGING ( hedžing)</vt:lpstr>
      <vt:lpstr>INSTRUMENTI POKRIĆA DEVIZNOG RIZIKA</vt:lpstr>
      <vt:lpstr>INSTRUMENTI POKRIĆA DEVIZNOG RIZIKA</vt:lpstr>
      <vt:lpstr>INSTRUMENTI POKRIĆA DEVIZNOG RIZIKA</vt:lpstr>
      <vt:lpstr>DEVIZNE ŠPEKULACIJE</vt:lpstr>
      <vt:lpstr>DEVIZNE ŠPEKULACIJE</vt:lpstr>
      <vt:lpstr>DEVIZNE ŠPEKULACIJE</vt:lpstr>
      <vt:lpstr>DEVIZNE ŠPEKULACIJE</vt:lpstr>
      <vt:lpstr>DEVIZNE ŠPEKULACIJE</vt:lpstr>
      <vt:lpstr>DEVIZNA ARBITRAŽA</vt:lpstr>
      <vt:lpstr>KAMATNA ARBITRAŽA</vt:lpstr>
      <vt:lpstr>KAMATNI PARITET</vt:lpstr>
      <vt:lpstr>VRSTE DEVIZNIH KURSEVA</vt:lpstr>
      <vt:lpstr>OPTIMALNO VALUTNO PODRUČJE</vt:lpstr>
      <vt:lpstr>FIKSNI KURS</vt:lpstr>
      <vt:lpstr>PUZAJUĆE PRILAGOĐAVANJE</vt:lpstr>
      <vt:lpstr>FLUKTUIRAJUĆI KURS</vt:lpstr>
      <vt:lpstr>EFEKTIVNI KURS</vt:lpstr>
      <vt:lpstr>EFEKTIVNI KURS</vt:lpstr>
      <vt:lpstr>TEORIJE ODREĐIVANJA DEVIZNOG KURSA</vt:lpstr>
      <vt:lpstr>TEORIJA PARITETA  KUPOVNE MOĆI</vt:lpstr>
      <vt:lpstr>APSOLUTNA TEORIJA PARITETA KUPOVNE MOĆI</vt:lpstr>
      <vt:lpstr>RELATIVNA TEORIJA PARITETA KUPOVNE MOĆI</vt:lpstr>
      <vt:lpstr>TEORIJA KAMATNOG PARITETA</vt:lpstr>
      <vt:lpstr>TEORIJA EFIKASNOG  DEVIZNOG TRŽIŠTA</vt:lpstr>
      <vt:lpstr>TEORIJA TRŽIŠTA VRIJEDNOSNIH PAPIRA</vt:lpstr>
      <vt:lpstr>TEORIJA DUGOROČNE NERAVNOTEŽE U     PLATNOM BILANSU </vt:lpstr>
      <vt:lpstr>MONETARNA TEORIJA</vt:lpstr>
      <vt:lpstr>KURSNE LISTE</vt:lpstr>
    </vt:vector>
  </TitlesOfParts>
  <Company>Centralna banka Crne Gore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Halil Kalac</dc:creator>
  <cp:lastModifiedBy>ProBook 4540s</cp:lastModifiedBy>
  <cp:revision>6</cp:revision>
  <dcterms:created xsi:type="dcterms:W3CDTF">2014-11-06T11:23:44Z</dcterms:created>
  <dcterms:modified xsi:type="dcterms:W3CDTF">2017-11-20T12:31:28Z</dcterms:modified>
</cp:coreProperties>
</file>