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9" r:id="rId3"/>
    <p:sldId id="294" r:id="rId4"/>
    <p:sldId id="280" r:id="rId5"/>
    <p:sldId id="281" r:id="rId6"/>
    <p:sldId id="282" r:id="rId7"/>
    <p:sldId id="284" r:id="rId8"/>
    <p:sldId id="295" r:id="rId9"/>
    <p:sldId id="296" r:id="rId10"/>
    <p:sldId id="290" r:id="rId11"/>
    <p:sldId id="285" r:id="rId12"/>
    <p:sldId id="286" r:id="rId13"/>
    <p:sldId id="287" r:id="rId14"/>
    <p:sldId id="288" r:id="rId15"/>
    <p:sldId id="257" r:id="rId16"/>
    <p:sldId id="258" r:id="rId17"/>
    <p:sldId id="259" r:id="rId18"/>
    <p:sldId id="260" r:id="rId19"/>
    <p:sldId id="266" r:id="rId20"/>
    <p:sldId id="261" r:id="rId21"/>
    <p:sldId id="262" r:id="rId22"/>
    <p:sldId id="263" r:id="rId23"/>
    <p:sldId id="264" r:id="rId24"/>
    <p:sldId id="291" r:id="rId25"/>
    <p:sldId id="265" r:id="rId26"/>
    <p:sldId id="267" r:id="rId27"/>
    <p:sldId id="268" r:id="rId28"/>
    <p:sldId id="269" r:id="rId29"/>
    <p:sldId id="270" r:id="rId30"/>
    <p:sldId id="272" r:id="rId31"/>
    <p:sldId id="273" r:id="rId32"/>
    <p:sldId id="274" r:id="rId33"/>
    <p:sldId id="275" r:id="rId34"/>
    <p:sldId id="276" r:id="rId35"/>
    <p:sldId id="277" r:id="rId36"/>
    <p:sldId id="292" r:id="rId37"/>
    <p:sldId id="278" r:id="rId38"/>
    <p:sldId id="293" r:id="rId3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05F0-E917-4F9B-BF4B-0AFD9868850D}" type="datetimeFigureOut">
              <a:rPr lang="sr-Latn-ME" smtClean="0"/>
              <a:pPr/>
              <a:t>6.3.2018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AE5A-9DAC-4A3A-9F24-4BE5B82FAB7A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77422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05F0-E917-4F9B-BF4B-0AFD9868850D}" type="datetimeFigureOut">
              <a:rPr lang="sr-Latn-ME" smtClean="0"/>
              <a:pPr/>
              <a:t>6.3.2018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AE5A-9DAC-4A3A-9F24-4BE5B82FAB7A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2558657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05F0-E917-4F9B-BF4B-0AFD9868850D}" type="datetimeFigureOut">
              <a:rPr lang="sr-Latn-ME" smtClean="0"/>
              <a:pPr/>
              <a:t>6.3.2018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AE5A-9DAC-4A3A-9F24-4BE5B82FAB7A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775405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05F0-E917-4F9B-BF4B-0AFD9868850D}" type="datetimeFigureOut">
              <a:rPr lang="sr-Latn-ME" smtClean="0"/>
              <a:pPr/>
              <a:t>6.3.2018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AE5A-9DAC-4A3A-9F24-4BE5B82FAB7A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399768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05F0-E917-4F9B-BF4B-0AFD9868850D}" type="datetimeFigureOut">
              <a:rPr lang="sr-Latn-ME" smtClean="0"/>
              <a:pPr/>
              <a:t>6.3.2018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AE5A-9DAC-4A3A-9F24-4BE5B82FAB7A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341420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05F0-E917-4F9B-BF4B-0AFD9868850D}" type="datetimeFigureOut">
              <a:rPr lang="sr-Latn-ME" smtClean="0"/>
              <a:pPr/>
              <a:t>6.3.2018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AE5A-9DAC-4A3A-9F24-4BE5B82FAB7A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78172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05F0-E917-4F9B-BF4B-0AFD9868850D}" type="datetimeFigureOut">
              <a:rPr lang="sr-Latn-ME" smtClean="0"/>
              <a:pPr/>
              <a:t>6.3.2018</a:t>
            </a:fld>
            <a:endParaRPr lang="sr-Latn-M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AE5A-9DAC-4A3A-9F24-4BE5B82FAB7A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3118315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05F0-E917-4F9B-BF4B-0AFD9868850D}" type="datetimeFigureOut">
              <a:rPr lang="sr-Latn-ME" smtClean="0"/>
              <a:pPr/>
              <a:t>6.3.2018</a:t>
            </a:fld>
            <a:endParaRPr lang="sr-Latn-M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AE5A-9DAC-4A3A-9F24-4BE5B82FAB7A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97259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05F0-E917-4F9B-BF4B-0AFD9868850D}" type="datetimeFigureOut">
              <a:rPr lang="sr-Latn-ME" smtClean="0"/>
              <a:pPr/>
              <a:t>6.3.2018</a:t>
            </a:fld>
            <a:endParaRPr lang="sr-Latn-M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AE5A-9DAC-4A3A-9F24-4BE5B82FAB7A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4174292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05F0-E917-4F9B-BF4B-0AFD9868850D}" type="datetimeFigureOut">
              <a:rPr lang="sr-Latn-ME" smtClean="0"/>
              <a:pPr/>
              <a:t>6.3.2018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AE5A-9DAC-4A3A-9F24-4BE5B82FAB7A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81119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M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05F0-E917-4F9B-BF4B-0AFD9868850D}" type="datetimeFigureOut">
              <a:rPr lang="sr-Latn-ME" smtClean="0"/>
              <a:pPr/>
              <a:t>6.3.2018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AE5A-9DAC-4A3A-9F24-4BE5B82FAB7A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173215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37000" contrast="-31000"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105F0-E917-4F9B-BF4B-0AFD9868850D}" type="datetimeFigureOut">
              <a:rPr lang="sr-Latn-ME" smtClean="0"/>
              <a:pPr/>
              <a:t>6.3.2018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4AE5A-9DAC-4A3A-9F24-4BE5B82FAB7A}" type="slidenum">
              <a:rPr lang="sr-Latn-ME" smtClean="0"/>
              <a:pPr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xmlns="" val="198942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306687"/>
          </a:xfrm>
        </p:spPr>
        <p:txBody>
          <a:bodyPr>
            <a:normAutofit/>
          </a:bodyPr>
          <a:lstStyle/>
          <a:p>
            <a:r>
              <a:rPr lang="sr-Latn-ME" dirty="0" smtClean="0"/>
              <a:t>KORPORATIVNO UPRAVLJANJE</a:t>
            </a:r>
            <a:br>
              <a:rPr lang="sr-Latn-ME" dirty="0" smtClean="0"/>
            </a:br>
            <a:r>
              <a:rPr lang="sr-Latn-ME" dirty="0"/>
              <a:t/>
            </a:r>
            <a:br>
              <a:rPr lang="sr-Latn-ME" dirty="0"/>
            </a:br>
            <a:r>
              <a:rPr lang="sr-Latn-ME" dirty="0"/>
              <a:t>P</a:t>
            </a:r>
            <a:r>
              <a:rPr lang="sr-Latn-ME" dirty="0" smtClean="0"/>
              <a:t>rof. Dr. Halil Kalač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1190893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Latn-M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M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r-Latn-ME" b="1" dirty="0" smtClean="0">
                <a:latin typeface="Arial" panose="020B0604020202020204" pitchFamily="34" charset="0"/>
                <a:cs typeface="Arial" panose="020B0604020202020204" pitchFamily="34" charset="0"/>
              </a:rPr>
              <a:t>Osnovi</a:t>
            </a:r>
          </a:p>
          <a:p>
            <a:pPr marL="0" indent="0" algn="ctr">
              <a:buNone/>
            </a:pPr>
            <a:r>
              <a:rPr lang="sr-Latn-ME" b="1" dirty="0" smtClean="0">
                <a:latin typeface="Arial" panose="020B0604020202020204" pitchFamily="34" charset="0"/>
                <a:cs typeface="Arial" panose="020B0604020202020204" pitchFamily="34" charset="0"/>
              </a:rPr>
              <a:t> korporativnog upravljanja</a:t>
            </a:r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3393699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Struktura ....</a:t>
            </a:r>
            <a:endParaRPr lang="sr-Latn-M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29600" cy="414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54777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Kontekst...</a:t>
            </a:r>
            <a:endParaRPr lang="sr-Latn-ME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0185" y="1600200"/>
            <a:ext cx="606362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13942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Struktura...</a:t>
            </a:r>
            <a:endParaRPr lang="sr-Latn-ME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1412" y="1600200"/>
            <a:ext cx="61011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90486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Aspekt...</a:t>
            </a:r>
            <a:endParaRPr lang="sr-Latn-ME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5624" y="1600200"/>
            <a:ext cx="601275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54455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 smtClean="0"/>
              <a:t>Šta je korporativno upravljanje</a:t>
            </a:r>
            <a:br>
              <a:rPr lang="sr-Latn-ME" dirty="0" smtClean="0"/>
            </a:b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Latn-ME" dirty="0"/>
          </a:p>
          <a:p>
            <a:r>
              <a:rPr lang="sr-Latn-ME" dirty="0" smtClean="0"/>
              <a:t>Korporativno </a:t>
            </a:r>
            <a:r>
              <a:rPr lang="sr-Latn-ME" dirty="0"/>
              <a:t>upravljanje je</a:t>
            </a:r>
            <a:r>
              <a:rPr lang="sr-Latn-ME" dirty="0" smtClean="0"/>
              <a:t>: </a:t>
            </a:r>
          </a:p>
          <a:p>
            <a:pPr marL="0" indent="0">
              <a:buNone/>
            </a:pPr>
            <a:r>
              <a:rPr lang="sr-Latn-ME" dirty="0"/>
              <a:t>	</a:t>
            </a:r>
            <a:r>
              <a:rPr lang="sr-Latn-ME" dirty="0" smtClean="0"/>
              <a:t>Kontrola </a:t>
            </a:r>
            <a:r>
              <a:rPr lang="sr-Latn-ME" dirty="0"/>
              <a:t>sposobnosti kompanije </a:t>
            </a:r>
            <a:r>
              <a:rPr lang="sr-Latn-ME" dirty="0" smtClean="0"/>
              <a:t> </a:t>
            </a:r>
            <a:r>
              <a:rPr lang="fi-FI" dirty="0" smtClean="0"/>
              <a:t>da </a:t>
            </a:r>
            <a:r>
              <a:rPr lang="fi-FI" dirty="0"/>
              <a:t>koristi </a:t>
            </a:r>
            <a:r>
              <a:rPr lang="sr-Latn-ME" dirty="0" smtClean="0"/>
              <a:t>	</a:t>
            </a:r>
            <a:r>
              <a:rPr lang="fi-FI" dirty="0" smtClean="0"/>
              <a:t>resurse </a:t>
            </a:r>
            <a:r>
              <a:rPr lang="fi-FI" dirty="0"/>
              <a:t>vlasnika </a:t>
            </a:r>
            <a:r>
              <a:rPr lang="sr-Latn-ME" dirty="0" smtClean="0"/>
              <a:t> radi </a:t>
            </a:r>
            <a:r>
              <a:rPr lang="sr-Latn-ME" dirty="0"/>
              <a:t>ostvarivanja najveće </a:t>
            </a:r>
            <a:r>
              <a:rPr lang="sr-Latn-ME" dirty="0" smtClean="0"/>
              <a:t>	vrijednosti </a:t>
            </a:r>
            <a:r>
              <a:rPr lang="sr-Latn-ME" dirty="0"/>
              <a:t>za vlasnike i društvo u </a:t>
            </a:r>
            <a:r>
              <a:rPr lang="sr-Latn-ME" dirty="0" smtClean="0"/>
              <a:t>cjelini</a:t>
            </a:r>
            <a:endParaRPr lang="sr-Latn-ME" dirty="0"/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439381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 smtClean="0"/>
              <a:t>Kontrola i povjerenje</a:t>
            </a:r>
            <a:br>
              <a:rPr lang="sr-Latn-ME" dirty="0" smtClean="0"/>
            </a:b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ME" dirty="0" smtClean="0"/>
              <a:t>Dobro </a:t>
            </a:r>
            <a:r>
              <a:rPr lang="sr-Latn-ME" dirty="0"/>
              <a:t>korporativno upravljanje mora da napravi ravnotežu izmedju kontrole i </a:t>
            </a:r>
            <a:r>
              <a:rPr lang="sr-Latn-ME" dirty="0" smtClean="0"/>
              <a:t>povjerenja</a:t>
            </a:r>
            <a:r>
              <a:rPr lang="sr-Latn-ME" dirty="0"/>
              <a:t>, vlasti i legitimiteta</a:t>
            </a:r>
          </a:p>
          <a:p>
            <a:pPr marL="0" indent="0">
              <a:buNone/>
            </a:pPr>
            <a:r>
              <a:rPr lang="sr-Latn-ME" dirty="0" smtClean="0"/>
              <a:t>Kontrola </a:t>
            </a:r>
            <a:r>
              <a:rPr lang="sr-Latn-ME" dirty="0"/>
              <a:t>se ostvaruje </a:t>
            </a:r>
            <a:r>
              <a:rPr lang="sr-Latn-ME" dirty="0" smtClean="0"/>
              <a:t>kroz: </a:t>
            </a:r>
          </a:p>
          <a:p>
            <a:r>
              <a:rPr lang="sr-Latn-ME" dirty="0" smtClean="0"/>
              <a:t>Strukturu </a:t>
            </a:r>
            <a:r>
              <a:rPr lang="sr-Latn-ME" dirty="0"/>
              <a:t>upravljačkih organa koji delegiraju nadležnosti</a:t>
            </a:r>
          </a:p>
          <a:p>
            <a:r>
              <a:rPr lang="sr-Latn-ME" dirty="0" smtClean="0"/>
              <a:t>Usaglašenim </a:t>
            </a:r>
            <a:r>
              <a:rPr lang="sr-Latn-ME" dirty="0"/>
              <a:t>unutrašnjim pravilima</a:t>
            </a:r>
          </a:p>
          <a:p>
            <a:r>
              <a:rPr lang="sr-Latn-ME" dirty="0" smtClean="0"/>
              <a:t>Jasnim sistemom izvještavanja</a:t>
            </a:r>
            <a:r>
              <a:rPr lang="sr-Latn-ME" dirty="0"/>
              <a:t>, informisanja i korekcije ponašanja</a:t>
            </a:r>
          </a:p>
          <a:p>
            <a:pPr marL="0" indent="0">
              <a:buNone/>
            </a:pPr>
            <a:r>
              <a:rPr lang="sr-Latn-ME" dirty="0" smtClean="0"/>
              <a:t>Povjerenje </a:t>
            </a:r>
            <a:r>
              <a:rPr lang="sr-Latn-ME" dirty="0"/>
              <a:t>se ostvaruje preko:</a:t>
            </a:r>
          </a:p>
          <a:p>
            <a:r>
              <a:rPr lang="it-IT" dirty="0" smtClean="0"/>
              <a:t>Liderstva </a:t>
            </a:r>
            <a:r>
              <a:rPr lang="it-IT" dirty="0"/>
              <a:t>i davanja </a:t>
            </a:r>
            <a:r>
              <a:rPr lang="it-IT" dirty="0" smtClean="0"/>
              <a:t>prim</a:t>
            </a:r>
            <a:r>
              <a:rPr lang="sr-Latn-ME" dirty="0" smtClean="0"/>
              <a:t>j</a:t>
            </a:r>
            <a:r>
              <a:rPr lang="it-IT" dirty="0" smtClean="0"/>
              <a:t>era </a:t>
            </a:r>
            <a:r>
              <a:rPr lang="it-IT" dirty="0"/>
              <a:t>drugima</a:t>
            </a:r>
          </a:p>
          <a:p>
            <a:r>
              <a:rPr lang="sr-Latn-ME" dirty="0" smtClean="0"/>
              <a:t>Stvaranjem </a:t>
            </a:r>
            <a:r>
              <a:rPr lang="sr-Latn-ME" dirty="0"/>
              <a:t>kulture odgovornosti, transparentnosti i zdravog prosudjivanja</a:t>
            </a:r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2532316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 smtClean="0"/>
              <a:t/>
            </a:r>
            <a:br>
              <a:rPr lang="sr-Latn-ME" dirty="0" smtClean="0"/>
            </a:br>
            <a:r>
              <a:rPr lang="sr-Latn-ME" dirty="0" smtClean="0"/>
              <a:t>Četiri elementa dobrog korporativnog upravljanja</a:t>
            </a:r>
            <a:br>
              <a:rPr lang="sr-Latn-ME" dirty="0" smtClean="0"/>
            </a:b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ME" dirty="0" smtClean="0"/>
              <a:t>Korporativni </a:t>
            </a:r>
            <a:r>
              <a:rPr lang="sr-Latn-ME" dirty="0"/>
              <a:t>organi</a:t>
            </a:r>
          </a:p>
          <a:p>
            <a:r>
              <a:rPr lang="sr-Latn-ME" dirty="0" smtClean="0"/>
              <a:t>Korporativni </a:t>
            </a:r>
            <a:r>
              <a:rPr lang="sr-Latn-ME" dirty="0"/>
              <a:t>principi</a:t>
            </a:r>
          </a:p>
          <a:p>
            <a:r>
              <a:rPr lang="sr-Latn-ME" dirty="0" smtClean="0"/>
              <a:t>Korporativni </a:t>
            </a:r>
            <a:r>
              <a:rPr lang="sr-Latn-ME" dirty="0"/>
              <a:t>proces</a:t>
            </a:r>
          </a:p>
          <a:p>
            <a:r>
              <a:rPr lang="sr-Latn-ME" dirty="0" smtClean="0"/>
              <a:t>Korporativna </a:t>
            </a:r>
            <a:r>
              <a:rPr lang="sr-Latn-ME" dirty="0"/>
              <a:t>kultura</a:t>
            </a:r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2550757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 smtClean="0"/>
              <a:t/>
            </a:r>
            <a:br>
              <a:rPr lang="sr-Latn-ME" dirty="0" smtClean="0"/>
            </a:br>
            <a:r>
              <a:rPr lang="sr-Latn-ME" dirty="0" smtClean="0"/>
              <a:t>Korporativni organi:Sistem delegiranja nadležnosti</a:t>
            </a:r>
            <a:br>
              <a:rPr lang="sr-Latn-ME" dirty="0" smtClean="0"/>
            </a:b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sr-Latn-ME" dirty="0"/>
          </a:p>
          <a:p>
            <a:pPr marL="0" indent="0">
              <a:buNone/>
            </a:pPr>
            <a:r>
              <a:rPr lang="sr-Latn-ME" dirty="0" smtClean="0"/>
              <a:t>VLASNICI</a:t>
            </a:r>
          </a:p>
          <a:p>
            <a:pPr marL="0" indent="0">
              <a:buNone/>
            </a:pPr>
            <a:r>
              <a:rPr lang="sr-Latn-ME" dirty="0" smtClean="0"/>
              <a:t>•</a:t>
            </a:r>
            <a:r>
              <a:rPr lang="sr-Latn-ME" dirty="0"/>
              <a:t>Poslovne ideje, alokacija kapitala, spajanje i </a:t>
            </a:r>
            <a:r>
              <a:rPr lang="sr-Latn-ME" dirty="0" smtClean="0"/>
              <a:t>pripajanje</a:t>
            </a:r>
          </a:p>
          <a:p>
            <a:pPr marL="0" indent="0">
              <a:buNone/>
            </a:pPr>
            <a:r>
              <a:rPr lang="sr-Latn-ME" dirty="0" smtClean="0"/>
              <a:t>•</a:t>
            </a:r>
            <a:r>
              <a:rPr lang="sr-Latn-ME" dirty="0"/>
              <a:t>Biraju upravni odbor i </a:t>
            </a:r>
            <a:r>
              <a:rPr lang="sr-Latn-ME" dirty="0" smtClean="0"/>
              <a:t>povjeravaju </a:t>
            </a:r>
            <a:r>
              <a:rPr lang="sr-Latn-ME" dirty="0"/>
              <a:t>mu </a:t>
            </a:r>
            <a:r>
              <a:rPr lang="sr-Latn-ME" dirty="0" smtClean="0"/>
              <a:t>nadležnosti</a:t>
            </a:r>
          </a:p>
          <a:p>
            <a:pPr marL="0" indent="0">
              <a:buNone/>
            </a:pPr>
            <a:r>
              <a:rPr lang="sr-Latn-ME" dirty="0" smtClean="0"/>
              <a:t>UPRAVNI ODBOR</a:t>
            </a:r>
          </a:p>
          <a:p>
            <a:pPr marL="0" indent="0">
              <a:buNone/>
            </a:pPr>
            <a:r>
              <a:rPr lang="sr-Latn-ME" dirty="0" smtClean="0"/>
              <a:t>•</a:t>
            </a:r>
            <a:r>
              <a:rPr lang="sr-Latn-ME" dirty="0"/>
              <a:t>Politika </a:t>
            </a:r>
            <a:r>
              <a:rPr lang="sr-Latn-ME" dirty="0" smtClean="0"/>
              <a:t>raspodjele dividendi</a:t>
            </a:r>
          </a:p>
          <a:p>
            <a:pPr marL="0" indent="0">
              <a:buNone/>
            </a:pPr>
            <a:r>
              <a:rPr lang="sr-Latn-ME" dirty="0" smtClean="0"/>
              <a:t>•</a:t>
            </a:r>
            <a:r>
              <a:rPr lang="sr-Latn-ME" dirty="0"/>
              <a:t>Strateške </a:t>
            </a:r>
            <a:r>
              <a:rPr lang="sr-Latn-ME" dirty="0" smtClean="0"/>
              <a:t>odluke</a:t>
            </a:r>
          </a:p>
          <a:p>
            <a:pPr marL="0" indent="0">
              <a:buNone/>
            </a:pPr>
            <a:r>
              <a:rPr lang="sr-Latn-ME" dirty="0" smtClean="0"/>
              <a:t>•Upravljanje rizikom</a:t>
            </a:r>
          </a:p>
          <a:p>
            <a:pPr marL="0" indent="0">
              <a:buNone/>
            </a:pPr>
            <a:r>
              <a:rPr lang="sr-Latn-ME" dirty="0" smtClean="0"/>
              <a:t>•</a:t>
            </a:r>
            <a:r>
              <a:rPr lang="sr-Latn-ME" dirty="0"/>
              <a:t>Bira direktore i odredjuje njihove </a:t>
            </a:r>
            <a:r>
              <a:rPr lang="sr-Latn-ME" dirty="0" smtClean="0"/>
              <a:t>naknade</a:t>
            </a:r>
          </a:p>
        </p:txBody>
      </p:sp>
    </p:spTree>
    <p:extLst>
      <p:ext uri="{BB962C8B-B14F-4D97-AF65-F5344CB8AC3E}">
        <p14:creationId xmlns:p14="http://schemas.microsoft.com/office/powerpoint/2010/main" xmlns="" val="2138711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Latn-ME" dirty="0" smtClean="0"/>
              <a:t>DIREKTORI UPRAVNICI</a:t>
            </a:r>
          </a:p>
          <a:p>
            <a:pPr marL="0" indent="0">
              <a:buNone/>
            </a:pPr>
            <a:r>
              <a:rPr lang="sr-Latn-ME" dirty="0" smtClean="0"/>
              <a:t>•Direktori su odgovorni za poslovne rezultate</a:t>
            </a:r>
          </a:p>
          <a:p>
            <a:pPr marL="0" indent="0">
              <a:buNone/>
            </a:pPr>
            <a:r>
              <a:rPr lang="sr-Latn-ME" dirty="0" smtClean="0"/>
              <a:t>•Uprava je tehnička pomoć</a:t>
            </a:r>
          </a:p>
          <a:p>
            <a:pPr marL="0" indent="0">
              <a:buNone/>
            </a:pPr>
            <a:r>
              <a:rPr lang="sr-Latn-ME" dirty="0" smtClean="0"/>
              <a:t>•Inovacije i izvršavanje strateških odluka</a:t>
            </a:r>
          </a:p>
          <a:p>
            <a:pPr marL="0" indent="0">
              <a:buNone/>
            </a:pPr>
            <a:r>
              <a:rPr lang="sr-Latn-ME" dirty="0" smtClean="0"/>
              <a:t>•Vode politiku zapošljavanja</a:t>
            </a:r>
          </a:p>
          <a:p>
            <a:pPr marL="0" indent="0">
              <a:buNone/>
            </a:pPr>
            <a:r>
              <a:rPr lang="sr-Latn-ME" dirty="0" smtClean="0"/>
              <a:t>ORGANIZACIJA</a:t>
            </a:r>
          </a:p>
          <a:p>
            <a:pPr marL="0" indent="0">
              <a:buNone/>
            </a:pPr>
            <a:r>
              <a:rPr lang="sr-Latn-ME" dirty="0" smtClean="0"/>
              <a:t>•Vertikalno delegiranje nadležnosti</a:t>
            </a:r>
          </a:p>
          <a:p>
            <a:pPr marL="0" indent="0">
              <a:buNone/>
            </a:pPr>
            <a:r>
              <a:rPr lang="sr-Latn-ME" dirty="0" smtClean="0"/>
              <a:t>•Nemješanje u druge nivoe odlučivanja</a:t>
            </a:r>
          </a:p>
          <a:p>
            <a:pPr marL="0" indent="0">
              <a:buNone/>
            </a:pPr>
            <a:r>
              <a:rPr lang="sr-Latn-ME" dirty="0" smtClean="0"/>
              <a:t>•Kontrola rezultata na svim nivoima</a:t>
            </a:r>
          </a:p>
          <a:p>
            <a:endParaRPr lang="sr-Latn-ME" dirty="0" smtClean="0"/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133498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r-Latn-ME" b="1" dirty="0"/>
              <a:t>Cilj </a:t>
            </a:r>
            <a:endParaRPr lang="sr-Latn-ME" dirty="0"/>
          </a:p>
          <a:p>
            <a:pPr marL="0" indent="0">
              <a:buNone/>
            </a:pPr>
            <a:r>
              <a:rPr lang="sr-Latn-ME" dirty="0" smtClean="0"/>
              <a:t>Upoznavanje </a:t>
            </a:r>
            <a:r>
              <a:rPr lang="sr-Latn-ME" dirty="0"/>
              <a:t>studenata </a:t>
            </a:r>
            <a:r>
              <a:rPr lang="sr-Latn-ME" dirty="0" smtClean="0"/>
              <a:t>sa:</a:t>
            </a:r>
          </a:p>
          <a:p>
            <a:r>
              <a:rPr lang="sr-Latn-ME" dirty="0" smtClean="0"/>
              <a:t>  Načinom  </a:t>
            </a:r>
            <a:r>
              <a:rPr lang="sr-Latn-ME" dirty="0"/>
              <a:t>upravljanja malim, srednjim i velikim korporacijama, </a:t>
            </a:r>
            <a:endParaRPr lang="sr-Latn-ME" dirty="0" smtClean="0"/>
          </a:p>
          <a:p>
            <a:r>
              <a:rPr lang="sr-Latn-ME" dirty="0" smtClean="0"/>
              <a:t>pravima </a:t>
            </a:r>
            <a:r>
              <a:rPr lang="sr-Latn-ME" dirty="0"/>
              <a:t>osoba u statusu vlasnika dijela kapitala sa različitim omjerom učešća u ukupnom kapitalu, </a:t>
            </a:r>
            <a:endParaRPr lang="sr-Latn-ME" dirty="0" smtClean="0"/>
          </a:p>
          <a:p>
            <a:r>
              <a:rPr lang="sr-Latn-ME" dirty="0" smtClean="0"/>
              <a:t>Malim dioničarima </a:t>
            </a:r>
            <a:r>
              <a:rPr lang="sr-Latn-ME" dirty="0"/>
              <a:t>i </a:t>
            </a:r>
            <a:r>
              <a:rPr lang="sr-Latn-ME" dirty="0" smtClean="0"/>
              <a:t>njihovim  pravima</a:t>
            </a:r>
            <a:r>
              <a:rPr lang="sr-Latn-ME" dirty="0"/>
              <a:t>. 	</a:t>
            </a:r>
          </a:p>
          <a:p>
            <a:r>
              <a:rPr lang="sr-Latn-ME" dirty="0" smtClean="0"/>
              <a:t>Objasniti </a:t>
            </a:r>
            <a:r>
              <a:rPr lang="sr-Latn-ME" dirty="0"/>
              <a:t>relevantne aspekte korporativnog upravljanja </a:t>
            </a:r>
          </a:p>
          <a:p>
            <a:r>
              <a:rPr lang="sr-Latn-ME" dirty="0" smtClean="0"/>
              <a:t>Prikazati </a:t>
            </a:r>
            <a:r>
              <a:rPr lang="sr-Latn-ME" dirty="0"/>
              <a:t>i analizirati konceptualni okvir za razmatranje korporativnog upravljanja </a:t>
            </a:r>
          </a:p>
          <a:p>
            <a:r>
              <a:rPr lang="sr-Latn-ME" dirty="0" smtClean="0"/>
              <a:t>Prikazati </a:t>
            </a:r>
            <a:r>
              <a:rPr lang="sr-Latn-ME" dirty="0"/>
              <a:t>važna pitanja prakse korporativnog upravljanja u </a:t>
            </a:r>
            <a:r>
              <a:rPr lang="sr-Latn-ME" dirty="0" smtClean="0"/>
              <a:t>BiH </a:t>
            </a:r>
            <a:endParaRPr lang="sr-Latn-ME" dirty="0"/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3833446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 smtClean="0"/>
              <a:t>Korporativni principi</a:t>
            </a:r>
            <a:br>
              <a:rPr lang="sr-Latn-ME" dirty="0" smtClean="0"/>
            </a:b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ME" dirty="0" smtClean="0"/>
              <a:t>Dostupnost svih informacija relevantnih za akcionare</a:t>
            </a:r>
          </a:p>
          <a:p>
            <a:pPr lvl="1"/>
            <a:r>
              <a:rPr lang="sr-Latn-ME" dirty="0" smtClean="0"/>
              <a:t>Finansijski izvještaji i poslovne informacije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ME" dirty="0" smtClean="0"/>
              <a:t> Jednak tretman akcionara</a:t>
            </a:r>
          </a:p>
          <a:p>
            <a:pPr lvl="1"/>
            <a:r>
              <a:rPr lang="sr-Latn-ME" dirty="0" smtClean="0"/>
              <a:t>Zabranjena upotreba insajderskih informacija</a:t>
            </a:r>
          </a:p>
          <a:p>
            <a:r>
              <a:rPr lang="sr-Latn-ME" dirty="0" smtClean="0"/>
              <a:t>Regularno izvještavanje</a:t>
            </a:r>
          </a:p>
          <a:p>
            <a:pPr lvl="1"/>
            <a:r>
              <a:rPr lang="sr-Latn-ME" dirty="0" smtClean="0"/>
              <a:t>Kvartalni izveštaji za vlasnike</a:t>
            </a:r>
          </a:p>
          <a:p>
            <a:pPr lvl="1"/>
            <a:r>
              <a:rPr lang="sr-Latn-ME" dirty="0" smtClean="0"/>
              <a:t>Mjesečni izvještaji za upravu</a:t>
            </a:r>
          </a:p>
          <a:p>
            <a:r>
              <a:rPr lang="sr-Latn-ME" dirty="0" smtClean="0"/>
              <a:t>Hijerarhija dokumenata</a:t>
            </a:r>
          </a:p>
          <a:p>
            <a:pPr lvl="1"/>
            <a:r>
              <a:rPr lang="sr-Latn-ME" dirty="0" smtClean="0"/>
              <a:t>Vizije i strategije</a:t>
            </a:r>
          </a:p>
          <a:p>
            <a:pPr lvl="1"/>
            <a:r>
              <a:rPr lang="sr-Latn-ME" dirty="0" smtClean="0"/>
              <a:t>Dobri poslovni običaji</a:t>
            </a:r>
          </a:p>
          <a:p>
            <a:pPr lvl="1"/>
            <a:r>
              <a:rPr lang="sr-Latn-ME" dirty="0" smtClean="0"/>
              <a:t>Politike i procedure</a:t>
            </a:r>
          </a:p>
          <a:p>
            <a:pPr lvl="1"/>
            <a:r>
              <a:rPr lang="sr-Latn-ME" dirty="0" smtClean="0"/>
              <a:t>Pravila izvještavanja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3703092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Briga o ključnim društvenim subjektima</a:t>
            </a:r>
            <a:endParaRPr lang="sr-Latn-M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97588" y="1600200"/>
            <a:ext cx="794882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9158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 smtClean="0"/>
              <a:t/>
            </a:r>
            <a:br>
              <a:rPr lang="sr-Latn-ME" dirty="0" smtClean="0"/>
            </a:br>
            <a:r>
              <a:rPr lang="sr-Latn-ME" dirty="0" smtClean="0"/>
              <a:t>Korporativni procesi</a:t>
            </a:r>
            <a:br>
              <a:rPr lang="sr-Latn-ME" dirty="0" smtClean="0"/>
            </a:b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r-Latn-ME" dirty="0" smtClean="0"/>
              <a:t>Razlikovanje </a:t>
            </a:r>
            <a:r>
              <a:rPr lang="sr-Latn-ME" dirty="0"/>
              <a:t>izmedju:</a:t>
            </a:r>
          </a:p>
          <a:p>
            <a:r>
              <a:rPr lang="sr-Latn-ME" dirty="0" smtClean="0"/>
              <a:t>Upravljanja </a:t>
            </a:r>
            <a:r>
              <a:rPr lang="sr-Latn-ME" dirty="0"/>
              <a:t>ponašanjem i</a:t>
            </a:r>
          </a:p>
          <a:p>
            <a:r>
              <a:rPr lang="sr-Latn-ME" dirty="0" smtClean="0"/>
              <a:t>Upravljanja </a:t>
            </a:r>
            <a:r>
              <a:rPr lang="sr-Latn-ME" dirty="0"/>
              <a:t>poslovnim rezultatima</a:t>
            </a:r>
          </a:p>
          <a:p>
            <a:pPr marL="0" indent="0">
              <a:buNone/>
            </a:pPr>
            <a:r>
              <a:rPr lang="sr-Latn-ME" dirty="0" smtClean="0"/>
              <a:t>Upravljanje </a:t>
            </a:r>
            <a:r>
              <a:rPr lang="sr-Latn-ME" dirty="0"/>
              <a:t>ponašanjem –proces </a:t>
            </a:r>
            <a:r>
              <a:rPr lang="sr-Latn-ME" dirty="0" smtClean="0"/>
              <a:t>ocjene </a:t>
            </a:r>
            <a:r>
              <a:rPr lang="sr-Latn-ME" dirty="0"/>
              <a:t>ponašanja i njegovog usaglašavanja sa osnovnim korporativnim </a:t>
            </a:r>
            <a:r>
              <a:rPr lang="sr-Latn-ME" dirty="0" smtClean="0"/>
              <a:t>vrijednostima:</a:t>
            </a:r>
            <a:endParaRPr lang="sr-Latn-ME" dirty="0"/>
          </a:p>
          <a:p>
            <a:r>
              <a:rPr lang="sr-Latn-ME" dirty="0" smtClean="0"/>
              <a:t>Mjere </a:t>
            </a:r>
            <a:r>
              <a:rPr lang="sr-Latn-ME" dirty="0"/>
              <a:t>za </a:t>
            </a:r>
            <a:r>
              <a:rPr lang="sr-Latn-ME" dirty="0" smtClean="0"/>
              <a:t>ocjenu </a:t>
            </a:r>
            <a:r>
              <a:rPr lang="sr-Latn-ME" dirty="0"/>
              <a:t>rizika i prevenciju grešaka</a:t>
            </a:r>
          </a:p>
          <a:p>
            <a:r>
              <a:rPr lang="sr-Latn-ME" dirty="0" smtClean="0"/>
              <a:t>Nadgledanje </a:t>
            </a:r>
            <a:r>
              <a:rPr lang="sr-Latn-ME" dirty="0"/>
              <a:t>da li ponašanje odgovara pravilima dobrog poslovanog ponašanja </a:t>
            </a:r>
          </a:p>
          <a:p>
            <a:r>
              <a:rPr lang="sr-Latn-ME" dirty="0" smtClean="0"/>
              <a:t>Izvještavanje</a:t>
            </a:r>
            <a:r>
              <a:rPr lang="sr-Latn-ME" dirty="0"/>
              <a:t>, istraživanje i sankcionisanje povreda pravila dobrog poslovanog ponašanja</a:t>
            </a:r>
          </a:p>
          <a:p>
            <a:pPr marL="0" indent="0">
              <a:buNone/>
            </a:pPr>
            <a:r>
              <a:rPr lang="pt-BR" dirty="0" smtClean="0"/>
              <a:t>Upravljanje </a:t>
            </a:r>
            <a:r>
              <a:rPr lang="pt-BR" dirty="0"/>
              <a:t>poslovnim rezultatima –proces </a:t>
            </a:r>
            <a:r>
              <a:rPr lang="pt-BR" dirty="0" smtClean="0"/>
              <a:t>o</a:t>
            </a:r>
            <a:r>
              <a:rPr lang="sr-Latn-ME" dirty="0" smtClean="0"/>
              <a:t>j</a:t>
            </a:r>
            <a:r>
              <a:rPr lang="pt-BR" dirty="0" smtClean="0"/>
              <a:t>cene </a:t>
            </a:r>
            <a:r>
              <a:rPr lang="pt-BR" dirty="0"/>
              <a:t>ostvarivanja </a:t>
            </a:r>
            <a:r>
              <a:rPr lang="pt-BR" dirty="0" smtClean="0"/>
              <a:t>ciljeva</a:t>
            </a:r>
            <a:r>
              <a:rPr lang="sr-Latn-ME" dirty="0" smtClean="0"/>
              <a:t>:</a:t>
            </a:r>
            <a:endParaRPr lang="pt-BR" dirty="0"/>
          </a:p>
          <a:p>
            <a:r>
              <a:rPr lang="sr-Latn-ME" dirty="0" smtClean="0"/>
              <a:t>Odredjivanje mjerljivih </a:t>
            </a:r>
            <a:r>
              <a:rPr lang="sr-Latn-ME" dirty="0"/>
              <a:t>ciljeva i indikatora ostvarivanja</a:t>
            </a:r>
          </a:p>
          <a:p>
            <a:r>
              <a:rPr lang="sr-Latn-ME" dirty="0" smtClean="0"/>
              <a:t>Podsticaji</a:t>
            </a:r>
            <a:endParaRPr lang="sr-Latn-ME" dirty="0"/>
          </a:p>
          <a:p>
            <a:r>
              <a:rPr lang="sr-Latn-ME" dirty="0" smtClean="0"/>
              <a:t>Redovno </a:t>
            </a:r>
            <a:r>
              <a:rPr lang="sr-Latn-ME" dirty="0"/>
              <a:t>izveštavanje</a:t>
            </a:r>
          </a:p>
          <a:p>
            <a:r>
              <a:rPr lang="sr-Latn-ME" dirty="0" smtClean="0"/>
              <a:t>Korekcija </a:t>
            </a:r>
            <a:r>
              <a:rPr lang="sr-Latn-ME" dirty="0"/>
              <a:t>grešaka</a:t>
            </a:r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1705434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 smtClean="0"/>
              <a:t>Korporativna kultura</a:t>
            </a:r>
            <a:br>
              <a:rPr lang="sr-Latn-ME" dirty="0" smtClean="0"/>
            </a:b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r-Latn-ME" dirty="0" smtClean="0"/>
              <a:t>Liderstvo</a:t>
            </a:r>
            <a:endParaRPr lang="sr-Latn-ME" dirty="0"/>
          </a:p>
          <a:p>
            <a:r>
              <a:rPr lang="it-IT" dirty="0" smtClean="0"/>
              <a:t>Podsticanje </a:t>
            </a:r>
            <a:r>
              <a:rPr lang="it-IT" dirty="0"/>
              <a:t>transparentnosti i otvorenosti</a:t>
            </a:r>
          </a:p>
          <a:p>
            <a:r>
              <a:rPr lang="sr-Latn-ME" dirty="0" smtClean="0"/>
              <a:t>Razmjenjivanje </a:t>
            </a:r>
            <a:r>
              <a:rPr lang="sr-Latn-ME" dirty="0"/>
              <a:t>informacija</a:t>
            </a:r>
          </a:p>
          <a:p>
            <a:r>
              <a:rPr lang="sr-Latn-ME" dirty="0" smtClean="0"/>
              <a:t>Povjerenje </a:t>
            </a:r>
            <a:r>
              <a:rPr lang="sr-Latn-ME" dirty="0"/>
              <a:t>u podredjene</a:t>
            </a:r>
          </a:p>
          <a:p>
            <a:r>
              <a:rPr lang="sr-Latn-ME" dirty="0" smtClean="0"/>
              <a:t>Odredjivanje </a:t>
            </a:r>
            <a:r>
              <a:rPr lang="sr-Latn-ME" dirty="0"/>
              <a:t>ciljeva i </a:t>
            </a:r>
            <a:r>
              <a:rPr lang="sr-Latn-ME" dirty="0" smtClean="0"/>
              <a:t>procjena </a:t>
            </a:r>
            <a:r>
              <a:rPr lang="sr-Latn-ME" dirty="0"/>
              <a:t>ostvarivanja</a:t>
            </a:r>
          </a:p>
          <a:p>
            <a:pPr marL="0" indent="0">
              <a:buNone/>
            </a:pPr>
            <a:r>
              <a:rPr lang="sr-Latn-ME" dirty="0" smtClean="0"/>
              <a:t>Upravljačka </a:t>
            </a:r>
            <a:r>
              <a:rPr lang="sr-Latn-ME" dirty="0"/>
              <a:t>kultura</a:t>
            </a:r>
          </a:p>
          <a:p>
            <a:r>
              <a:rPr lang="sr-Latn-ME" dirty="0" smtClean="0"/>
              <a:t>Delegiranje </a:t>
            </a:r>
            <a:r>
              <a:rPr lang="sr-Latn-ME" dirty="0"/>
              <a:t>nadležnosti</a:t>
            </a:r>
          </a:p>
          <a:p>
            <a:r>
              <a:rPr lang="sr-Latn-ME" dirty="0" smtClean="0"/>
              <a:t>Nemiješanje </a:t>
            </a:r>
            <a:r>
              <a:rPr lang="sr-Latn-ME" dirty="0"/>
              <a:t>u odluke podredjenjih...</a:t>
            </a:r>
          </a:p>
          <a:p>
            <a:r>
              <a:rPr lang="sr-Latn-ME" dirty="0" smtClean="0"/>
              <a:t>...zahtijevanje </a:t>
            </a:r>
            <a:r>
              <a:rPr lang="sr-Latn-ME" dirty="0"/>
              <a:t>tačnih </a:t>
            </a:r>
            <a:r>
              <a:rPr lang="sr-Latn-ME" dirty="0" smtClean="0"/>
              <a:t>izvještaja </a:t>
            </a:r>
            <a:r>
              <a:rPr lang="sr-Latn-ME" dirty="0"/>
              <a:t>o ostvarenim rezultatima</a:t>
            </a:r>
          </a:p>
          <a:p>
            <a:r>
              <a:rPr lang="sr-Latn-ME" dirty="0" smtClean="0"/>
              <a:t>Pozitivne </a:t>
            </a:r>
            <a:r>
              <a:rPr lang="sr-Latn-ME" dirty="0"/>
              <a:t>i negativne sankcije</a:t>
            </a:r>
          </a:p>
          <a:p>
            <a:pPr marL="0" indent="0">
              <a:buNone/>
            </a:pPr>
            <a:r>
              <a:rPr lang="sr-Latn-ME" dirty="0" smtClean="0"/>
              <a:t>Kultura </a:t>
            </a:r>
            <a:r>
              <a:rPr lang="sr-Latn-ME" dirty="0"/>
              <a:t>otvorenog i iskrenog </a:t>
            </a:r>
            <a:r>
              <a:rPr lang="sr-Latn-ME" dirty="0" smtClean="0"/>
              <a:t>izvještavanja</a:t>
            </a:r>
            <a:endParaRPr lang="sr-Latn-ME" dirty="0"/>
          </a:p>
          <a:p>
            <a:r>
              <a:rPr lang="sr-Latn-ME" dirty="0" smtClean="0"/>
              <a:t>Stvoriti </a:t>
            </a:r>
            <a:r>
              <a:rPr lang="sr-Latn-ME" dirty="0"/>
              <a:t>kulturu “ranih upozorenja”</a:t>
            </a:r>
          </a:p>
          <a:p>
            <a:r>
              <a:rPr lang="sr-Latn-ME" dirty="0" smtClean="0"/>
              <a:t>Sankcionisati </a:t>
            </a:r>
            <a:r>
              <a:rPr lang="sr-Latn-ME" dirty="0"/>
              <a:t>korupciju i zloupotrebu ovlašćenja</a:t>
            </a:r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1174247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Vlasnička struktura...</a:t>
            </a:r>
            <a:endParaRPr lang="sr-Latn-ME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8122" y="1601369"/>
            <a:ext cx="6047756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2226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 smtClean="0"/>
              <a:t/>
            </a:r>
            <a:br>
              <a:rPr lang="sr-Latn-ME" dirty="0" smtClean="0"/>
            </a:br>
            <a:r>
              <a:rPr lang="sr-Latn-ME" dirty="0" smtClean="0"/>
              <a:t>Novi trendovi</a:t>
            </a:r>
            <a:br>
              <a:rPr lang="sr-Latn-ME" dirty="0" smtClean="0"/>
            </a:b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 smtClean="0"/>
              <a:t>Korporativno </a:t>
            </a:r>
            <a:r>
              <a:rPr lang="pl-PL" dirty="0"/>
              <a:t>upravljanje je pod budnim okom:</a:t>
            </a:r>
          </a:p>
          <a:p>
            <a:r>
              <a:rPr lang="sr-Latn-ME" dirty="0" smtClean="0"/>
              <a:t>Javnosti</a:t>
            </a:r>
            <a:r>
              <a:rPr lang="sr-Latn-ME" dirty="0"/>
              <a:t>, investitora, rejting agencija, analitičara</a:t>
            </a:r>
          </a:p>
          <a:p>
            <a:pPr marL="0" indent="0">
              <a:buNone/>
            </a:pPr>
            <a:r>
              <a:rPr lang="sr-Latn-ME" dirty="0" smtClean="0"/>
              <a:t>Pooštrava </a:t>
            </a:r>
            <a:r>
              <a:rPr lang="sr-Latn-ME" dirty="0"/>
              <a:t>se regulativa</a:t>
            </a:r>
          </a:p>
          <a:p>
            <a:r>
              <a:rPr lang="sr-Latn-ME" dirty="0" smtClean="0"/>
              <a:t>Zbog </a:t>
            </a:r>
            <a:r>
              <a:rPr lang="sr-Latn-ME" dirty="0"/>
              <a:t>povećanog rizika propusta direktora</a:t>
            </a:r>
          </a:p>
          <a:p>
            <a:pPr marL="0" indent="0">
              <a:buNone/>
            </a:pPr>
            <a:r>
              <a:rPr lang="sr-Latn-ME" dirty="0" smtClean="0"/>
              <a:t>Prošireni </a:t>
            </a:r>
            <a:r>
              <a:rPr lang="sr-Latn-ME" dirty="0"/>
              <a:t>su ciljevi korporativnog upravljanja</a:t>
            </a:r>
          </a:p>
          <a:p>
            <a:r>
              <a:rPr lang="sr-Latn-ME" dirty="0" smtClean="0"/>
              <a:t>Društveno </a:t>
            </a:r>
            <a:r>
              <a:rPr lang="sr-Latn-ME" dirty="0"/>
              <a:t>odgovorno upravljanje</a:t>
            </a:r>
          </a:p>
          <a:p>
            <a:pPr marL="0" indent="0">
              <a:buNone/>
            </a:pPr>
            <a:r>
              <a:rPr lang="sr-Latn-ME" dirty="0" smtClean="0"/>
              <a:t>Korporativni </a:t>
            </a:r>
            <a:r>
              <a:rPr lang="sr-Latn-ME" dirty="0"/>
              <a:t>budžet se smanjuje</a:t>
            </a:r>
          </a:p>
          <a:p>
            <a:r>
              <a:rPr lang="sr-Latn-ME" dirty="0" smtClean="0"/>
              <a:t>Prevelike </a:t>
            </a:r>
            <a:r>
              <a:rPr lang="sr-Latn-ME" dirty="0"/>
              <a:t>nagrade/otpremnine direktorima</a:t>
            </a:r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1433014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Plate vrhunskih direktora</a:t>
            </a:r>
            <a:endParaRPr lang="sr-Latn-M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00200"/>
            <a:ext cx="763284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85043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Plate vrhunskih direktora u SAD</a:t>
            </a:r>
            <a:endParaRPr lang="sr-Latn-M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0886" y="1600200"/>
            <a:ext cx="654222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71614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Kriza i korporativno upravljanje</a:t>
            </a: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ME" dirty="0"/>
          </a:p>
          <a:p>
            <a:endParaRPr lang="sr-Latn-ME" dirty="0"/>
          </a:p>
          <a:p>
            <a:r>
              <a:rPr lang="sr-Latn-ME" dirty="0"/>
              <a:t>Fundamenti korporativnog upravljanja</a:t>
            </a:r>
          </a:p>
          <a:p>
            <a:endParaRPr lang="sr-Latn-ME" dirty="0"/>
          </a:p>
          <a:p>
            <a:r>
              <a:rPr lang="sr-Latn-ME" dirty="0" smtClean="0"/>
              <a:t>Razdvajanje </a:t>
            </a:r>
            <a:r>
              <a:rPr lang="sr-Latn-ME" dirty="0"/>
              <a:t>svojine od upravljanja</a:t>
            </a:r>
          </a:p>
          <a:p>
            <a:r>
              <a:rPr lang="sr-Latn-ME" dirty="0" smtClean="0"/>
              <a:t>Kontrola </a:t>
            </a:r>
            <a:r>
              <a:rPr lang="sr-Latn-ME" dirty="0"/>
              <a:t>upravljanja</a:t>
            </a:r>
          </a:p>
          <a:p>
            <a:r>
              <a:rPr lang="sr-Latn-ME" dirty="0" smtClean="0"/>
              <a:t>Transparentnost </a:t>
            </a:r>
            <a:r>
              <a:rPr lang="sr-Latn-ME" dirty="0"/>
              <a:t>poslovanja</a:t>
            </a:r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2181533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 smtClean="0"/>
              <a:t/>
            </a:r>
            <a:br>
              <a:rPr lang="sr-Latn-ME" dirty="0" smtClean="0"/>
            </a:br>
            <a:r>
              <a:rPr lang="sr-Latn-ME" dirty="0" smtClean="0"/>
              <a:t>Uticaj krize na korporativno upravljanje</a:t>
            </a:r>
            <a:br>
              <a:rPr lang="sr-Latn-ME" dirty="0" smtClean="0"/>
            </a:b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ME" dirty="0" smtClean="0"/>
              <a:t>Slom berze kao kontrolnog mehanizma</a:t>
            </a:r>
          </a:p>
          <a:p>
            <a:r>
              <a:rPr lang="sr-Latn-ME" dirty="0" smtClean="0"/>
              <a:t>Sukob interesa agencija za procenu rizika</a:t>
            </a:r>
          </a:p>
          <a:p>
            <a:r>
              <a:rPr lang="sr-Latn-ME" dirty="0" smtClean="0"/>
              <a:t>Društveno neodgovorno ponašanje direktora</a:t>
            </a:r>
          </a:p>
          <a:p>
            <a:r>
              <a:rPr lang="sr-Latn-ME" dirty="0" smtClean="0"/>
              <a:t>Prikrivanje informacija</a:t>
            </a:r>
          </a:p>
          <a:p>
            <a:r>
              <a:rPr lang="sr-Latn-ME" dirty="0" smtClean="0"/>
              <a:t>Slabosti sistema nagradjivanja (fiksna plata plus bonusi za nadprosečne profite)</a:t>
            </a:r>
          </a:p>
          <a:p>
            <a:r>
              <a:rPr lang="sr-Latn-ME" dirty="0" smtClean="0"/>
              <a:t>Previsoke otpremnine radjaju problem moralnog hazarda</a:t>
            </a:r>
          </a:p>
          <a:p>
            <a:r>
              <a:rPr lang="sr-Latn-ME" dirty="0" smtClean="0"/>
              <a:t>Dopuna i pooštravanje regulative</a:t>
            </a:r>
          </a:p>
          <a:p>
            <a:r>
              <a:rPr lang="sr-Latn-ME" dirty="0" smtClean="0"/>
              <a:t>Kršenje pravila dobrog ponašanja (Code of Conduct)</a:t>
            </a:r>
          </a:p>
          <a:p>
            <a:r>
              <a:rPr lang="sr-Latn-ME" dirty="0" smtClean="0"/>
              <a:t>Državna zaštita velikih kompanija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2333349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Ishod..</a:t>
            </a: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ME" dirty="0"/>
              <a:t>Slušanjem i polaganjem ovog ispita student stiču znanja o načinu osnivanja kompanije, pravilima i uslovima poslovanja u okruženju, zatim o zakonskim regulativama vezanim za korporaciju. 	</a:t>
            </a:r>
          </a:p>
          <a:p>
            <a:endParaRPr lang="sr-Latn-ME" dirty="0" smtClean="0"/>
          </a:p>
          <a:p>
            <a:r>
              <a:rPr lang="sr-Latn-ME" dirty="0" smtClean="0"/>
              <a:t>Upoznavanje </a:t>
            </a:r>
            <a:r>
              <a:rPr lang="sr-Latn-ME" dirty="0"/>
              <a:t>studenata sa sistemom upravljanja malim, srednjim i velikim korporacijama, pravima osoba u statusu vlasnika dijela kapitala sa različitim omjerom učešća u ukupnom kapitalu, sa naglaskom na male dioničare i njihova prava. </a:t>
            </a:r>
            <a:endParaRPr lang="sr-Latn-ME" dirty="0" smtClean="0"/>
          </a:p>
          <a:p>
            <a:pPr marL="0" indent="0">
              <a:buNone/>
            </a:pPr>
            <a:r>
              <a:rPr lang="sr-Latn-ME" dirty="0"/>
              <a:t>	</a:t>
            </a:r>
          </a:p>
          <a:p>
            <a:pPr marL="0" indent="0">
              <a:buNone/>
            </a:pPr>
            <a:r>
              <a:rPr lang="sr-Latn-ME" dirty="0"/>
              <a:t>	</a:t>
            </a:r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4030055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Struktura krize...</a:t>
            </a: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M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8713"/>
            <a:ext cx="8352928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72818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Rast cijena stanova</a:t>
            </a:r>
          </a:p>
          <a:p>
            <a:r>
              <a:rPr lang="sr-Latn-ME" dirty="0" smtClean="0"/>
              <a:t>Visoka tolerantnost rizika i leveridža</a:t>
            </a:r>
          </a:p>
          <a:p>
            <a:r>
              <a:rPr lang="sr-Latn-ME" dirty="0" smtClean="0"/>
              <a:t>Visoki porodični dugovi</a:t>
            </a:r>
          </a:p>
          <a:p>
            <a:r>
              <a:rPr lang="sr-Latn-ME" dirty="0" smtClean="0"/>
              <a:t>Zastarjeli sistem finansijske regulative</a:t>
            </a:r>
          </a:p>
          <a:p>
            <a:r>
              <a:rPr lang="sr-Latn-ME" dirty="0" smtClean="0"/>
              <a:t>Trka za kratkoročnim profitom</a:t>
            </a:r>
          </a:p>
          <a:p>
            <a:r>
              <a:rPr lang="sr-Latn-ME" dirty="0" smtClean="0"/>
              <a:t>Bonusi direktora..</a:t>
            </a:r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13661160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Kriza i tržišta...</a:t>
            </a:r>
            <a:endParaRPr lang="sr-Latn-M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0643" y="1600200"/>
            <a:ext cx="65427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80688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OECD</a:t>
            </a: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Latn-ME" dirty="0" smtClean="0"/>
              <a:t>E </a:t>
            </a:r>
            <a:r>
              <a:rPr lang="sr-Latn-ME" dirty="0"/>
              <a:t>vropska Unija/OECD</a:t>
            </a:r>
          </a:p>
          <a:p>
            <a:r>
              <a:rPr lang="sr-Latn-ME" dirty="0"/>
              <a:t>Iako sve države Evropske Unije imaju vrlo različite pravne režime i praksu</a:t>
            </a:r>
            <a:r>
              <a:rPr lang="sr-Latn-ME" dirty="0" smtClean="0"/>
              <a:t>, upadljiva </a:t>
            </a:r>
            <a:r>
              <a:rPr lang="sr-Latn-ME" dirty="0"/>
              <a:t>karakteristika stava prema Evropskom kodeksu korporativnog </a:t>
            </a:r>
            <a:r>
              <a:rPr lang="sr-Latn-ME" dirty="0" smtClean="0"/>
              <a:t>upravljanja je </a:t>
            </a:r>
            <a:r>
              <a:rPr lang="sr-Latn-ME" dirty="0"/>
              <a:t>stepen njihove sličnosti i sve veće konvergencije. </a:t>
            </a:r>
            <a:endParaRPr lang="sr-Latn-ME" dirty="0" smtClean="0"/>
          </a:p>
          <a:p>
            <a:r>
              <a:rPr lang="sr-Latn-ME" dirty="0" smtClean="0"/>
              <a:t>Gotovo </a:t>
            </a:r>
            <a:r>
              <a:rPr lang="sr-Latn-ME" dirty="0"/>
              <a:t>sve države članice </a:t>
            </a:r>
            <a:r>
              <a:rPr lang="sr-Latn-ME" dirty="0" smtClean="0"/>
              <a:t>EU imaju </a:t>
            </a:r>
            <a:r>
              <a:rPr lang="sr-Latn-ME" dirty="0"/>
              <a:t>dobrovoljne kodekse korporativnog upravljanja, a manji broj država </a:t>
            </a:r>
            <a:r>
              <a:rPr lang="sr-Latn-ME" dirty="0" smtClean="0"/>
              <a:t>usvojio </a:t>
            </a:r>
            <a:r>
              <a:rPr lang="pl-PL" dirty="0" smtClean="0"/>
              <a:t>je </a:t>
            </a:r>
            <a:r>
              <a:rPr lang="pl-PL" dirty="0"/>
              <a:t>britanski pristup “poštuj ili objasni</a:t>
            </a:r>
            <a:r>
              <a:rPr lang="pl-PL" dirty="0" smtClean="0"/>
              <a:t>”.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3012902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77500" lnSpcReduction="20000"/>
          </a:bodyPr>
          <a:lstStyle/>
          <a:p>
            <a:r>
              <a:rPr lang="sr-Latn-ME" dirty="0" smtClean="0"/>
              <a:t>Najuočljivije razlike evropskog korporativnog upravljanja u odnosu na praksu SAD-a, ne proizilaze iz samih kodeksa korporativnog upravljanja već iz duboko ukorijenjenih pravnih pravila koja uključuju: </a:t>
            </a:r>
          </a:p>
          <a:p>
            <a:r>
              <a:rPr lang="sr-Latn-ME" dirty="0" smtClean="0"/>
              <a:t>dualnu strukturu odbora direktora u Njemačkoj/Austriji i skandinavskim zemljama; </a:t>
            </a:r>
          </a:p>
          <a:p>
            <a:r>
              <a:rPr lang="sr-Latn-ME" dirty="0" smtClean="0"/>
              <a:t>pravo na prisustvovanje zaposlenih u nadzornim odborima koje karakteriše Austriju, Dansku, Njemačku, Luksemburg, Švedsku i, povremeno Francusku (u slučajevima kada učešće zaposlenih u akcionarskom kapitalu iznosi 3% ili više), </a:t>
            </a:r>
          </a:p>
          <a:p>
            <a:r>
              <a:rPr lang="sr-Latn-ME" dirty="0" smtClean="0"/>
              <a:t>prava predstavnika zaposlenih da prisustvuju skupštinama akcionara u Francuskoj i Holandiji, čak i kada nemaju pravo glasa, kao i stepen objavljenih informacija o svakom članu odbora direktora (osnovno zaposlenje, članstvo u drugim odborima, a vrlo rijetko i neke podrobnije informacije).</a:t>
            </a:r>
          </a:p>
        </p:txBody>
      </p:sp>
    </p:spTree>
    <p:extLst>
      <p:ext uri="{BB962C8B-B14F-4D97-AF65-F5344CB8AC3E}">
        <p14:creationId xmlns:p14="http://schemas.microsoft.com/office/powerpoint/2010/main" xmlns="" val="12168807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20000"/>
          </a:bodyPr>
          <a:lstStyle/>
          <a:p>
            <a:r>
              <a:rPr lang="sr-Latn-ME" dirty="0" smtClean="0"/>
              <a:t>Kao i u SAD-u, objavljivanje zarada članova odbora direktora i izvršnih </a:t>
            </a:r>
            <a:r>
              <a:rPr lang="pl-PL" dirty="0" smtClean="0"/>
              <a:t>direktora je predmet pažnje i interesa investitora. To se čak i propisuje u EU. </a:t>
            </a:r>
          </a:p>
          <a:p>
            <a:r>
              <a:rPr lang="pl-PL" dirty="0" smtClean="0"/>
              <a:t>Za razliku od SAD-a, pravilo “jedna akcija jedan glas” još je daleko od usaglašavanja </a:t>
            </a:r>
            <a:r>
              <a:rPr lang="sr-Latn-ME" dirty="0" smtClean="0"/>
              <a:t>u EU.</a:t>
            </a:r>
          </a:p>
          <a:p>
            <a:r>
              <a:rPr lang="sr-Latn-ME" dirty="0" smtClean="0"/>
              <a:t>Jednodomni ili unitarni sistem uprave karakteriše jedan organ koji upravlja društvom, a uključuje i izvršne i neizvršne članove. </a:t>
            </a:r>
          </a:p>
          <a:p>
            <a:r>
              <a:rPr lang="sr-Latn-ME" dirty="0" smtClean="0"/>
              <a:t>Dvodomni ili dvostepeni sistem, s druge strane, karakteriše postojanje razdvojenog nadzornog i upravnog organa.</a:t>
            </a:r>
          </a:p>
          <a:p>
            <a:r>
              <a:rPr lang="sr-Latn-ME" dirty="0" smtClean="0"/>
              <a:t>Prvi se obično naziva nadzorni odbor, a drugi izvršni odbor. </a:t>
            </a:r>
          </a:p>
        </p:txBody>
      </p:sp>
    </p:spTree>
    <p:extLst>
      <p:ext uri="{BB962C8B-B14F-4D97-AF65-F5344CB8AC3E}">
        <p14:creationId xmlns:p14="http://schemas.microsoft.com/office/powerpoint/2010/main" xmlns="" val="29106965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77500" lnSpcReduction="20000"/>
          </a:bodyPr>
          <a:lstStyle/>
          <a:p>
            <a:r>
              <a:rPr lang="sr-Latn-ME" dirty="0" smtClean="0"/>
              <a:t>Po ovom sistemu, svakodnevno upravljanje društvom predato je izvršnom odboru, koji je zatim kontrolisan od strane nadzornog odbora, kojeg pak bira skupština.</a:t>
            </a:r>
          </a:p>
          <a:p>
            <a:r>
              <a:rPr lang="sr-Latn-ME" dirty="0" smtClean="0"/>
              <a:t>Nadzorni odbori u dvostepenim sistemima korporativnog upravljanja preuzimaju ulogu za nadzor nad poslovanjem kompanije. Niži, izvršni odbor, prati svakodnevno poslovanje. </a:t>
            </a:r>
          </a:p>
          <a:p>
            <a:r>
              <a:rPr lang="sr-Latn-ME" dirty="0" smtClean="0"/>
              <a:t>Njemački nadzorni odbori, u skladu sa Berlin Initiative Code nemaju upravljačke funkcije, već služe kao kontrola ili protivteža izvršnom odboru koji je vodeći donosilac dnevnih, poslovnih odluka za račun kompanije.</a:t>
            </a:r>
          </a:p>
          <a:p>
            <a:r>
              <a:rPr lang="sr-Latn-ME" dirty="0" smtClean="0"/>
              <a:t>Kada je riječ o nadzornim odborima, ono što dominira odgovarajućim kodeksima svake pojedine države članice EU su pitanja veličine odbora direktora, imenovanja, </a:t>
            </a:r>
            <a:r>
              <a:rPr lang="vi-VN" dirty="0" smtClean="0"/>
              <a:t>kvalifikacija, sastava, nezavisnosti i utvrđivanja naknada za rad članova.</a:t>
            </a:r>
            <a:endParaRPr lang="sr-Latn-ME" dirty="0" smtClean="0"/>
          </a:p>
          <a:p>
            <a:endParaRPr lang="sr-Latn-ME" dirty="0" smtClean="0"/>
          </a:p>
          <a:p>
            <a:endParaRPr lang="sr-Latn-ME" dirty="0" smtClean="0"/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17640400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85000" lnSpcReduction="20000"/>
          </a:bodyPr>
          <a:lstStyle/>
          <a:p>
            <a:r>
              <a:rPr lang="sr-Latn-ME" dirty="0"/>
              <a:t>Najveći broj kodeksa korporativnog upravljanja zastupa stav da </a:t>
            </a:r>
            <a:r>
              <a:rPr lang="sr-Latn-ME" dirty="0" smtClean="0"/>
              <a:t>većina članova </a:t>
            </a:r>
            <a:r>
              <a:rPr lang="sr-Latn-ME" dirty="0"/>
              <a:t>odbora direktora moraju biti nezavisni. </a:t>
            </a:r>
            <a:endParaRPr lang="sr-Latn-ME" dirty="0" smtClean="0"/>
          </a:p>
          <a:p>
            <a:r>
              <a:rPr lang="sr-Latn-ME" dirty="0" smtClean="0"/>
              <a:t>Definicije </a:t>
            </a:r>
            <a:r>
              <a:rPr lang="sr-Latn-ME" dirty="0"/>
              <a:t>“nezavisnosti” , </a:t>
            </a:r>
            <a:r>
              <a:rPr lang="sr-Latn-ME" dirty="0" smtClean="0"/>
              <a:t>iako različite</a:t>
            </a:r>
            <a:r>
              <a:rPr lang="sr-Latn-ME" dirty="0"/>
              <a:t>, saglasne su po tome da isključuju: sadašnje ili doskorašnje članove </a:t>
            </a:r>
            <a:r>
              <a:rPr lang="sr-Latn-ME" dirty="0" smtClean="0"/>
              <a:t>izvršnih organa</a:t>
            </a:r>
            <a:r>
              <a:rPr lang="sr-Latn-ME" dirty="0"/>
              <a:t>, članove njihovih porodica, većinske akcionare i dominantne dobavljače.</a:t>
            </a:r>
          </a:p>
          <a:p>
            <a:r>
              <a:rPr lang="sr-Latn-ME" dirty="0"/>
              <a:t>U Njemačkoj, na primjer, Vorstand (izvršni odbor) vrši upravljačka ovlašćenja, </a:t>
            </a:r>
            <a:r>
              <a:rPr lang="sr-Latn-ME" dirty="0" smtClean="0"/>
              <a:t>a Aufsichsrat </a:t>
            </a:r>
            <a:r>
              <a:rPr lang="sr-Latn-ME" dirty="0"/>
              <a:t>(nadzorni odbor) je u potpunosti sačinjen od nezavisnih direktora </a:t>
            </a:r>
            <a:r>
              <a:rPr lang="sr-Latn-ME" dirty="0" smtClean="0"/>
              <a:t>koji </a:t>
            </a:r>
            <a:r>
              <a:rPr lang="pl-PL" dirty="0" smtClean="0"/>
              <a:t>predstavljaju </a:t>
            </a:r>
            <a:r>
              <a:rPr lang="pl-PL" dirty="0"/>
              <a:t>kako vlasnike kapitala tako i radnike.</a:t>
            </a:r>
          </a:p>
          <a:p>
            <a:r>
              <a:rPr lang="sr-Latn-ME" dirty="0"/>
              <a:t>Princip “jedna akcija jedan glas” nije uniformno prisutan širom EU. </a:t>
            </a:r>
            <a:r>
              <a:rPr lang="sr-Latn-ME" dirty="0" smtClean="0"/>
              <a:t>Čak se </a:t>
            </a:r>
            <a:r>
              <a:rPr lang="sr-Latn-ME" dirty="0"/>
              <a:t>može i reći da članice EU kreću u pravcu multipliciranja glasačkih prava, </a:t>
            </a:r>
            <a:r>
              <a:rPr lang="sr-Latn-ME" dirty="0" smtClean="0"/>
              <a:t>a principi </a:t>
            </a:r>
            <a:r>
              <a:rPr lang="sr-Latn-ME" dirty="0"/>
              <a:t>OECD-a su</a:t>
            </a:r>
          </a:p>
        </p:txBody>
      </p:sp>
    </p:spTree>
    <p:extLst>
      <p:ext uri="{BB962C8B-B14F-4D97-AF65-F5344CB8AC3E}">
        <p14:creationId xmlns:p14="http://schemas.microsoft.com/office/powerpoint/2010/main" xmlns="" val="22207313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3874" y="1600200"/>
            <a:ext cx="607625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52501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S</a:t>
            </a:r>
            <a:r>
              <a:rPr lang="sr-Latn-ME" dirty="0" smtClean="0"/>
              <a:t>adržaj</a:t>
            </a: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r-Latn-ME" dirty="0" smtClean="0"/>
              <a:t>•</a:t>
            </a:r>
            <a:r>
              <a:rPr lang="sr-Latn-ME" dirty="0"/>
              <a:t>Korporativno upravljanje (engl. </a:t>
            </a:r>
            <a:r>
              <a:rPr lang="sr-Latn-ME" i="1" dirty="0"/>
              <a:t>Corporate Governance</a:t>
            </a:r>
            <a:r>
              <a:rPr lang="sr-Latn-ME" dirty="0"/>
              <a:t>) </a:t>
            </a:r>
            <a:r>
              <a:rPr lang="sr-Latn-ME" dirty="0" smtClean="0"/>
              <a:t>je područje </a:t>
            </a:r>
            <a:r>
              <a:rPr lang="sr-Latn-ME" dirty="0"/>
              <a:t>koje se bavi </a:t>
            </a:r>
            <a:r>
              <a:rPr lang="sr-Latn-ME" dirty="0" smtClean="0"/>
              <a:t> dnosima </a:t>
            </a:r>
            <a:r>
              <a:rPr lang="sr-Latn-ME" dirty="0"/>
              <a:t>upravljačkih struktura u korporacijama </a:t>
            </a:r>
          </a:p>
          <a:p>
            <a:pPr marL="0" indent="0">
              <a:buNone/>
            </a:pPr>
            <a:r>
              <a:rPr lang="sr-Latn-ME" dirty="0"/>
              <a:t>•Krucijalna pitanja korporativnog upravljanja su: </a:t>
            </a:r>
            <a:r>
              <a:rPr lang="sr-Latn-ME" b="1" dirty="0" smtClean="0"/>
              <a:t>ko </a:t>
            </a:r>
            <a:r>
              <a:rPr lang="sr-Latn-ME" dirty="0"/>
              <a:t>nadzire korporaciju i </a:t>
            </a:r>
            <a:r>
              <a:rPr lang="sr-Latn-ME" b="1" dirty="0"/>
              <a:t>zašto. </a:t>
            </a:r>
            <a:endParaRPr lang="sr-Latn-ME" dirty="0"/>
          </a:p>
          <a:p>
            <a:pPr marL="0" indent="0">
              <a:buNone/>
            </a:pPr>
            <a:r>
              <a:rPr lang="sr-Latn-ME" dirty="0"/>
              <a:t>•Svojevrsni je </a:t>
            </a:r>
            <a:r>
              <a:rPr lang="sr-Latn-ME" b="1" dirty="0"/>
              <a:t>proces </a:t>
            </a:r>
            <a:r>
              <a:rPr lang="sr-Latn-ME" dirty="0"/>
              <a:t>kojima korporacije odgovaraju pravima i željama svojih interesno-utjecajnih skupina – </a:t>
            </a:r>
            <a:r>
              <a:rPr lang="sr-Latn-ME" i="1" dirty="0"/>
              <a:t>stakeholdera</a:t>
            </a:r>
            <a:r>
              <a:rPr lang="sr-Latn-ME" dirty="0"/>
              <a:t>. </a:t>
            </a:r>
            <a:endParaRPr lang="sr-Latn-ME" dirty="0" smtClean="0"/>
          </a:p>
          <a:p>
            <a:pPr marL="0" indent="0">
              <a:buNone/>
            </a:pPr>
            <a:r>
              <a:rPr lang="sr-Latn-ME" dirty="0"/>
              <a:t>Izvori i upotreba finansijskih sredstava </a:t>
            </a:r>
          </a:p>
          <a:p>
            <a:pPr marL="0" indent="0">
              <a:buNone/>
            </a:pPr>
            <a:r>
              <a:rPr lang="sr-Latn-ME" dirty="0"/>
              <a:t>- Finansijsko upravljanje </a:t>
            </a:r>
          </a:p>
          <a:p>
            <a:pPr marL="0" indent="0">
              <a:buNone/>
            </a:pPr>
            <a:r>
              <a:rPr lang="sr-Latn-ME" dirty="0"/>
              <a:t>- Dugoročno finansiranje </a:t>
            </a:r>
          </a:p>
          <a:p>
            <a:pPr marL="0" indent="0">
              <a:buNone/>
            </a:pPr>
            <a:r>
              <a:rPr lang="sr-Latn-ME" dirty="0"/>
              <a:t>- Politika finansiranja i politika dividendi </a:t>
            </a:r>
          </a:p>
          <a:p>
            <a:pPr marL="0" indent="0">
              <a:buNone/>
            </a:pPr>
            <a:r>
              <a:rPr lang="sr-Latn-ME" dirty="0"/>
              <a:t>- Restrukturiranje korporacija </a:t>
            </a:r>
          </a:p>
          <a:p>
            <a:pPr marL="0" indent="0">
              <a:buNone/>
            </a:pPr>
            <a:r>
              <a:rPr lang="sr-Latn-ME" dirty="0"/>
              <a:t>- Finansijsko restrukturiranje banaka </a:t>
            </a:r>
          </a:p>
          <a:p>
            <a:pPr marL="0" indent="0">
              <a:buNone/>
            </a:pPr>
            <a:r>
              <a:rPr lang="vi-VN" dirty="0"/>
              <a:t>- Upravljanje međunarodnim finansiranjem </a:t>
            </a:r>
          </a:p>
          <a:p>
            <a:pPr marL="0" indent="0">
              <a:buNone/>
            </a:pPr>
            <a:endParaRPr lang="sr-Latn-ME" dirty="0"/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4157134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Osnovni 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zahtjev prema modernoj korporaciji je stvaranje bogatstva za ključne interesno utjecajne skupine, ali na odgovoran način </a:t>
            </a:r>
          </a:p>
          <a:p>
            <a:pPr marL="0" indent="0">
              <a:buNone/>
            </a:pP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sr-Latn-ME" b="1" dirty="0">
                <a:latin typeface="Arial" panose="020B0604020202020204" pitchFamily="34" charset="0"/>
                <a:cs typeface="Arial" panose="020B0604020202020204" pitchFamily="34" charset="0"/>
              </a:rPr>
              <a:t>“Budi etičan, budi odgovoran i budi profitabilan”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, imperativ je za korporaciju našeg doba </a:t>
            </a:r>
          </a:p>
          <a:p>
            <a:pPr marL="0" indent="0" algn="just">
              <a:buNone/>
            </a:pPr>
            <a:r>
              <a:rPr lang="vi-VN" dirty="0"/>
              <a:t>•</a:t>
            </a:r>
            <a:r>
              <a:rPr lang="vi-VN" dirty="0" smtClean="0"/>
              <a:t>Kao </a:t>
            </a:r>
            <a:r>
              <a:rPr lang="vi-VN" dirty="0"/>
              <a:t>korporacija mora </a:t>
            </a:r>
            <a:r>
              <a:rPr lang="vi-VN" dirty="0" smtClean="0"/>
              <a:t>usklađivati</a:t>
            </a:r>
            <a:r>
              <a:rPr lang="sr-Latn-ME" dirty="0" smtClean="0"/>
              <a:t> </a:t>
            </a:r>
            <a:r>
              <a:rPr lang="vi-VN" dirty="0" smtClean="0"/>
              <a:t>raznovrsne </a:t>
            </a:r>
            <a:r>
              <a:rPr lang="vi-VN" dirty="0"/>
              <a:t>interese kako bi lakše ispunila svoju osnovnu ekonomsku svrhu </a:t>
            </a:r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296107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vi-VN" dirty="0"/>
              <a:t>može se </a:t>
            </a:r>
            <a:r>
              <a:rPr lang="vi-VN" dirty="0" smtClean="0"/>
              <a:t>defini</a:t>
            </a:r>
            <a:r>
              <a:rPr lang="sr-Latn-ME" dirty="0" smtClean="0"/>
              <a:t>sati</a:t>
            </a:r>
            <a:r>
              <a:rPr lang="vi-VN" dirty="0" smtClean="0"/>
              <a:t>, </a:t>
            </a:r>
            <a:r>
              <a:rPr lang="vi-VN" dirty="0"/>
              <a:t>između ostaloga, kao </a:t>
            </a:r>
            <a:r>
              <a:rPr lang="sr-Latn-ME" b="1" dirty="0" smtClean="0"/>
              <a:t>sadržaj</a:t>
            </a:r>
            <a:r>
              <a:rPr lang="vi-VN" b="1" dirty="0" smtClean="0"/>
              <a:t> </a:t>
            </a:r>
            <a:r>
              <a:rPr lang="vi-VN" b="1" dirty="0"/>
              <a:t>nadzornih mehanizama </a:t>
            </a:r>
            <a:r>
              <a:rPr lang="vi-VN" dirty="0"/>
              <a:t>kojima </a:t>
            </a:r>
            <a:r>
              <a:rPr lang="vi-VN" b="1" dirty="0"/>
              <a:t>svi </a:t>
            </a:r>
            <a:r>
              <a:rPr lang="vi-VN" dirty="0"/>
              <a:t>dobavljači krucijalnih inputa trebaju osigurati povrate na svoja ulaganja u korporaciji, </a:t>
            </a:r>
            <a:r>
              <a:rPr lang="vi-VN" b="1" dirty="0"/>
              <a:t>ne ugrozivši </a:t>
            </a:r>
            <a:r>
              <a:rPr lang="vi-VN" dirty="0"/>
              <a:t>njezin dugoročni opstanak i prosperitet. </a:t>
            </a:r>
          </a:p>
          <a:p>
            <a:pPr marL="0" indent="0">
              <a:buNone/>
            </a:pPr>
            <a:r>
              <a:rPr lang="sr-Latn-ME" dirty="0"/>
              <a:t>•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Glavna područja korporativnog upravljanja vezuju se za relacije </a:t>
            </a: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utjecaja, ovlasti i odgovornosti unutar složenih poslovnih </a:t>
            </a:r>
            <a:r>
              <a:rPr lang="sr-Latn-ME" dirty="0" smtClean="0">
                <a:latin typeface="Arial" panose="020B0604020202020204" pitchFamily="34" charset="0"/>
                <a:cs typeface="Arial" panose="020B0604020202020204" pitchFamily="34" charset="0"/>
              </a:rPr>
              <a:t>sistema </a:t>
            </a:r>
            <a:endParaRPr lang="sr-Latn-M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M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9130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b="1" dirty="0" smtClean="0"/>
              <a:t> literatura... </a:t>
            </a:r>
            <a:r>
              <a:rPr lang="sr-Latn-ME" dirty="0" smtClean="0"/>
              <a:t/>
            </a:r>
            <a:br>
              <a:rPr lang="sr-Latn-ME" dirty="0" smtClean="0"/>
            </a:b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Latn-ME" dirty="0" smtClean="0"/>
              <a:t>•Tipurić, </a:t>
            </a:r>
            <a:r>
              <a:rPr lang="sr-Latn-ME" dirty="0"/>
              <a:t>Darko </a:t>
            </a:r>
            <a:r>
              <a:rPr lang="sr-Latn-ME" dirty="0" smtClean="0"/>
              <a:t> </a:t>
            </a:r>
            <a:r>
              <a:rPr lang="sr-Latn-ME" dirty="0"/>
              <a:t>(2008), K</a:t>
            </a:r>
            <a:r>
              <a:rPr lang="sr-Latn-ME" i="1" dirty="0"/>
              <a:t>orporativno upravljanje</a:t>
            </a:r>
            <a:r>
              <a:rPr lang="sr-Latn-ME" dirty="0"/>
              <a:t>, Sinergija Zagreb </a:t>
            </a:r>
          </a:p>
          <a:p>
            <a:pPr marL="0" indent="0">
              <a:buNone/>
            </a:pPr>
            <a:r>
              <a:rPr lang="sr-Latn-ME" dirty="0"/>
              <a:t>•</a:t>
            </a:r>
            <a:r>
              <a:rPr lang="sr-Latn-ME" dirty="0" smtClean="0"/>
              <a:t>Tipurić, </a:t>
            </a:r>
            <a:r>
              <a:rPr lang="sr-Latn-ME" dirty="0"/>
              <a:t>Darko (2006), </a:t>
            </a:r>
            <a:r>
              <a:rPr lang="sr-Latn-ME" i="1" dirty="0"/>
              <a:t>Nadzorni odbor i korporativno upravljanje</a:t>
            </a:r>
            <a:r>
              <a:rPr lang="sr-Latn-ME" dirty="0"/>
              <a:t>, Sinergija Zagreb </a:t>
            </a:r>
          </a:p>
          <a:p>
            <a:pPr marL="0" indent="0">
              <a:buNone/>
            </a:pPr>
            <a:r>
              <a:rPr lang="sr-Latn-ME" dirty="0" smtClean="0"/>
              <a:t>•Čengić, </a:t>
            </a:r>
            <a:r>
              <a:rPr lang="sr-Latn-ME" dirty="0"/>
              <a:t>Drago (2001), </a:t>
            </a:r>
            <a:r>
              <a:rPr lang="sr-Latn-ME" i="1" dirty="0"/>
              <a:t>Vlasnici, menadžeri i kontrola poduzeda</a:t>
            </a:r>
            <a:r>
              <a:rPr lang="sr-Latn-ME" dirty="0"/>
              <a:t>, Institut društvenih znanosti Ivo Pilar, Zagreb </a:t>
            </a:r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621521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2384274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literatura</a:t>
            </a: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Latn-ME" dirty="0" smtClean="0"/>
              <a:t>Pomoćna:</a:t>
            </a:r>
          </a:p>
          <a:p>
            <a:endParaRPr lang="sr-Latn-ME" dirty="0"/>
          </a:p>
          <a:p>
            <a:r>
              <a:rPr lang="sr-Latn-ME" dirty="0" smtClean="0"/>
              <a:t>Jozo </a:t>
            </a:r>
            <a:r>
              <a:rPr lang="sr-Latn-ME" dirty="0"/>
              <a:t>Sović, Poslovno upravljanje, Pravni fakultet Kiseljak, Des, Sarajevo 2010; </a:t>
            </a:r>
          </a:p>
          <a:p>
            <a:pPr marL="0" indent="0">
              <a:buNone/>
            </a:pPr>
            <a:r>
              <a:rPr lang="sr-Latn-ME" dirty="0"/>
              <a:t>	</a:t>
            </a:r>
          </a:p>
          <a:p>
            <a:pPr marL="0" indent="0">
              <a:buNone/>
            </a:pPr>
            <a:r>
              <a:rPr lang="sr-Latn-ME" dirty="0"/>
              <a:t>Dopunska literatura: 	</a:t>
            </a:r>
          </a:p>
          <a:p>
            <a:endParaRPr lang="sr-Latn-ME" dirty="0"/>
          </a:p>
          <a:p>
            <a:r>
              <a:rPr lang="nn-NO" dirty="0" smtClean="0"/>
              <a:t> </a:t>
            </a:r>
            <a:r>
              <a:rPr lang="nn-NO" dirty="0"/>
              <a:t>Van Horne, C. James, Financijsko upravljanje i politika, IX -izdanje, Mate, 1997. </a:t>
            </a:r>
          </a:p>
          <a:p>
            <a:pPr marL="0" indent="0">
              <a:buNone/>
            </a:pPr>
            <a:r>
              <a:rPr lang="sr-Latn-ME" dirty="0"/>
              <a:t>	</a:t>
            </a:r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2572954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</TotalTime>
  <Words>1313</Words>
  <Application>Microsoft Office PowerPoint</Application>
  <PresentationFormat>On-screen Show (4:3)</PresentationFormat>
  <Paragraphs>190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KORPORATIVNO UPRAVLJANJE  Prof. Dr. Halil Kalač</vt:lpstr>
      <vt:lpstr>Slide 2</vt:lpstr>
      <vt:lpstr>Ishod..</vt:lpstr>
      <vt:lpstr>Sadržaj</vt:lpstr>
      <vt:lpstr>Slide 5</vt:lpstr>
      <vt:lpstr>Slide 6</vt:lpstr>
      <vt:lpstr> literatura...  </vt:lpstr>
      <vt:lpstr>Slide 8</vt:lpstr>
      <vt:lpstr>literatura</vt:lpstr>
      <vt:lpstr>Slide 10</vt:lpstr>
      <vt:lpstr>Struktura ....</vt:lpstr>
      <vt:lpstr>Kontekst...</vt:lpstr>
      <vt:lpstr>Struktura...</vt:lpstr>
      <vt:lpstr>Aspekt...</vt:lpstr>
      <vt:lpstr>Šta je korporativno upravljanje </vt:lpstr>
      <vt:lpstr>Kontrola i povjerenje </vt:lpstr>
      <vt:lpstr> Četiri elementa dobrog korporativnog upravljanja </vt:lpstr>
      <vt:lpstr> Korporativni organi:Sistem delegiranja nadležnosti </vt:lpstr>
      <vt:lpstr>Slide 19</vt:lpstr>
      <vt:lpstr>Korporativni principi </vt:lpstr>
      <vt:lpstr>Briga o ključnim društvenim subjektima</vt:lpstr>
      <vt:lpstr> Korporativni procesi </vt:lpstr>
      <vt:lpstr>Korporativna kultura </vt:lpstr>
      <vt:lpstr>Vlasnička struktura...</vt:lpstr>
      <vt:lpstr> Novi trendovi </vt:lpstr>
      <vt:lpstr>Plate vrhunskih direktora</vt:lpstr>
      <vt:lpstr>Plate vrhunskih direktora u SAD</vt:lpstr>
      <vt:lpstr>Kriza i korporativno upravljanje</vt:lpstr>
      <vt:lpstr> Uticaj krize na korporativno upravljanje </vt:lpstr>
      <vt:lpstr>Struktura krize...</vt:lpstr>
      <vt:lpstr>Slide 31</vt:lpstr>
      <vt:lpstr>Kriza i tržišta...</vt:lpstr>
      <vt:lpstr>OECD</vt:lpstr>
      <vt:lpstr>Slide 34</vt:lpstr>
      <vt:lpstr>Slide 35</vt:lpstr>
      <vt:lpstr>Slide 36</vt:lpstr>
      <vt:lpstr>Slide 37</vt:lpstr>
      <vt:lpstr>Slide 38</vt:lpstr>
    </vt:vector>
  </TitlesOfParts>
  <Company>Centralna banka Crne Gore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KORPORATIVNO UPRAVLJANJE</dc:title>
  <dc:creator>Halil Kalac</dc:creator>
  <cp:lastModifiedBy>ProBook 4540s</cp:lastModifiedBy>
  <cp:revision>29</cp:revision>
  <dcterms:created xsi:type="dcterms:W3CDTF">2014-12-16T10:53:56Z</dcterms:created>
  <dcterms:modified xsi:type="dcterms:W3CDTF">2018-03-06T21:05:19Z</dcterms:modified>
</cp:coreProperties>
</file>