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s/slide5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5"/>
  </p:notesMasterIdLst>
  <p:sldIdLst>
    <p:sldId id="256" r:id="rId2"/>
    <p:sldId id="257" r:id="rId3"/>
    <p:sldId id="258" r:id="rId4"/>
    <p:sldId id="319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315" r:id="rId37"/>
    <p:sldId id="291" r:id="rId38"/>
    <p:sldId id="292" r:id="rId39"/>
    <p:sldId id="293" r:id="rId40"/>
    <p:sldId id="294" r:id="rId41"/>
    <p:sldId id="317" r:id="rId42"/>
    <p:sldId id="295" r:id="rId43"/>
    <p:sldId id="316" r:id="rId44"/>
    <p:sldId id="296" r:id="rId45"/>
    <p:sldId id="318" r:id="rId46"/>
    <p:sldId id="297" r:id="rId47"/>
    <p:sldId id="298" r:id="rId48"/>
    <p:sldId id="299" r:id="rId49"/>
    <p:sldId id="300" r:id="rId50"/>
    <p:sldId id="301" r:id="rId51"/>
    <p:sldId id="302" r:id="rId52"/>
    <p:sldId id="303" r:id="rId53"/>
    <p:sldId id="320" r:id="rId54"/>
    <p:sldId id="304" r:id="rId55"/>
    <p:sldId id="314" r:id="rId56"/>
    <p:sldId id="305" r:id="rId57"/>
    <p:sldId id="306" r:id="rId58"/>
    <p:sldId id="313" r:id="rId59"/>
    <p:sldId id="307" r:id="rId60"/>
    <p:sldId id="308" r:id="rId61"/>
    <p:sldId id="309" r:id="rId62"/>
    <p:sldId id="310" r:id="rId63"/>
    <p:sldId id="311" r:id="rId6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2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60809C-E13E-4193-BBEE-5A67FA606366}" type="datetimeFigureOut">
              <a:rPr lang="en-US" smtClean="0"/>
              <a:pPr/>
              <a:t>4/19/2019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07011C-8FF8-4962-AB2C-6E7E894104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011857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07011C-8FF8-4962-AB2C-6E7E894104C5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411449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F97FA-4FCD-4CFB-B3CD-DD86CA3CDA9D}" type="datetime1">
              <a:rPr lang="en-US" smtClean="0"/>
              <a:pPr/>
              <a:t>4/19/2019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7AA31-9651-4598-9723-AE56DE97C5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729749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9ADB1-8DC0-4967-8A07-3B9AEF24C751}" type="datetime1">
              <a:rPr lang="en-US" smtClean="0"/>
              <a:pPr/>
              <a:t>4/19/2019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7AA31-9651-4598-9723-AE56DE97C5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418753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4D42A-9A9E-409A-B0F7-101046F2893E}" type="datetime1">
              <a:rPr lang="en-US" smtClean="0"/>
              <a:pPr/>
              <a:t>4/19/2019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7AA31-9651-4598-9723-AE56DE97C5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500963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7891E-820B-4463-9499-60809E50B3C9}" type="datetime1">
              <a:rPr lang="en-US" smtClean="0"/>
              <a:pPr/>
              <a:t>4/19/2019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7AA31-9651-4598-9723-AE56DE97C5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131077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9AEAE-C8F7-490F-B001-8C4E2EA05789}" type="datetime1">
              <a:rPr lang="en-US" smtClean="0"/>
              <a:pPr/>
              <a:t>4/19/2019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7AA31-9651-4598-9723-AE56DE97C5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890024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874C3-5256-428A-A1DE-8923B68852D0}" type="datetime1">
              <a:rPr lang="en-US" smtClean="0"/>
              <a:pPr/>
              <a:t>4/19/2019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7AA31-9651-4598-9723-AE56DE97C5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602716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6EC80-32ED-4EE2-89C8-01F1EC9FE235}" type="datetime1">
              <a:rPr lang="en-US" smtClean="0"/>
              <a:pPr/>
              <a:t>4/19/2019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7AA31-9651-4598-9723-AE56DE97C5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528326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42B0C-967F-49C5-8223-3FA184C91982}" type="datetime1">
              <a:rPr lang="en-US" smtClean="0"/>
              <a:pPr/>
              <a:t>4/19/2019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7AA31-9651-4598-9723-AE56DE97C5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206872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AE4B3-7B5C-49A2-A57A-B53280DD014F}" type="datetime1">
              <a:rPr lang="en-US" smtClean="0"/>
              <a:pPr/>
              <a:t>4/19/2019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7AA31-9651-4598-9723-AE56DE97C5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774680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0BF3A-9F31-470D-9102-4D39B1C6C636}" type="datetime1">
              <a:rPr lang="en-US" smtClean="0"/>
              <a:pPr/>
              <a:t>4/19/2019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7AA31-9651-4598-9723-AE56DE97C5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446590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C2AE9-96F3-4A0F-9F6C-8D3DD3395C50}" type="datetime1">
              <a:rPr lang="en-US" smtClean="0"/>
              <a:pPr/>
              <a:t>4/19/2019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7AA31-9651-4598-9723-AE56DE97C5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713121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115810-66E4-40C6-A23E-4CBB5F8C303F}" type="datetime1">
              <a:rPr lang="en-US" smtClean="0"/>
              <a:pPr/>
              <a:t>4/19/2019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47AA31-9651-4598-9723-AE56DE97C5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603545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Latn-ME" dirty="0" smtClean="0"/>
              <a:t>PRAVO FINANSIJSKIH INSTITUCIJA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Latn-ME" sz="4000" dirty="0" smtClean="0"/>
              <a:t>INSTRUMENTI TRŽIŠTA NOVCA</a:t>
            </a:r>
          </a:p>
          <a:p>
            <a:r>
              <a:rPr lang="sr-Latn-ME" sz="3200" dirty="0" smtClean="0"/>
              <a:t>Prof. Dr. Halil Kalač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7AA31-9651-4598-9723-AE56DE97C57E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9011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48871"/>
            <a:ext cx="10515600" cy="5128092"/>
          </a:xfrm>
        </p:spPr>
        <p:txBody>
          <a:bodyPr>
            <a:normAutofit/>
          </a:bodyPr>
          <a:lstStyle/>
          <a:p>
            <a:pPr algn="just"/>
            <a:r>
              <a:rPr lang="pl-PL" dirty="0"/>
              <a:t>Obveznice mogu (u skladu sa zakonskim propisima) izdavati </a:t>
            </a:r>
            <a:r>
              <a:rPr lang="pl-PL" dirty="0" smtClean="0"/>
              <a:t>mnogobrojni </a:t>
            </a:r>
            <a:r>
              <a:rPr lang="en-US" dirty="0" err="1" smtClean="0"/>
              <a:t>državn</a:t>
            </a:r>
            <a:r>
              <a:rPr lang="sr-Latn-ME" dirty="0" smtClean="0"/>
              <a:t>i 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privredno</a:t>
            </a:r>
            <a:r>
              <a:rPr lang="en-US" dirty="0"/>
              <a:t> - </a:t>
            </a:r>
            <a:r>
              <a:rPr lang="en-US" dirty="0" err="1"/>
              <a:t>pravni</a:t>
            </a:r>
            <a:r>
              <a:rPr lang="en-US" dirty="0"/>
              <a:t> </a:t>
            </a:r>
            <a:r>
              <a:rPr lang="en-US" dirty="0" err="1"/>
              <a:t>subjekti</a:t>
            </a:r>
            <a:r>
              <a:rPr lang="en-US" dirty="0" smtClean="0"/>
              <a:t>.</a:t>
            </a:r>
            <a:endParaRPr lang="sr-Latn-ME" dirty="0" smtClean="0"/>
          </a:p>
          <a:p>
            <a:r>
              <a:rPr lang="en-US" dirty="0" smtClean="0"/>
              <a:t> </a:t>
            </a:r>
            <a:r>
              <a:rPr lang="en-US" dirty="0"/>
              <a:t>Sa </a:t>
            </a:r>
            <a:r>
              <a:rPr lang="en-US" dirty="0" err="1"/>
              <a:t>stanovišta</a:t>
            </a:r>
            <a:r>
              <a:rPr lang="en-US" dirty="0"/>
              <a:t> </a:t>
            </a:r>
            <a:r>
              <a:rPr lang="en-US" dirty="0" err="1"/>
              <a:t>emitenta</a:t>
            </a:r>
            <a:r>
              <a:rPr lang="en-US" dirty="0"/>
              <a:t> </a:t>
            </a:r>
            <a:r>
              <a:rPr lang="en-US" dirty="0" err="1"/>
              <a:t>razlikujemo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razne</a:t>
            </a:r>
            <a:r>
              <a:rPr lang="en-US" dirty="0" smtClean="0"/>
              <a:t> </a:t>
            </a:r>
            <a:r>
              <a:rPr lang="en-US" dirty="0" err="1"/>
              <a:t>vrste</a:t>
            </a:r>
            <a:r>
              <a:rPr lang="en-US" dirty="0"/>
              <a:t> </a:t>
            </a:r>
            <a:r>
              <a:rPr lang="en-US" dirty="0" err="1"/>
              <a:t>obveznica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funkcionisanje</a:t>
            </a:r>
            <a:r>
              <a:rPr lang="en-US" dirty="0"/>
              <a:t> </a:t>
            </a:r>
            <a:r>
              <a:rPr lang="en-US" dirty="0" err="1"/>
              <a:t>tržišta</a:t>
            </a:r>
            <a:r>
              <a:rPr lang="en-US" dirty="0"/>
              <a:t> </a:t>
            </a:r>
            <a:r>
              <a:rPr lang="en-US" dirty="0" err="1"/>
              <a:t>novca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tržišnog</a:t>
            </a:r>
            <a:r>
              <a:rPr lang="en-US" dirty="0"/>
              <a:t> </a:t>
            </a:r>
            <a:r>
              <a:rPr lang="en-US" dirty="0" err="1" smtClean="0"/>
              <a:t>sistema</a:t>
            </a:r>
            <a:r>
              <a:rPr lang="sr-Latn-ME" dirty="0" smtClean="0"/>
              <a:t> </a:t>
            </a:r>
            <a:r>
              <a:rPr lang="en-US" dirty="0" smtClean="0"/>
              <a:t>u c</a:t>
            </a:r>
            <a:r>
              <a:rPr lang="sr-Latn-ME" dirty="0" smtClean="0"/>
              <a:t>j</a:t>
            </a:r>
            <a:r>
              <a:rPr lang="en-US" dirty="0" err="1" smtClean="0"/>
              <a:t>elini</a:t>
            </a:r>
            <a:r>
              <a:rPr lang="en-US" dirty="0" smtClean="0"/>
              <a:t> </a:t>
            </a:r>
            <a:r>
              <a:rPr lang="en-US" dirty="0" err="1"/>
              <a:t>posebno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važne</a:t>
            </a:r>
            <a:r>
              <a:rPr lang="en-US" dirty="0"/>
              <a:t> </a:t>
            </a:r>
            <a:r>
              <a:rPr lang="en-US" dirty="0" err="1"/>
              <a:t>kratkoročne</a:t>
            </a:r>
            <a:r>
              <a:rPr lang="en-US" dirty="0"/>
              <a:t> </a:t>
            </a:r>
            <a:r>
              <a:rPr lang="en-US" dirty="0" err="1"/>
              <a:t>državne</a:t>
            </a:r>
            <a:r>
              <a:rPr lang="en-US" dirty="0"/>
              <a:t> </a:t>
            </a:r>
            <a:r>
              <a:rPr lang="en-US" dirty="0" err="1"/>
              <a:t>obveznice</a:t>
            </a:r>
            <a:r>
              <a:rPr lang="en-US" dirty="0"/>
              <a:t>. </a:t>
            </a:r>
            <a:endParaRPr lang="sr-Latn-ME" dirty="0" smtClean="0"/>
          </a:p>
          <a:p>
            <a:r>
              <a:rPr lang="en-US" dirty="0" err="1" smtClean="0"/>
              <a:t>Zato</a:t>
            </a:r>
            <a:r>
              <a:rPr lang="en-US" dirty="0" smtClean="0"/>
              <a:t> </a:t>
            </a:r>
            <a:r>
              <a:rPr lang="en-US" dirty="0" err="1"/>
              <a:t>ćemo</a:t>
            </a:r>
            <a:r>
              <a:rPr lang="en-US" dirty="0"/>
              <a:t> </a:t>
            </a:r>
            <a:r>
              <a:rPr lang="en-US" dirty="0" err="1"/>
              <a:t>tu</a:t>
            </a:r>
            <a:r>
              <a:rPr lang="en-US" dirty="0"/>
              <a:t> </a:t>
            </a:r>
            <a:r>
              <a:rPr lang="en-US" dirty="0" err="1" smtClean="0"/>
              <a:t>vrstu</a:t>
            </a:r>
            <a:r>
              <a:rPr lang="sr-Latn-ME" dirty="0" smtClean="0"/>
              <a:t> </a:t>
            </a:r>
            <a:r>
              <a:rPr lang="en-US" dirty="0" err="1" smtClean="0"/>
              <a:t>obveznica</a:t>
            </a:r>
            <a:r>
              <a:rPr lang="en-US" dirty="0" smtClean="0"/>
              <a:t> </a:t>
            </a:r>
            <a:r>
              <a:rPr lang="en-US" dirty="0" err="1"/>
              <a:t>ovde</a:t>
            </a:r>
            <a:r>
              <a:rPr lang="en-US" dirty="0"/>
              <a:t> </a:t>
            </a:r>
            <a:r>
              <a:rPr lang="en-US" dirty="0" err="1"/>
              <a:t>detaljnije</a:t>
            </a:r>
            <a:r>
              <a:rPr lang="en-US" dirty="0"/>
              <a:t> </a:t>
            </a:r>
            <a:r>
              <a:rPr lang="en-US" dirty="0" err="1"/>
              <a:t>razmotriti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Državna</a:t>
            </a:r>
            <a:r>
              <a:rPr lang="en-US" dirty="0"/>
              <a:t> </a:t>
            </a:r>
            <a:r>
              <a:rPr lang="en-US" dirty="0" err="1"/>
              <a:t>obveznica</a:t>
            </a:r>
            <a:r>
              <a:rPr lang="en-US" dirty="0"/>
              <a:t> je </a:t>
            </a:r>
            <a:r>
              <a:rPr lang="en-US" dirty="0" err="1"/>
              <a:t>obligacioni</a:t>
            </a:r>
            <a:r>
              <a:rPr lang="en-US" dirty="0"/>
              <a:t>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ednosni</a:t>
            </a:r>
            <a:r>
              <a:rPr lang="en-US" dirty="0" smtClean="0"/>
              <a:t> </a:t>
            </a:r>
            <a:r>
              <a:rPr lang="en-US" dirty="0" err="1"/>
              <a:t>papir</a:t>
            </a:r>
            <a:r>
              <a:rPr lang="en-US" dirty="0"/>
              <a:t> </a:t>
            </a:r>
            <a:r>
              <a:rPr lang="en-US" dirty="0" err="1"/>
              <a:t>kojim</a:t>
            </a:r>
            <a:r>
              <a:rPr lang="en-US" dirty="0"/>
              <a:t> </a:t>
            </a:r>
            <a:r>
              <a:rPr lang="en-US" dirty="0" err="1"/>
              <a:t>neka</a:t>
            </a:r>
            <a:r>
              <a:rPr lang="en-US" dirty="0"/>
              <a:t> </a:t>
            </a:r>
            <a:r>
              <a:rPr lang="en-US" dirty="0" err="1" smtClean="0"/>
              <a:t>vlada</a:t>
            </a:r>
            <a:r>
              <a:rPr lang="sr-Latn-ME" dirty="0" smtClean="0"/>
              <a:t> </a:t>
            </a:r>
            <a:r>
              <a:rPr lang="en-US" dirty="0" smtClean="0"/>
              <a:t>(</a:t>
            </a:r>
            <a:r>
              <a:rPr lang="en-US" dirty="0" err="1"/>
              <a:t>centralna</a:t>
            </a:r>
            <a:r>
              <a:rPr lang="en-US" dirty="0"/>
              <a:t>, </a:t>
            </a:r>
            <a:r>
              <a:rPr lang="en-US" dirty="0" err="1"/>
              <a:t>lokalna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sl.)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neki</a:t>
            </a:r>
            <a:r>
              <a:rPr lang="en-US" dirty="0"/>
              <a:t> </a:t>
            </a:r>
            <a:r>
              <a:rPr lang="en-US" dirty="0" err="1"/>
              <a:t>njen</a:t>
            </a:r>
            <a:r>
              <a:rPr lang="en-US" dirty="0"/>
              <a:t> </a:t>
            </a:r>
            <a:r>
              <a:rPr lang="en-US" dirty="0" err="1"/>
              <a:t>ovlašćeni</a:t>
            </a:r>
            <a:r>
              <a:rPr lang="en-US" dirty="0"/>
              <a:t> organ (</a:t>
            </a:r>
            <a:r>
              <a:rPr lang="en-US" dirty="0" err="1"/>
              <a:t>ministarstvo</a:t>
            </a:r>
            <a:r>
              <a:rPr lang="en-US" dirty="0"/>
              <a:t> </a:t>
            </a:r>
            <a:r>
              <a:rPr lang="en-US" dirty="0" err="1"/>
              <a:t>finansija</a:t>
            </a:r>
            <a:r>
              <a:rPr lang="en-US" dirty="0" smtClean="0"/>
              <a:t>)</a:t>
            </a:r>
            <a:r>
              <a:rPr lang="sr-Latn-ME" dirty="0" smtClean="0"/>
              <a:t> </a:t>
            </a:r>
            <a:r>
              <a:rPr lang="en-US" dirty="0" err="1" smtClean="0"/>
              <a:t>posuđuje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 err="1"/>
              <a:t>prikuplja</a:t>
            </a:r>
            <a:r>
              <a:rPr lang="en-US" dirty="0"/>
              <a:t>) </a:t>
            </a:r>
            <a:r>
              <a:rPr lang="en-US" dirty="0" err="1"/>
              <a:t>slobodna</a:t>
            </a:r>
            <a:r>
              <a:rPr lang="en-US" dirty="0"/>
              <a:t> </a:t>
            </a:r>
            <a:r>
              <a:rPr lang="en-US" dirty="0" err="1"/>
              <a:t>novčana</a:t>
            </a:r>
            <a:r>
              <a:rPr lang="en-US" dirty="0"/>
              <a:t> </a:t>
            </a:r>
            <a:r>
              <a:rPr lang="en-US" dirty="0" err="1"/>
              <a:t>sredstva</a:t>
            </a:r>
            <a:r>
              <a:rPr lang="en-US" dirty="0"/>
              <a:t> od </a:t>
            </a:r>
            <a:r>
              <a:rPr lang="en-US" dirty="0" err="1"/>
              <a:t>građana</a:t>
            </a:r>
            <a:r>
              <a:rPr lang="en-US" dirty="0"/>
              <a:t>, </a:t>
            </a:r>
            <a:r>
              <a:rPr lang="en-US" dirty="0" err="1"/>
              <a:t>preduzeća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sl.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smtClean="0"/>
              <a:t>s</a:t>
            </a:r>
            <a:r>
              <a:rPr lang="sr-Latn-ME" dirty="0" smtClean="0"/>
              <a:t> </a:t>
            </a:r>
            <a:r>
              <a:rPr lang="en-US" dirty="0" err="1" smtClean="0"/>
              <a:t>njima</a:t>
            </a:r>
            <a:r>
              <a:rPr lang="en-US" dirty="0" smtClean="0"/>
              <a:t> </a:t>
            </a:r>
            <a:r>
              <a:rPr lang="en-US" dirty="0" err="1"/>
              <a:t>finansira</a:t>
            </a:r>
            <a:r>
              <a:rPr lang="en-US" dirty="0"/>
              <a:t> </a:t>
            </a:r>
            <a:r>
              <a:rPr lang="en-US" dirty="0" err="1"/>
              <a:t>privremeni</a:t>
            </a:r>
            <a:r>
              <a:rPr lang="en-US" dirty="0"/>
              <a:t> </a:t>
            </a:r>
            <a:r>
              <a:rPr lang="en-US" dirty="0" err="1"/>
              <a:t>budžetski</a:t>
            </a:r>
            <a:r>
              <a:rPr lang="en-US" dirty="0"/>
              <a:t> deficit. </a:t>
            </a:r>
            <a:endParaRPr lang="sr-Latn-ME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7AA31-9651-4598-9723-AE56DE97C57E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637971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87506"/>
            <a:ext cx="10515600" cy="5289457"/>
          </a:xfrm>
        </p:spPr>
        <p:txBody>
          <a:bodyPr/>
          <a:lstStyle/>
          <a:p>
            <a:pPr algn="just"/>
            <a:r>
              <a:rPr lang="en-US" dirty="0" err="1"/>
              <a:t>Vlada</a:t>
            </a:r>
            <a:r>
              <a:rPr lang="en-US" dirty="0"/>
              <a:t> se </a:t>
            </a:r>
            <a:r>
              <a:rPr lang="en-US" dirty="0" err="1"/>
              <a:t>obavezuje</a:t>
            </a:r>
            <a:r>
              <a:rPr lang="en-US" dirty="0"/>
              <a:t> da </a:t>
            </a:r>
            <a:r>
              <a:rPr lang="en-US" dirty="0" err="1"/>
              <a:t>će</a:t>
            </a:r>
            <a:r>
              <a:rPr lang="en-US" dirty="0"/>
              <a:t> u </a:t>
            </a:r>
            <a:r>
              <a:rPr lang="en-US" dirty="0" err="1"/>
              <a:t>određenom</a:t>
            </a:r>
            <a:r>
              <a:rPr lang="sr-Latn-ME" dirty="0"/>
              <a:t> </a:t>
            </a:r>
            <a:r>
              <a:rPr lang="en-US" dirty="0" err="1"/>
              <a:t>roku</a:t>
            </a:r>
            <a:r>
              <a:rPr lang="en-US" dirty="0"/>
              <a:t> </a:t>
            </a:r>
            <a:r>
              <a:rPr lang="en-US" dirty="0" err="1"/>
              <a:t>imaocu</a:t>
            </a:r>
            <a:r>
              <a:rPr lang="en-US" dirty="0"/>
              <a:t> </a:t>
            </a:r>
            <a:r>
              <a:rPr lang="en-US" dirty="0" err="1"/>
              <a:t>obveznice</a:t>
            </a:r>
            <a:r>
              <a:rPr lang="en-US" dirty="0"/>
              <a:t> </a:t>
            </a:r>
            <a:r>
              <a:rPr lang="en-US" dirty="0" err="1"/>
              <a:t>vratiti</a:t>
            </a:r>
            <a:r>
              <a:rPr lang="en-US" dirty="0"/>
              <a:t> </a:t>
            </a:r>
            <a:r>
              <a:rPr lang="en-US" dirty="0" err="1"/>
              <a:t>posuđeni</a:t>
            </a:r>
            <a:r>
              <a:rPr lang="en-US" dirty="0"/>
              <a:t> </a:t>
            </a:r>
            <a:r>
              <a:rPr lang="en-US" dirty="0" err="1"/>
              <a:t>iznos</a:t>
            </a:r>
            <a:r>
              <a:rPr lang="en-US" dirty="0"/>
              <a:t> </a:t>
            </a:r>
            <a:r>
              <a:rPr lang="en-US" dirty="0" err="1"/>
              <a:t>naznačen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obveznici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kamatu</a:t>
            </a:r>
            <a:r>
              <a:rPr lang="en-US" dirty="0"/>
              <a:t> </a:t>
            </a:r>
            <a:r>
              <a:rPr lang="en-US" dirty="0" err="1" smtClean="0"/>
              <a:t>po</a:t>
            </a:r>
            <a:r>
              <a:rPr lang="sr-Latn-ME" dirty="0" smtClean="0"/>
              <a:t> </a:t>
            </a:r>
            <a:r>
              <a:rPr lang="en-US" dirty="0" err="1" smtClean="0"/>
              <a:t>određenoj</a:t>
            </a:r>
            <a:r>
              <a:rPr lang="en-US" dirty="0" smtClean="0"/>
              <a:t> </a:t>
            </a:r>
            <a:r>
              <a:rPr lang="en-US" dirty="0" err="1"/>
              <a:t>ugovorenoj</a:t>
            </a:r>
            <a:r>
              <a:rPr lang="en-US" dirty="0"/>
              <a:t> </a:t>
            </a:r>
            <a:r>
              <a:rPr lang="en-US" dirty="0" err="1"/>
              <a:t>kamatnoj</a:t>
            </a:r>
            <a:r>
              <a:rPr lang="en-US" dirty="0"/>
              <a:t> </a:t>
            </a:r>
            <a:r>
              <a:rPr lang="en-US" dirty="0" err="1"/>
              <a:t>stopi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Vlade</a:t>
            </a:r>
            <a:r>
              <a:rPr lang="en-US" dirty="0" smtClean="0"/>
              <a:t> </a:t>
            </a:r>
            <a:r>
              <a:rPr lang="en-US" dirty="0"/>
              <a:t>se </a:t>
            </a:r>
            <a:r>
              <a:rPr lang="en-US" dirty="0" err="1"/>
              <a:t>obično</a:t>
            </a:r>
            <a:r>
              <a:rPr lang="en-US" dirty="0"/>
              <a:t> </a:t>
            </a:r>
            <a:r>
              <a:rPr lang="en-US" dirty="0" err="1"/>
              <a:t>brinu</a:t>
            </a:r>
            <a:r>
              <a:rPr lang="en-US" dirty="0"/>
              <a:t> o tome da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eme</a:t>
            </a:r>
            <a:r>
              <a:rPr lang="sr-Latn-ME" dirty="0" smtClean="0"/>
              <a:t> </a:t>
            </a:r>
            <a:r>
              <a:rPr lang="nb-NO" dirty="0" smtClean="0"/>
              <a:t>isplate </a:t>
            </a:r>
            <a:r>
              <a:rPr lang="nb-NO" dirty="0"/>
              <a:t>glavnicu i kamate i da sačuvaju </a:t>
            </a:r>
            <a:r>
              <a:rPr lang="nb-NO" dirty="0" smtClean="0"/>
              <a:t>pov</a:t>
            </a:r>
            <a:r>
              <a:rPr lang="sr-Latn-ME" dirty="0" smtClean="0"/>
              <a:t>j</a:t>
            </a:r>
            <a:r>
              <a:rPr lang="nb-NO" dirty="0" smtClean="0"/>
              <a:t>erenje </a:t>
            </a:r>
            <a:r>
              <a:rPr lang="nb-NO" dirty="0"/>
              <a:t>građana u njihove </a:t>
            </a:r>
            <a:r>
              <a:rPr lang="nb-NO" dirty="0" smtClean="0"/>
              <a:t>vr</a:t>
            </a:r>
            <a:r>
              <a:rPr lang="sr-Latn-ME" dirty="0" smtClean="0"/>
              <a:t>ij</a:t>
            </a:r>
            <a:r>
              <a:rPr lang="nb-NO" dirty="0" smtClean="0"/>
              <a:t>ednosne</a:t>
            </a:r>
            <a:r>
              <a:rPr lang="sr-Latn-ME" dirty="0" smtClean="0"/>
              <a:t> </a:t>
            </a:r>
            <a:r>
              <a:rPr lang="en-US" dirty="0" err="1" smtClean="0"/>
              <a:t>papire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Obveznice</a:t>
            </a:r>
            <a:r>
              <a:rPr lang="en-US" dirty="0"/>
              <a:t>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izdavati</a:t>
            </a:r>
            <a:r>
              <a:rPr lang="en-US" dirty="0"/>
              <a:t>, a </a:t>
            </a:r>
            <a:r>
              <a:rPr lang="en-US" dirty="0" err="1"/>
              <a:t>često</a:t>
            </a:r>
            <a:r>
              <a:rPr lang="en-US" dirty="0"/>
              <a:t> </a:t>
            </a:r>
            <a:r>
              <a:rPr lang="en-US" dirty="0" err="1"/>
              <a:t>ih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emituju</a:t>
            </a:r>
            <a:r>
              <a:rPr lang="en-US" dirty="0"/>
              <a:t>, </a:t>
            </a:r>
            <a:r>
              <a:rPr lang="en-US" dirty="0" err="1"/>
              <a:t>velike</a:t>
            </a:r>
            <a:r>
              <a:rPr lang="en-US" dirty="0"/>
              <a:t> </a:t>
            </a:r>
            <a:r>
              <a:rPr lang="en-US" dirty="0" err="1"/>
              <a:t>firme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 smtClean="0"/>
              <a:t>vlasništvo</a:t>
            </a:r>
            <a:r>
              <a:rPr lang="sr-Latn-ME" dirty="0" smtClean="0"/>
              <a:t> </a:t>
            </a:r>
            <a:r>
              <a:rPr lang="en-US" dirty="0" err="1" smtClean="0"/>
              <a:t>države</a:t>
            </a:r>
            <a:r>
              <a:rPr lang="en-US" dirty="0" smtClean="0"/>
              <a:t> </a:t>
            </a:r>
            <a:r>
              <a:rPr lang="en-US" dirty="0" err="1"/>
              <a:t>ili</a:t>
            </a:r>
            <a:r>
              <a:rPr lang="en-US" dirty="0"/>
              <a:t> pod </a:t>
            </a:r>
            <a:r>
              <a:rPr lang="en-US" dirty="0" err="1"/>
              <a:t>njenom</a:t>
            </a:r>
            <a:r>
              <a:rPr lang="en-US" dirty="0"/>
              <a:t> </a:t>
            </a:r>
            <a:r>
              <a:rPr lang="en-US" dirty="0" err="1"/>
              <a:t>kontrolom</a:t>
            </a:r>
            <a:r>
              <a:rPr lang="en-US" dirty="0"/>
              <a:t> (</a:t>
            </a:r>
            <a:r>
              <a:rPr lang="en-US" dirty="0" err="1"/>
              <a:t>pošta</a:t>
            </a:r>
            <a:r>
              <a:rPr lang="en-US" dirty="0"/>
              <a:t>, </a:t>
            </a:r>
            <a:r>
              <a:rPr lang="en-US" dirty="0" err="1"/>
              <a:t>železnica</a:t>
            </a:r>
            <a:r>
              <a:rPr lang="en-US" dirty="0"/>
              <a:t>, </a:t>
            </a:r>
            <a:r>
              <a:rPr lang="en-US" dirty="0" err="1"/>
              <a:t>fondovi</a:t>
            </a:r>
            <a:r>
              <a:rPr lang="en-US" dirty="0"/>
              <a:t> </a:t>
            </a:r>
            <a:r>
              <a:rPr lang="en-US" dirty="0" err="1"/>
              <a:t>materijalnih</a:t>
            </a:r>
            <a:r>
              <a:rPr lang="en-US" dirty="0"/>
              <a:t> </a:t>
            </a:r>
            <a:r>
              <a:rPr lang="en-US" dirty="0" err="1"/>
              <a:t>rezervi</a:t>
            </a:r>
            <a:r>
              <a:rPr lang="en-US" dirty="0"/>
              <a:t> </a:t>
            </a:r>
            <a:r>
              <a:rPr lang="en-US" dirty="0" err="1" smtClean="0"/>
              <a:t>i</a:t>
            </a:r>
            <a:r>
              <a:rPr lang="sr-Latn-ME" dirty="0" smtClean="0"/>
              <a:t> </a:t>
            </a:r>
            <a:r>
              <a:rPr lang="en-US" dirty="0" err="1" smtClean="0"/>
              <a:t>slično</a:t>
            </a:r>
            <a:r>
              <a:rPr lang="en-US" dirty="0"/>
              <a:t>).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7AA31-9651-4598-9723-AE56DE97C57E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56328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33718"/>
            <a:ext cx="10515600" cy="5343245"/>
          </a:xfrm>
        </p:spPr>
        <p:txBody>
          <a:bodyPr>
            <a:normAutofit/>
          </a:bodyPr>
          <a:lstStyle/>
          <a:p>
            <a:pPr algn="just"/>
            <a:r>
              <a:rPr lang="en-US" dirty="0" err="1"/>
              <a:t>Emisiju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plasman</a:t>
            </a:r>
            <a:r>
              <a:rPr lang="en-US" dirty="0"/>
              <a:t> </a:t>
            </a:r>
            <a:r>
              <a:rPr lang="en-US" dirty="0" err="1"/>
              <a:t>državnih</a:t>
            </a:r>
            <a:r>
              <a:rPr lang="en-US" dirty="0"/>
              <a:t> </a:t>
            </a:r>
            <a:r>
              <a:rPr lang="en-US" dirty="0" err="1"/>
              <a:t>obveznica</a:t>
            </a:r>
            <a:r>
              <a:rPr lang="en-US" dirty="0"/>
              <a:t> </a:t>
            </a:r>
            <a:r>
              <a:rPr lang="en-US" dirty="0" err="1"/>
              <a:t>obavlja</a:t>
            </a:r>
            <a:r>
              <a:rPr lang="en-US" dirty="0"/>
              <a:t>, </a:t>
            </a:r>
            <a:r>
              <a:rPr lang="en-US" dirty="0" err="1"/>
              <a:t>prema</a:t>
            </a:r>
            <a:r>
              <a:rPr lang="en-US" dirty="0"/>
              <a:t> </a:t>
            </a:r>
            <a:r>
              <a:rPr lang="en-US" dirty="0" err="1"/>
              <a:t>odluci</a:t>
            </a:r>
            <a:r>
              <a:rPr lang="en-US" dirty="0"/>
              <a:t> </a:t>
            </a:r>
            <a:r>
              <a:rPr lang="en-US" dirty="0" err="1"/>
              <a:t>države</a:t>
            </a:r>
            <a:r>
              <a:rPr lang="en-US" dirty="0"/>
              <a:t>, </a:t>
            </a:r>
            <a:r>
              <a:rPr lang="en-US" dirty="0" err="1" smtClean="0"/>
              <a:t>obično</a:t>
            </a:r>
            <a:r>
              <a:rPr lang="sr-Latn-ME" dirty="0" smtClean="0"/>
              <a:t> </a:t>
            </a:r>
            <a:r>
              <a:rPr lang="en-US" dirty="0" err="1" smtClean="0"/>
              <a:t>centralna</a:t>
            </a:r>
            <a:r>
              <a:rPr lang="en-US" dirty="0" smtClean="0"/>
              <a:t> </a:t>
            </a:r>
            <a:r>
              <a:rPr lang="en-US" dirty="0" err="1"/>
              <a:t>banka</a:t>
            </a:r>
            <a:r>
              <a:rPr lang="en-US" dirty="0"/>
              <a:t>, a </a:t>
            </a:r>
            <a:r>
              <a:rPr lang="en-US" dirty="0" err="1"/>
              <a:t>prodaje</a:t>
            </a:r>
            <a:r>
              <a:rPr lang="en-US" dirty="0"/>
              <a:t> </a:t>
            </a:r>
            <a:r>
              <a:rPr lang="en-US" dirty="0" err="1"/>
              <a:t>ih</a:t>
            </a:r>
            <a:r>
              <a:rPr lang="en-US" dirty="0"/>
              <a:t> </a:t>
            </a:r>
            <a:r>
              <a:rPr lang="en-US" dirty="0" err="1"/>
              <a:t>građanima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drugim</a:t>
            </a:r>
            <a:r>
              <a:rPr lang="en-US" dirty="0"/>
              <a:t> </a:t>
            </a:r>
            <a:r>
              <a:rPr lang="en-US" dirty="0" err="1"/>
              <a:t>učesnicima</a:t>
            </a:r>
            <a:r>
              <a:rPr lang="en-US" dirty="0"/>
              <a:t> </a:t>
            </a:r>
            <a:r>
              <a:rPr lang="en-US" dirty="0" err="1"/>
              <a:t>tržišta</a:t>
            </a:r>
            <a:r>
              <a:rPr lang="en-US" dirty="0"/>
              <a:t> </a:t>
            </a:r>
            <a:r>
              <a:rPr lang="en-US" dirty="0" err="1"/>
              <a:t>novca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Kao</a:t>
            </a:r>
            <a:r>
              <a:rPr lang="sr-Latn-ME" dirty="0" smtClean="0"/>
              <a:t> </a:t>
            </a:r>
            <a:r>
              <a:rPr lang="en-US" dirty="0" err="1" smtClean="0"/>
              <a:t>inicijalni</a:t>
            </a:r>
            <a:r>
              <a:rPr lang="en-US" dirty="0" smtClean="0"/>
              <a:t> </a:t>
            </a:r>
            <a:r>
              <a:rPr lang="en-US" dirty="0" err="1"/>
              <a:t>izdavalac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dužnik</a:t>
            </a:r>
            <a:r>
              <a:rPr lang="en-US" dirty="0"/>
              <a:t> </a:t>
            </a:r>
            <a:r>
              <a:rPr lang="en-US" dirty="0" err="1"/>
              <a:t>država</a:t>
            </a:r>
            <a:r>
              <a:rPr lang="en-US" dirty="0"/>
              <a:t> u tom </a:t>
            </a:r>
            <a:r>
              <a:rPr lang="en-US" dirty="0" err="1"/>
              <a:t>poslu</a:t>
            </a:r>
            <a:r>
              <a:rPr lang="en-US" dirty="0"/>
              <a:t> </a:t>
            </a:r>
            <a:r>
              <a:rPr lang="en-US" dirty="0" err="1"/>
              <a:t>preuzima</a:t>
            </a:r>
            <a:r>
              <a:rPr lang="en-US" dirty="0"/>
              <a:t> </a:t>
            </a:r>
            <a:r>
              <a:rPr lang="en-US" dirty="0" err="1"/>
              <a:t>obavezu</a:t>
            </a:r>
            <a:r>
              <a:rPr lang="en-US" dirty="0"/>
              <a:t> da </a:t>
            </a:r>
            <a:r>
              <a:rPr lang="en-US" dirty="0" smtClean="0"/>
              <a:t>pod</a:t>
            </a:r>
            <a:r>
              <a:rPr lang="sr-Latn-ME" dirty="0" smtClean="0"/>
              <a:t>m</a:t>
            </a:r>
            <a:r>
              <a:rPr lang="en-US" dirty="0" err="1" smtClean="0"/>
              <a:t>iri</a:t>
            </a:r>
            <a:r>
              <a:rPr lang="en-US" dirty="0" smtClean="0"/>
              <a:t> </a:t>
            </a:r>
            <a:r>
              <a:rPr lang="en-US" dirty="0" err="1" smtClean="0"/>
              <a:t>sve</a:t>
            </a:r>
            <a:r>
              <a:rPr lang="sr-Latn-ME" dirty="0" smtClean="0"/>
              <a:t> </a:t>
            </a:r>
            <a:r>
              <a:rPr lang="en-US" dirty="0" err="1" smtClean="0"/>
              <a:t>troškove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/>
              <a:t>emitovanju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prodaji</a:t>
            </a:r>
            <a:r>
              <a:rPr lang="en-US" dirty="0"/>
              <a:t> </a:t>
            </a:r>
            <a:r>
              <a:rPr lang="en-US" dirty="0" err="1"/>
              <a:t>njenih</a:t>
            </a:r>
            <a:r>
              <a:rPr lang="en-US" dirty="0"/>
              <a:t> </a:t>
            </a:r>
            <a:r>
              <a:rPr lang="en-US" dirty="0" err="1"/>
              <a:t>obveznica</a:t>
            </a:r>
            <a:r>
              <a:rPr lang="en-US" dirty="0"/>
              <a:t>, a </a:t>
            </a:r>
            <a:r>
              <a:rPr lang="en-US" dirty="0" err="1"/>
              <a:t>centralna</a:t>
            </a:r>
            <a:r>
              <a:rPr lang="en-US" dirty="0"/>
              <a:t> </a:t>
            </a:r>
            <a:r>
              <a:rPr lang="en-US" dirty="0" err="1"/>
              <a:t>banka</a:t>
            </a:r>
            <a:r>
              <a:rPr lang="en-US" dirty="0"/>
              <a:t> se </a:t>
            </a:r>
            <a:r>
              <a:rPr lang="en-US" dirty="0" err="1"/>
              <a:t>obavezuje</a:t>
            </a:r>
            <a:r>
              <a:rPr lang="en-US" dirty="0"/>
              <a:t> </a:t>
            </a:r>
            <a:r>
              <a:rPr lang="en-US" dirty="0" smtClean="0"/>
              <a:t>da</a:t>
            </a:r>
            <a:r>
              <a:rPr lang="sr-Latn-ME" dirty="0" smtClean="0"/>
              <a:t> </a:t>
            </a:r>
            <a:r>
              <a:rPr lang="en-US" dirty="0" err="1" smtClean="0"/>
              <a:t>novac</a:t>
            </a:r>
            <a:r>
              <a:rPr lang="en-US" dirty="0"/>
              <a:t>, </a:t>
            </a:r>
            <a:r>
              <a:rPr lang="en-US" dirty="0" err="1"/>
              <a:t>dobijen</a:t>
            </a:r>
            <a:r>
              <a:rPr lang="en-US" dirty="0"/>
              <a:t> </a:t>
            </a:r>
            <a:r>
              <a:rPr lang="en-US" dirty="0" err="1"/>
              <a:t>prodajom</a:t>
            </a:r>
            <a:r>
              <a:rPr lang="en-US" dirty="0"/>
              <a:t> </a:t>
            </a:r>
            <a:r>
              <a:rPr lang="en-US" dirty="0" err="1"/>
              <a:t>obveznica</a:t>
            </a:r>
            <a:r>
              <a:rPr lang="en-US" dirty="0"/>
              <a:t> </a:t>
            </a:r>
            <a:r>
              <a:rPr lang="en-US" dirty="0" err="1"/>
              <a:t>dostavi</a:t>
            </a:r>
            <a:r>
              <a:rPr lang="en-US" dirty="0"/>
              <a:t> </a:t>
            </a:r>
            <a:r>
              <a:rPr lang="en-US" dirty="0" err="1"/>
              <a:t>državi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njen</a:t>
            </a:r>
            <a:r>
              <a:rPr lang="en-US" dirty="0"/>
              <a:t> </a:t>
            </a:r>
            <a:r>
              <a:rPr lang="en-US" dirty="0" err="1"/>
              <a:t>račun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Centralna</a:t>
            </a:r>
            <a:r>
              <a:rPr lang="en-US" dirty="0" smtClean="0"/>
              <a:t> </a:t>
            </a:r>
            <a:r>
              <a:rPr lang="en-US" dirty="0" err="1" smtClean="0"/>
              <a:t>banka</a:t>
            </a:r>
            <a:r>
              <a:rPr lang="sr-Latn-ME" dirty="0" smtClean="0"/>
              <a:t> </a:t>
            </a:r>
            <a:r>
              <a:rPr lang="en-US" dirty="0" err="1" smtClean="0"/>
              <a:t>ovde</a:t>
            </a:r>
            <a:r>
              <a:rPr lang="en-US" dirty="0" smtClean="0"/>
              <a:t> </a:t>
            </a:r>
            <a:r>
              <a:rPr lang="en-US" dirty="0" err="1"/>
              <a:t>obavlja</a:t>
            </a:r>
            <a:r>
              <a:rPr lang="en-US" dirty="0"/>
              <a:t> </a:t>
            </a:r>
            <a:r>
              <a:rPr lang="en-US" dirty="0" err="1"/>
              <a:t>tehničku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posredničku</a:t>
            </a:r>
            <a:r>
              <a:rPr lang="en-US" dirty="0"/>
              <a:t> </a:t>
            </a:r>
            <a:r>
              <a:rPr lang="en-US" dirty="0" err="1"/>
              <a:t>ulogu</a:t>
            </a:r>
            <a:r>
              <a:rPr lang="en-US" dirty="0"/>
              <a:t> </a:t>
            </a:r>
            <a:r>
              <a:rPr lang="en-US" dirty="0" err="1" smtClean="0"/>
              <a:t>izme</a:t>
            </a:r>
            <a:r>
              <a:rPr lang="sr-Latn-ME" dirty="0" smtClean="0"/>
              <a:t>đ</a:t>
            </a:r>
            <a:r>
              <a:rPr lang="en-US" dirty="0" smtClean="0"/>
              <a:t>u </a:t>
            </a:r>
            <a:r>
              <a:rPr lang="en-US" dirty="0" err="1"/>
              <a:t>države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ostalih</a:t>
            </a:r>
            <a:r>
              <a:rPr lang="en-US" dirty="0"/>
              <a:t> </a:t>
            </a:r>
            <a:r>
              <a:rPr lang="en-US" dirty="0" err="1"/>
              <a:t>subjekata</a:t>
            </a:r>
            <a:r>
              <a:rPr lang="en-US" dirty="0"/>
              <a:t> </a:t>
            </a:r>
            <a:r>
              <a:rPr lang="en-US" dirty="0" err="1" smtClean="0"/>
              <a:t>na</a:t>
            </a:r>
            <a:r>
              <a:rPr lang="sr-Latn-ME" dirty="0" smtClean="0"/>
              <a:t> </a:t>
            </a:r>
            <a:r>
              <a:rPr lang="en-US" dirty="0" err="1" smtClean="0"/>
              <a:t>tržištu</a:t>
            </a:r>
            <a:r>
              <a:rPr lang="en-US" dirty="0" smtClean="0"/>
              <a:t> </a:t>
            </a:r>
            <a:r>
              <a:rPr lang="en-US" dirty="0" err="1"/>
              <a:t>novca</a:t>
            </a:r>
            <a:r>
              <a:rPr lang="en-US" dirty="0"/>
              <a:t>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7AA31-9651-4598-9723-AE56DE97C57E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469437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27847"/>
            <a:ext cx="10515600" cy="5249116"/>
          </a:xfrm>
        </p:spPr>
        <p:txBody>
          <a:bodyPr>
            <a:normAutofit/>
          </a:bodyPr>
          <a:lstStyle/>
          <a:p>
            <a:pPr algn="just"/>
            <a:r>
              <a:rPr lang="en-US" dirty="0" err="1"/>
              <a:t>Državne</a:t>
            </a:r>
            <a:r>
              <a:rPr lang="en-US" dirty="0"/>
              <a:t> </a:t>
            </a:r>
            <a:r>
              <a:rPr lang="en-US" dirty="0" err="1"/>
              <a:t>obveznice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veoma</a:t>
            </a:r>
            <a:r>
              <a:rPr lang="en-US" dirty="0"/>
              <a:t> </a:t>
            </a:r>
            <a:r>
              <a:rPr lang="en-US" dirty="0" err="1"/>
              <a:t>važan</a:t>
            </a:r>
            <a:r>
              <a:rPr lang="en-US" dirty="0"/>
              <a:t> instrument </a:t>
            </a:r>
            <a:r>
              <a:rPr lang="en-US" dirty="0" err="1"/>
              <a:t>finansiranja</a:t>
            </a:r>
            <a:r>
              <a:rPr lang="en-US" dirty="0"/>
              <a:t>, </a:t>
            </a:r>
            <a:r>
              <a:rPr lang="en-US" dirty="0" err="1"/>
              <a:t>pomoću</a:t>
            </a:r>
            <a:r>
              <a:rPr lang="en-US" dirty="0"/>
              <a:t> </a:t>
            </a:r>
            <a:r>
              <a:rPr lang="en-US" dirty="0" err="1" smtClean="0"/>
              <a:t>kojeg</a:t>
            </a:r>
            <a:r>
              <a:rPr lang="sr-Latn-ME" dirty="0" smtClean="0"/>
              <a:t> </a:t>
            </a:r>
            <a:r>
              <a:rPr lang="en-US" dirty="0" err="1" smtClean="0"/>
              <a:t>država</a:t>
            </a:r>
            <a:r>
              <a:rPr lang="en-US" dirty="0" smtClean="0"/>
              <a:t> </a:t>
            </a:r>
            <a:r>
              <a:rPr lang="en-US" dirty="0" err="1"/>
              <a:t>ostvaraje</a:t>
            </a:r>
            <a:r>
              <a:rPr lang="en-US" dirty="0"/>
              <a:t> </a:t>
            </a:r>
            <a:r>
              <a:rPr lang="en-US" dirty="0" err="1"/>
              <a:t>dva</a:t>
            </a:r>
            <a:r>
              <a:rPr lang="en-US" dirty="0"/>
              <a:t> </a:t>
            </a:r>
            <a:r>
              <a:rPr lang="en-US" dirty="0" err="1"/>
              <a:t>važna</a:t>
            </a:r>
            <a:r>
              <a:rPr lang="en-US" dirty="0"/>
              <a:t> </a:t>
            </a:r>
            <a:r>
              <a:rPr lang="en-US" dirty="0" err="1" smtClean="0"/>
              <a:t>cilja</a:t>
            </a:r>
            <a:r>
              <a:rPr lang="sr-Latn-ME" dirty="0"/>
              <a:t>:</a:t>
            </a:r>
            <a:r>
              <a:rPr lang="en-US" dirty="0" smtClean="0"/>
              <a:t> </a:t>
            </a:r>
            <a:endParaRPr lang="sr-Latn-ME" dirty="0" smtClean="0"/>
          </a:p>
          <a:p>
            <a:pPr algn="just"/>
            <a:r>
              <a:rPr lang="sr-Latn-ME" dirty="0" smtClean="0"/>
              <a:t>1. </a:t>
            </a:r>
            <a:r>
              <a:rPr lang="en-US" dirty="0" err="1" smtClean="0"/>
              <a:t>Prodajom</a:t>
            </a:r>
            <a:r>
              <a:rPr lang="en-US" dirty="0" smtClean="0"/>
              <a:t> </a:t>
            </a:r>
            <a:r>
              <a:rPr lang="en-US" dirty="0" err="1"/>
              <a:t>obveznica</a:t>
            </a:r>
            <a:r>
              <a:rPr lang="en-US" dirty="0"/>
              <a:t> </a:t>
            </a:r>
            <a:r>
              <a:rPr lang="en-US" dirty="0" err="1"/>
              <a:t>država</a:t>
            </a:r>
            <a:r>
              <a:rPr lang="en-US" dirty="0"/>
              <a:t> </a:t>
            </a:r>
            <a:r>
              <a:rPr lang="en-US" dirty="0" err="1"/>
              <a:t>prikuplja</a:t>
            </a:r>
            <a:r>
              <a:rPr lang="en-US" dirty="0"/>
              <a:t> </a:t>
            </a:r>
            <a:r>
              <a:rPr lang="en-US" dirty="0" err="1" smtClean="0"/>
              <a:t>slobodna</a:t>
            </a:r>
            <a:r>
              <a:rPr lang="sr-Latn-ME" dirty="0" smtClean="0"/>
              <a:t> </a:t>
            </a:r>
            <a:r>
              <a:rPr lang="en-US" dirty="0" err="1" smtClean="0"/>
              <a:t>novčana</a:t>
            </a:r>
            <a:r>
              <a:rPr lang="en-US" dirty="0" smtClean="0"/>
              <a:t> </a:t>
            </a:r>
            <a:r>
              <a:rPr lang="en-US" dirty="0" err="1"/>
              <a:t>sredstva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s </a:t>
            </a:r>
            <a:r>
              <a:rPr lang="en-US" dirty="0" err="1"/>
              <a:t>njima</a:t>
            </a:r>
            <a:r>
              <a:rPr lang="en-US" dirty="0"/>
              <a:t> </a:t>
            </a:r>
            <a:r>
              <a:rPr lang="en-US" dirty="0" smtClean="0"/>
              <a:t>r</a:t>
            </a:r>
            <a:r>
              <a:rPr lang="sr-Latn-ME" dirty="0" smtClean="0"/>
              <a:t>j</a:t>
            </a:r>
            <a:r>
              <a:rPr lang="en-US" dirty="0" err="1" smtClean="0"/>
              <a:t>ešava</a:t>
            </a:r>
            <a:r>
              <a:rPr lang="en-US" dirty="0" smtClean="0"/>
              <a:t> </a:t>
            </a:r>
            <a:r>
              <a:rPr lang="en-US" dirty="0" err="1"/>
              <a:t>nesklad</a:t>
            </a:r>
            <a:r>
              <a:rPr lang="en-US" dirty="0"/>
              <a:t> u </a:t>
            </a:r>
            <a:r>
              <a:rPr lang="en-US" dirty="0" err="1"/>
              <a:t>prilivu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odlivu</a:t>
            </a:r>
            <a:r>
              <a:rPr lang="en-US" dirty="0"/>
              <a:t> </a:t>
            </a:r>
            <a:r>
              <a:rPr lang="en-US" dirty="0" err="1"/>
              <a:t>sredstava</a:t>
            </a:r>
            <a:r>
              <a:rPr lang="en-US" dirty="0"/>
              <a:t> (deficit) </a:t>
            </a:r>
            <a:r>
              <a:rPr lang="en-US" dirty="0" smtClean="0"/>
              <a:t>u</a:t>
            </a:r>
            <a:r>
              <a:rPr lang="sr-Latn-ME" dirty="0" smtClean="0"/>
              <a:t> </a:t>
            </a:r>
            <a:r>
              <a:rPr lang="en-US" dirty="0" err="1" smtClean="0"/>
              <a:t>budžetu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sr-Latn-ME" dirty="0" smtClean="0"/>
              <a:t>2.</a:t>
            </a:r>
            <a:r>
              <a:rPr lang="en-US" dirty="0" smtClean="0"/>
              <a:t>Na </a:t>
            </a:r>
            <a:r>
              <a:rPr lang="en-US" dirty="0" err="1"/>
              <a:t>taj</a:t>
            </a:r>
            <a:r>
              <a:rPr lang="en-US" dirty="0"/>
              <a:t> </a:t>
            </a:r>
            <a:r>
              <a:rPr lang="en-US" dirty="0" err="1"/>
              <a:t>način</a:t>
            </a:r>
            <a:r>
              <a:rPr lang="en-US" dirty="0"/>
              <a:t> </a:t>
            </a:r>
            <a:r>
              <a:rPr lang="en-US" dirty="0" err="1"/>
              <a:t>smanjuje</a:t>
            </a:r>
            <a:r>
              <a:rPr lang="en-US" dirty="0"/>
              <a:t> </a:t>
            </a:r>
            <a:r>
              <a:rPr lang="en-US" dirty="0" err="1"/>
              <a:t>svoje</a:t>
            </a:r>
            <a:r>
              <a:rPr lang="en-US" dirty="0"/>
              <a:t> </a:t>
            </a:r>
            <a:r>
              <a:rPr lang="en-US" dirty="0" err="1"/>
              <a:t>potrebe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zaht</a:t>
            </a:r>
            <a:r>
              <a:rPr lang="sr-Latn-ME" dirty="0" smtClean="0"/>
              <a:t>j</a:t>
            </a:r>
            <a:r>
              <a:rPr lang="en-US" dirty="0" smtClean="0"/>
              <a:t>eve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kreditima</a:t>
            </a:r>
            <a:r>
              <a:rPr lang="en-US" dirty="0"/>
              <a:t> </a:t>
            </a:r>
            <a:r>
              <a:rPr lang="en-US" dirty="0" err="1"/>
              <a:t>kod</a:t>
            </a:r>
            <a:r>
              <a:rPr lang="en-US" dirty="0"/>
              <a:t> </a:t>
            </a:r>
            <a:r>
              <a:rPr lang="sr-Latn-ME" dirty="0" smtClean="0"/>
              <a:t> </a:t>
            </a:r>
            <a:r>
              <a:rPr lang="en-US" dirty="0" smtClean="0"/>
              <a:t>ban</a:t>
            </a:r>
            <a:r>
              <a:rPr lang="sr-Latn-ME" dirty="0" smtClean="0"/>
              <a:t>a</a:t>
            </a:r>
            <a:r>
              <a:rPr lang="en-US" dirty="0" smtClean="0"/>
              <a:t>k</a:t>
            </a:r>
            <a:r>
              <a:rPr lang="sr-Latn-ME" dirty="0"/>
              <a:t>a</a:t>
            </a:r>
            <a:r>
              <a:rPr lang="en-US" dirty="0" smtClean="0"/>
              <a:t>, </a:t>
            </a:r>
            <a:r>
              <a:rPr lang="en-US" dirty="0" err="1"/>
              <a:t>čime</a:t>
            </a:r>
            <a:r>
              <a:rPr lang="en-US" dirty="0"/>
              <a:t> se </a:t>
            </a:r>
            <a:r>
              <a:rPr lang="en-US" dirty="0" err="1"/>
              <a:t>otklanja</a:t>
            </a:r>
            <a:r>
              <a:rPr lang="en-US" dirty="0"/>
              <a:t> </a:t>
            </a:r>
            <a:r>
              <a:rPr lang="en-US" dirty="0" err="1"/>
              <a:t>mogućnost</a:t>
            </a:r>
            <a:r>
              <a:rPr lang="en-US" dirty="0"/>
              <a:t> </a:t>
            </a:r>
            <a:r>
              <a:rPr lang="en-US" dirty="0" err="1"/>
              <a:t>deficitarnog</a:t>
            </a:r>
            <a:r>
              <a:rPr lang="en-US" dirty="0"/>
              <a:t> </a:t>
            </a:r>
            <a:r>
              <a:rPr lang="en-US" dirty="0" err="1"/>
              <a:t>finansiranja</a:t>
            </a:r>
            <a:r>
              <a:rPr lang="en-US" dirty="0"/>
              <a:t> </a:t>
            </a:r>
            <a:r>
              <a:rPr lang="en-US" dirty="0" err="1"/>
              <a:t>državnog</a:t>
            </a:r>
            <a:r>
              <a:rPr lang="en-US" dirty="0"/>
              <a:t> </a:t>
            </a:r>
            <a:r>
              <a:rPr lang="en-US" dirty="0" err="1"/>
              <a:t>budžeta</a:t>
            </a:r>
            <a:r>
              <a:rPr lang="en-US" dirty="0"/>
              <a:t> </a:t>
            </a:r>
            <a:r>
              <a:rPr lang="en-US" dirty="0" err="1" smtClean="0"/>
              <a:t>i</a:t>
            </a:r>
            <a:r>
              <a:rPr lang="sr-Latn-ME" dirty="0" smtClean="0"/>
              <a:t> </a:t>
            </a:r>
            <a:r>
              <a:rPr lang="en-US" dirty="0" err="1" smtClean="0"/>
              <a:t>državna</a:t>
            </a:r>
            <a:r>
              <a:rPr lang="en-US" dirty="0" smtClean="0"/>
              <a:t> </a:t>
            </a:r>
            <a:r>
              <a:rPr lang="en-US" dirty="0"/>
              <a:t>“</a:t>
            </a:r>
            <a:r>
              <a:rPr lang="en-US" dirty="0" err="1"/>
              <a:t>proizvodnja</a:t>
            </a:r>
            <a:r>
              <a:rPr lang="en-US" dirty="0"/>
              <a:t>” </a:t>
            </a:r>
            <a:r>
              <a:rPr lang="en-US" dirty="0" err="1"/>
              <a:t>inflacije</a:t>
            </a:r>
            <a:r>
              <a:rPr lang="en-US" dirty="0"/>
              <a:t>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7AA31-9651-4598-9723-AE56DE97C57E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740553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33718"/>
            <a:ext cx="10515600" cy="5343245"/>
          </a:xfrm>
        </p:spPr>
        <p:txBody>
          <a:bodyPr>
            <a:normAutofit/>
          </a:bodyPr>
          <a:lstStyle/>
          <a:p>
            <a:pPr algn="just"/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građane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druge</a:t>
            </a:r>
            <a:r>
              <a:rPr lang="en-US" dirty="0"/>
              <a:t> </a:t>
            </a:r>
            <a:r>
              <a:rPr lang="en-US" dirty="0" err="1"/>
              <a:t>kupce</a:t>
            </a:r>
            <a:r>
              <a:rPr lang="en-US" dirty="0"/>
              <a:t> </a:t>
            </a:r>
            <a:r>
              <a:rPr lang="en-US" dirty="0" err="1"/>
              <a:t>državnih</a:t>
            </a:r>
            <a:r>
              <a:rPr lang="en-US" dirty="0"/>
              <a:t> </a:t>
            </a:r>
            <a:r>
              <a:rPr lang="en-US" dirty="0" err="1"/>
              <a:t>obveznica</a:t>
            </a:r>
            <a:r>
              <a:rPr lang="en-US" dirty="0"/>
              <a:t> one </a:t>
            </a:r>
            <a:r>
              <a:rPr lang="en-US" dirty="0" err="1"/>
              <a:t>predstavljaju</a:t>
            </a:r>
            <a:r>
              <a:rPr lang="en-US" dirty="0"/>
              <a:t> </a:t>
            </a:r>
            <a:r>
              <a:rPr lang="en-US" dirty="0" err="1" smtClean="0"/>
              <a:t>jedan</a:t>
            </a:r>
            <a:r>
              <a:rPr lang="sr-Latn-ME" dirty="0" smtClean="0"/>
              <a:t> </a:t>
            </a:r>
            <a:r>
              <a:rPr lang="en-US" dirty="0" err="1" smtClean="0"/>
              <a:t>oblik</a:t>
            </a:r>
            <a:r>
              <a:rPr lang="en-US" dirty="0" smtClean="0"/>
              <a:t> </a:t>
            </a:r>
            <a:r>
              <a:rPr lang="en-US" dirty="0" err="1"/>
              <a:t>dosta</a:t>
            </a:r>
            <a:r>
              <a:rPr lang="en-US" dirty="0"/>
              <a:t> </a:t>
            </a:r>
            <a:r>
              <a:rPr lang="en-US" dirty="0" err="1"/>
              <a:t>sigurnog</a:t>
            </a:r>
            <a:r>
              <a:rPr lang="en-US" dirty="0"/>
              <a:t> </a:t>
            </a:r>
            <a:r>
              <a:rPr lang="en-US" dirty="0" err="1"/>
              <a:t>ulaganja</a:t>
            </a:r>
            <a:r>
              <a:rPr lang="en-US" dirty="0"/>
              <a:t> </a:t>
            </a:r>
            <a:r>
              <a:rPr lang="en-US" dirty="0" err="1"/>
              <a:t>trenutnih</a:t>
            </a:r>
            <a:r>
              <a:rPr lang="en-US" dirty="0"/>
              <a:t> </a:t>
            </a:r>
            <a:r>
              <a:rPr lang="en-US" dirty="0" err="1"/>
              <a:t>viškova</a:t>
            </a:r>
            <a:r>
              <a:rPr lang="en-US" dirty="0"/>
              <a:t> </a:t>
            </a:r>
            <a:r>
              <a:rPr lang="en-US" dirty="0" err="1"/>
              <a:t>novca</a:t>
            </a:r>
            <a:r>
              <a:rPr lang="en-US" dirty="0"/>
              <a:t>, a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državu</a:t>
            </a:r>
            <a:r>
              <a:rPr lang="en-US" dirty="0"/>
              <a:t> </a:t>
            </a:r>
            <a:r>
              <a:rPr lang="sr-Latn-ME" dirty="0" smtClean="0"/>
              <a:t> o</a:t>
            </a:r>
            <a:r>
              <a:rPr lang="en-US" dirty="0" err="1" smtClean="0"/>
              <a:t>bveznice</a:t>
            </a:r>
            <a:r>
              <a:rPr lang="sr-Latn-ME" dirty="0" smtClean="0"/>
              <a:t> </a:t>
            </a:r>
            <a:r>
              <a:rPr lang="en-US" dirty="0" err="1" smtClean="0"/>
              <a:t>predstavljaju</a:t>
            </a:r>
            <a:r>
              <a:rPr lang="en-US" dirty="0" smtClean="0"/>
              <a:t> </a:t>
            </a:r>
            <a:r>
              <a:rPr lang="en-US" dirty="0" err="1"/>
              <a:t>jedan</a:t>
            </a:r>
            <a:r>
              <a:rPr lang="en-US" dirty="0"/>
              <a:t> </a:t>
            </a:r>
            <a:r>
              <a:rPr lang="en-US" dirty="0" err="1"/>
              <a:t>oblik</a:t>
            </a:r>
            <a:r>
              <a:rPr lang="en-US" dirty="0"/>
              <a:t> </a:t>
            </a:r>
            <a:r>
              <a:rPr lang="en-US" dirty="0" err="1"/>
              <a:t>kreditiranja</a:t>
            </a:r>
            <a:r>
              <a:rPr lang="en-US" dirty="0"/>
              <a:t> </a:t>
            </a:r>
            <a:r>
              <a:rPr lang="en-US" dirty="0" err="1"/>
              <a:t>njene</a:t>
            </a:r>
            <a:r>
              <a:rPr lang="en-US" dirty="0"/>
              <a:t> </a:t>
            </a:r>
            <a:r>
              <a:rPr lang="en-US" dirty="0" err="1"/>
              <a:t>aktivnosti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jedan</a:t>
            </a:r>
            <a:r>
              <a:rPr lang="en-US" dirty="0"/>
              <a:t> </a:t>
            </a:r>
            <a:r>
              <a:rPr lang="en-US" dirty="0" err="1"/>
              <a:t>metod</a:t>
            </a:r>
            <a:r>
              <a:rPr lang="en-US" dirty="0"/>
              <a:t> </a:t>
            </a:r>
            <a:r>
              <a:rPr lang="en-US" dirty="0" err="1" smtClean="0"/>
              <a:t>održavanja</a:t>
            </a:r>
            <a:r>
              <a:rPr lang="sr-Latn-ME" dirty="0" smtClean="0"/>
              <a:t> </a:t>
            </a:r>
            <a:r>
              <a:rPr lang="en-US" dirty="0" err="1" smtClean="0"/>
              <a:t>njene</a:t>
            </a:r>
            <a:r>
              <a:rPr lang="en-US" dirty="0" smtClean="0"/>
              <a:t> </a:t>
            </a:r>
            <a:r>
              <a:rPr lang="en-US" dirty="0" err="1"/>
              <a:t>likvidnosti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Obaveza</a:t>
            </a:r>
            <a:r>
              <a:rPr lang="en-US" dirty="0" smtClean="0"/>
              <a:t> </a:t>
            </a:r>
            <a:r>
              <a:rPr lang="en-US" dirty="0" err="1"/>
              <a:t>države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dužnika</a:t>
            </a:r>
            <a:r>
              <a:rPr lang="en-US" dirty="0"/>
              <a:t> </a:t>
            </a:r>
            <a:r>
              <a:rPr lang="en-US" dirty="0" err="1"/>
              <a:t>nestaje</a:t>
            </a:r>
            <a:r>
              <a:rPr lang="en-US" dirty="0"/>
              <a:t> </a:t>
            </a:r>
            <a:r>
              <a:rPr lang="en-US" dirty="0" err="1"/>
              <a:t>kada</a:t>
            </a:r>
            <a:r>
              <a:rPr lang="en-US" dirty="0"/>
              <a:t> </a:t>
            </a:r>
            <a:r>
              <a:rPr lang="en-US" dirty="0" err="1"/>
              <a:t>ona</a:t>
            </a:r>
            <a:r>
              <a:rPr lang="en-US" dirty="0"/>
              <a:t> </a:t>
            </a:r>
            <a:r>
              <a:rPr lang="en-US" dirty="0" err="1"/>
              <a:t>imaocu</a:t>
            </a:r>
            <a:r>
              <a:rPr lang="en-US" dirty="0"/>
              <a:t> </a:t>
            </a:r>
            <a:r>
              <a:rPr lang="en-US" dirty="0" err="1" smtClean="0"/>
              <a:t>obveznice</a:t>
            </a:r>
            <a:r>
              <a:rPr lang="sr-Latn-ME" dirty="0" smtClean="0"/>
              <a:t> </a:t>
            </a:r>
            <a:r>
              <a:rPr lang="en-US" dirty="0" err="1" smtClean="0"/>
              <a:t>isplati</a:t>
            </a:r>
            <a:r>
              <a:rPr lang="en-US" dirty="0" smtClean="0"/>
              <a:t> </a:t>
            </a:r>
            <a:r>
              <a:rPr lang="en-US" dirty="0" err="1"/>
              <a:t>glavnicu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kamate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 smtClean="0"/>
              <a:t>predvi</a:t>
            </a:r>
            <a:r>
              <a:rPr lang="sr-Latn-ME" dirty="0" smtClean="0"/>
              <a:t>đ</a:t>
            </a:r>
            <a:r>
              <a:rPr lang="en-US" dirty="0" err="1" smtClean="0"/>
              <a:t>eni</a:t>
            </a:r>
            <a:r>
              <a:rPr lang="en-US" dirty="0" smtClean="0"/>
              <a:t> </a:t>
            </a:r>
            <a:r>
              <a:rPr lang="en-US" dirty="0" err="1"/>
              <a:t>način</a:t>
            </a:r>
            <a:r>
              <a:rPr lang="en-US" dirty="0"/>
              <a:t> - </a:t>
            </a:r>
            <a:r>
              <a:rPr lang="en-US" dirty="0" err="1"/>
              <a:t>odjednom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postepeno</a:t>
            </a:r>
            <a:r>
              <a:rPr lang="en-US" dirty="0"/>
              <a:t> u </a:t>
            </a:r>
            <a:r>
              <a:rPr lang="en-US" dirty="0" err="1" smtClean="0"/>
              <a:t>odre</a:t>
            </a:r>
            <a:r>
              <a:rPr lang="sr-Latn-ME" dirty="0" smtClean="0"/>
              <a:t>đ</a:t>
            </a:r>
            <a:r>
              <a:rPr lang="en-US" dirty="0" err="1" smtClean="0"/>
              <a:t>enim</a:t>
            </a:r>
            <a:r>
              <a:rPr lang="sr-Latn-ME" dirty="0" smtClean="0"/>
              <a:t> </a:t>
            </a:r>
            <a:r>
              <a:rPr lang="en-US" dirty="0" err="1" smtClean="0"/>
              <a:t>anuitetima</a:t>
            </a:r>
            <a:r>
              <a:rPr lang="en-US" dirty="0"/>
              <a:t>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7AA31-9651-4598-9723-AE56DE97C57E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444496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35424"/>
            <a:ext cx="10515600" cy="5141539"/>
          </a:xfrm>
        </p:spPr>
        <p:txBody>
          <a:bodyPr>
            <a:normAutofit/>
          </a:bodyPr>
          <a:lstStyle/>
          <a:p>
            <a:pPr algn="just"/>
            <a:r>
              <a:rPr lang="en-US" dirty="0" err="1"/>
              <a:t>Državne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ostale</a:t>
            </a:r>
            <a:r>
              <a:rPr lang="en-US" dirty="0"/>
              <a:t> </a:t>
            </a:r>
            <a:r>
              <a:rPr lang="en-US" dirty="0" err="1"/>
              <a:t>obveznice</a:t>
            </a:r>
            <a:r>
              <a:rPr lang="en-US" dirty="0"/>
              <a:t>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imati</a:t>
            </a:r>
            <a:r>
              <a:rPr lang="en-US" dirty="0"/>
              <a:t> </a:t>
            </a:r>
            <a:r>
              <a:rPr lang="en-US" dirty="0" err="1"/>
              <a:t>klauzule</a:t>
            </a:r>
            <a:r>
              <a:rPr lang="en-US" dirty="0"/>
              <a:t> o </a:t>
            </a:r>
            <a:r>
              <a:rPr lang="en-US" dirty="0" err="1"/>
              <a:t>opozivu</a:t>
            </a:r>
            <a:r>
              <a:rPr lang="en-US" dirty="0"/>
              <a:t>, </a:t>
            </a:r>
            <a:r>
              <a:rPr lang="en-US" dirty="0" err="1"/>
              <a:t>konverziji</a:t>
            </a:r>
            <a:r>
              <a:rPr lang="en-US" dirty="0"/>
              <a:t> </a:t>
            </a:r>
            <a:r>
              <a:rPr lang="en-US" dirty="0" err="1" smtClean="0"/>
              <a:t>ili</a:t>
            </a:r>
            <a:r>
              <a:rPr lang="sr-Latn-ME" dirty="0" smtClean="0"/>
              <a:t> </a:t>
            </a:r>
            <a:r>
              <a:rPr lang="en-US" dirty="0" err="1" smtClean="0"/>
              <a:t>pravu</a:t>
            </a:r>
            <a:r>
              <a:rPr lang="en-US" dirty="0" smtClean="0"/>
              <a:t> </a:t>
            </a:r>
            <a:r>
              <a:rPr lang="en-US" dirty="0" err="1"/>
              <a:t>kupovine</a:t>
            </a:r>
            <a:r>
              <a:rPr lang="en-US" dirty="0"/>
              <a:t> </a:t>
            </a:r>
            <a:r>
              <a:rPr lang="en-US" dirty="0" err="1"/>
              <a:t>drugih</a:t>
            </a:r>
            <a:r>
              <a:rPr lang="en-US" dirty="0"/>
              <a:t>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ednosnih</a:t>
            </a:r>
            <a:r>
              <a:rPr lang="en-US" dirty="0" smtClean="0"/>
              <a:t> </a:t>
            </a:r>
            <a:r>
              <a:rPr lang="en-US" dirty="0" err="1"/>
              <a:t>papira</a:t>
            </a:r>
            <a:r>
              <a:rPr lang="en-US" dirty="0"/>
              <a:t> </a:t>
            </a:r>
            <a:r>
              <a:rPr lang="en-US" dirty="0" err="1"/>
              <a:t>emitenta</a:t>
            </a:r>
            <a:r>
              <a:rPr lang="en-US" dirty="0"/>
              <a:t>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/>
              <a:t>fiksnoj</a:t>
            </a:r>
            <a:r>
              <a:rPr lang="en-US" dirty="0"/>
              <a:t> </a:t>
            </a:r>
            <a:r>
              <a:rPr lang="en-US" dirty="0" smtClean="0"/>
              <a:t>c</a:t>
            </a:r>
            <a:r>
              <a:rPr lang="sr-Latn-ME" dirty="0" smtClean="0"/>
              <a:t>ij</a:t>
            </a:r>
            <a:r>
              <a:rPr lang="en-US" dirty="0" err="1" smtClean="0"/>
              <a:t>eni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Ako</a:t>
            </a:r>
            <a:r>
              <a:rPr lang="en-US" dirty="0"/>
              <a:t> </a:t>
            </a:r>
            <a:r>
              <a:rPr lang="en-US" dirty="0" err="1" smtClean="0"/>
              <a:t>emitent</a:t>
            </a:r>
            <a:r>
              <a:rPr lang="sr-Latn-ME" dirty="0" smtClean="0"/>
              <a:t> </a:t>
            </a:r>
            <a:r>
              <a:rPr lang="en-US" dirty="0" err="1" smtClean="0"/>
              <a:t>zadržava</a:t>
            </a:r>
            <a:r>
              <a:rPr lang="en-US" dirty="0" smtClean="0"/>
              <a:t> </a:t>
            </a:r>
            <a:r>
              <a:rPr lang="en-US" dirty="0" err="1"/>
              <a:t>pravo</a:t>
            </a:r>
            <a:r>
              <a:rPr lang="en-US" dirty="0"/>
              <a:t> </a:t>
            </a:r>
            <a:r>
              <a:rPr lang="en-US" dirty="0" err="1"/>
              <a:t>opoziva</a:t>
            </a:r>
            <a:r>
              <a:rPr lang="en-US" dirty="0"/>
              <a:t> </a:t>
            </a:r>
            <a:r>
              <a:rPr lang="en-US" dirty="0" err="1"/>
              <a:t>obveznice</a:t>
            </a:r>
            <a:r>
              <a:rPr lang="en-US" dirty="0"/>
              <a:t> </a:t>
            </a:r>
            <a:r>
              <a:rPr lang="en-US" dirty="0" err="1" smtClean="0"/>
              <a:t>pr</a:t>
            </a:r>
            <a:r>
              <a:rPr lang="sr-Latn-ME" dirty="0" smtClean="0"/>
              <a:t>ij</a:t>
            </a:r>
            <a:r>
              <a:rPr lang="en-US" dirty="0" smtClean="0"/>
              <a:t>e </a:t>
            </a:r>
            <a:r>
              <a:rPr lang="en-US" dirty="0" err="1"/>
              <a:t>roka</a:t>
            </a:r>
            <a:r>
              <a:rPr lang="en-US" dirty="0"/>
              <a:t> </a:t>
            </a:r>
            <a:r>
              <a:rPr lang="en-US" dirty="0" err="1"/>
              <a:t>njenog</a:t>
            </a:r>
            <a:r>
              <a:rPr lang="en-US" dirty="0"/>
              <a:t> </a:t>
            </a:r>
            <a:r>
              <a:rPr lang="en-US" dirty="0" err="1" smtClean="0"/>
              <a:t>dosp</a:t>
            </a:r>
            <a:r>
              <a:rPr lang="sr-Latn-ME" dirty="0" smtClean="0"/>
              <a:t>ij</a:t>
            </a:r>
            <a:r>
              <a:rPr lang="en-US" dirty="0" err="1" smtClean="0"/>
              <a:t>eća</a:t>
            </a:r>
            <a:r>
              <a:rPr lang="en-US" dirty="0" smtClean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isplatu</a:t>
            </a:r>
            <a:r>
              <a:rPr lang="en-US" dirty="0"/>
              <a:t>, </a:t>
            </a:r>
            <a:r>
              <a:rPr lang="en-US" dirty="0" err="1"/>
              <a:t>tada</a:t>
            </a:r>
            <a:r>
              <a:rPr lang="en-US" dirty="0"/>
              <a:t> on </a:t>
            </a:r>
            <a:r>
              <a:rPr lang="en-US" dirty="0" err="1" smtClean="0"/>
              <a:t>može</a:t>
            </a:r>
            <a:r>
              <a:rPr lang="sr-Latn-ME" dirty="0" smtClean="0"/>
              <a:t> </a:t>
            </a:r>
            <a:r>
              <a:rPr lang="en-US" dirty="0" err="1" smtClean="0"/>
              <a:t>obaviti</a:t>
            </a:r>
            <a:r>
              <a:rPr lang="en-US" dirty="0" smtClean="0"/>
              <a:t> </a:t>
            </a:r>
            <a:r>
              <a:rPr lang="en-US" dirty="0" err="1"/>
              <a:t>otkup</a:t>
            </a:r>
            <a:r>
              <a:rPr lang="en-US" dirty="0"/>
              <a:t> </a:t>
            </a:r>
            <a:r>
              <a:rPr lang="en-US" dirty="0" err="1"/>
              <a:t>obveznice</a:t>
            </a:r>
            <a:r>
              <a:rPr lang="en-US" dirty="0"/>
              <a:t> u </a:t>
            </a:r>
            <a:r>
              <a:rPr lang="en-US" dirty="0" err="1"/>
              <a:t>visini</a:t>
            </a:r>
            <a:r>
              <a:rPr lang="en-US" dirty="0"/>
              <a:t> </a:t>
            </a:r>
            <a:r>
              <a:rPr lang="en-US" dirty="0" err="1"/>
              <a:t>neisplaćenog</a:t>
            </a:r>
            <a:r>
              <a:rPr lang="en-US" dirty="0"/>
              <a:t> (</a:t>
            </a:r>
            <a:r>
              <a:rPr lang="en-US" dirty="0" err="1"/>
              <a:t>neamortizovanog</a:t>
            </a:r>
            <a:r>
              <a:rPr lang="en-US" dirty="0"/>
              <a:t>) </a:t>
            </a:r>
            <a:r>
              <a:rPr lang="en-US" dirty="0" smtClean="0"/>
              <a:t>d</a:t>
            </a:r>
            <a:r>
              <a:rPr lang="sr-Latn-ME" dirty="0" smtClean="0"/>
              <a:t>ij</a:t>
            </a:r>
            <a:r>
              <a:rPr lang="en-US" dirty="0" err="1" smtClean="0"/>
              <a:t>ela</a:t>
            </a:r>
            <a:r>
              <a:rPr lang="en-US" dirty="0" smtClean="0"/>
              <a:t> </a:t>
            </a:r>
            <a:r>
              <a:rPr lang="en-US" dirty="0" err="1" smtClean="0"/>
              <a:t>glavnice</a:t>
            </a:r>
            <a:r>
              <a:rPr lang="sr-Latn-ME" dirty="0" smtClean="0"/>
              <a:t> </a:t>
            </a:r>
            <a:r>
              <a:rPr lang="en-US" dirty="0" err="1" smtClean="0"/>
              <a:t>zajedno</a:t>
            </a:r>
            <a:r>
              <a:rPr lang="en-US" dirty="0" smtClean="0"/>
              <a:t> </a:t>
            </a:r>
            <a:r>
              <a:rPr lang="en-US" dirty="0"/>
              <a:t>s </a:t>
            </a:r>
            <a:r>
              <a:rPr lang="en-US" dirty="0" err="1"/>
              <a:t>kamatama</a:t>
            </a:r>
            <a:r>
              <a:rPr lang="en-US" dirty="0"/>
              <a:t> </a:t>
            </a:r>
            <a:r>
              <a:rPr lang="en-US" dirty="0" err="1"/>
              <a:t>obračunatim</a:t>
            </a:r>
            <a:r>
              <a:rPr lang="en-US" dirty="0"/>
              <a:t> od </a:t>
            </a:r>
            <a:r>
              <a:rPr lang="en-US" dirty="0" err="1"/>
              <a:t>trenutka</a:t>
            </a:r>
            <a:r>
              <a:rPr lang="en-US" dirty="0"/>
              <a:t> </a:t>
            </a:r>
            <a:r>
              <a:rPr lang="en-US" dirty="0" err="1"/>
              <a:t>njihove</a:t>
            </a:r>
            <a:r>
              <a:rPr lang="en-US" dirty="0"/>
              <a:t> </a:t>
            </a:r>
            <a:r>
              <a:rPr lang="en-US" dirty="0" err="1"/>
              <a:t>zadnje</a:t>
            </a:r>
            <a:r>
              <a:rPr lang="en-US" dirty="0"/>
              <a:t> </a:t>
            </a:r>
            <a:r>
              <a:rPr lang="en-US" dirty="0" err="1"/>
              <a:t>isplate</a:t>
            </a:r>
            <a:r>
              <a:rPr lang="en-US" dirty="0"/>
              <a:t> pa do </a:t>
            </a:r>
            <a:r>
              <a:rPr lang="en-US" dirty="0" err="1" smtClean="0"/>
              <a:t>trenutka</a:t>
            </a:r>
            <a:r>
              <a:rPr lang="sr-Latn-ME" dirty="0" smtClean="0"/>
              <a:t> </a:t>
            </a:r>
            <a:r>
              <a:rPr lang="pt-BR" dirty="0" smtClean="0"/>
              <a:t>opoziva</a:t>
            </a:r>
            <a:r>
              <a:rPr lang="pt-BR" dirty="0"/>
              <a:t>. </a:t>
            </a:r>
            <a:endParaRPr lang="sr-Latn-ME" dirty="0" smtClean="0"/>
          </a:p>
          <a:p>
            <a:pPr algn="just"/>
            <a:r>
              <a:rPr lang="pt-BR" dirty="0" smtClean="0"/>
              <a:t>U </a:t>
            </a:r>
            <a:r>
              <a:rPr lang="pt-BR" dirty="0"/>
              <a:t>tom slučaju govorimo o obveznicama s opozivom.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7AA31-9651-4598-9723-AE56DE97C57E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954592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96788"/>
            <a:ext cx="10515600" cy="4980175"/>
          </a:xfrm>
        </p:spPr>
        <p:txBody>
          <a:bodyPr>
            <a:normAutofit/>
          </a:bodyPr>
          <a:lstStyle/>
          <a:p>
            <a:pPr algn="just"/>
            <a:r>
              <a:rPr lang="en-US" dirty="0" err="1"/>
              <a:t>Ako</a:t>
            </a:r>
            <a:r>
              <a:rPr lang="en-US" dirty="0"/>
              <a:t> </a:t>
            </a:r>
            <a:r>
              <a:rPr lang="en-US" dirty="0" err="1"/>
              <a:t>obveznice</a:t>
            </a:r>
            <a:r>
              <a:rPr lang="en-US" dirty="0"/>
              <a:t> </a:t>
            </a:r>
            <a:r>
              <a:rPr lang="en-US" dirty="0" err="1"/>
              <a:t>daju</a:t>
            </a:r>
            <a:r>
              <a:rPr lang="en-US" dirty="0"/>
              <a:t> </a:t>
            </a:r>
            <a:r>
              <a:rPr lang="en-US" dirty="0" err="1"/>
              <a:t>pravo</a:t>
            </a:r>
            <a:r>
              <a:rPr lang="en-US" dirty="0"/>
              <a:t> </a:t>
            </a:r>
            <a:r>
              <a:rPr lang="en-US" dirty="0" err="1"/>
              <a:t>vlasniku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/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emitentu</a:t>
            </a:r>
            <a:r>
              <a:rPr lang="en-US" dirty="0"/>
              <a:t> da </a:t>
            </a:r>
            <a:r>
              <a:rPr lang="en-US" dirty="0" err="1"/>
              <a:t>ih</a:t>
            </a:r>
            <a:r>
              <a:rPr lang="en-US" dirty="0"/>
              <a:t>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konvertovati</a:t>
            </a:r>
            <a:r>
              <a:rPr lang="en-US" dirty="0"/>
              <a:t> </a:t>
            </a:r>
            <a:r>
              <a:rPr lang="en-US" dirty="0" smtClean="0"/>
              <a:t>u</a:t>
            </a:r>
            <a:r>
              <a:rPr lang="sr-Latn-ME" dirty="0" smtClean="0"/>
              <a:t> </a:t>
            </a:r>
            <a:r>
              <a:rPr lang="en-US" dirty="0" err="1" smtClean="0"/>
              <a:t>druge</a:t>
            </a:r>
            <a:r>
              <a:rPr lang="en-US" dirty="0" smtClean="0"/>
              <a:t>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ednosne</a:t>
            </a:r>
            <a:r>
              <a:rPr lang="en-US" dirty="0" smtClean="0"/>
              <a:t> </a:t>
            </a:r>
            <a:r>
              <a:rPr lang="en-US" dirty="0" err="1"/>
              <a:t>papire</a:t>
            </a:r>
            <a:r>
              <a:rPr lang="en-US" dirty="0"/>
              <a:t> </a:t>
            </a:r>
            <a:r>
              <a:rPr lang="en-US" dirty="0" err="1"/>
              <a:t>emitenta</a:t>
            </a:r>
            <a:r>
              <a:rPr lang="en-US" dirty="0"/>
              <a:t>, </a:t>
            </a:r>
            <a:r>
              <a:rPr lang="en-US" dirty="0" err="1"/>
              <a:t>tada</a:t>
            </a:r>
            <a:r>
              <a:rPr lang="en-US" dirty="0"/>
              <a:t> </a:t>
            </a:r>
            <a:r>
              <a:rPr lang="en-US" dirty="0" err="1"/>
              <a:t>govorimo</a:t>
            </a:r>
            <a:r>
              <a:rPr lang="en-US" dirty="0"/>
              <a:t> o </a:t>
            </a:r>
            <a:r>
              <a:rPr lang="en-US" dirty="0" err="1"/>
              <a:t>konvertibilnim</a:t>
            </a:r>
            <a:r>
              <a:rPr lang="en-US" dirty="0"/>
              <a:t> </a:t>
            </a:r>
            <a:r>
              <a:rPr lang="en-US" dirty="0" err="1"/>
              <a:t>obveznicama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Državne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slične</a:t>
            </a:r>
            <a:r>
              <a:rPr lang="en-US" dirty="0"/>
              <a:t> </a:t>
            </a:r>
            <a:r>
              <a:rPr lang="en-US" dirty="0" err="1"/>
              <a:t>obveznice</a:t>
            </a:r>
            <a:r>
              <a:rPr lang="en-US" dirty="0"/>
              <a:t>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sadržavati</a:t>
            </a:r>
            <a:r>
              <a:rPr lang="en-US" dirty="0"/>
              <a:t> </a:t>
            </a:r>
            <a:r>
              <a:rPr lang="en-US" dirty="0" err="1"/>
              <a:t>pravo</a:t>
            </a:r>
            <a:r>
              <a:rPr lang="en-US" dirty="0"/>
              <a:t> </a:t>
            </a:r>
            <a:r>
              <a:rPr lang="en-US" dirty="0" err="1"/>
              <a:t>vlasnika</a:t>
            </a:r>
            <a:r>
              <a:rPr lang="en-US" dirty="0"/>
              <a:t> </a:t>
            </a:r>
            <a:r>
              <a:rPr lang="en-US" dirty="0" err="1" smtClean="0"/>
              <a:t>obveznice</a:t>
            </a:r>
            <a:r>
              <a:rPr lang="sr-Latn-ME" dirty="0" smtClean="0"/>
              <a:t> </a:t>
            </a:r>
            <a:r>
              <a:rPr lang="en-US" dirty="0" smtClean="0"/>
              <a:t>da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njima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kupovati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plaćati</a:t>
            </a:r>
            <a:r>
              <a:rPr lang="en-US" dirty="0"/>
              <a:t> </a:t>
            </a:r>
            <a:r>
              <a:rPr lang="en-US" dirty="0" err="1"/>
              <a:t>druge</a:t>
            </a:r>
            <a:r>
              <a:rPr lang="en-US" dirty="0"/>
              <a:t>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ednosne</a:t>
            </a:r>
            <a:r>
              <a:rPr lang="en-US" dirty="0" smtClean="0"/>
              <a:t> </a:t>
            </a:r>
            <a:r>
              <a:rPr lang="en-US" dirty="0" err="1"/>
              <a:t>papire</a:t>
            </a:r>
            <a:r>
              <a:rPr lang="en-US" dirty="0"/>
              <a:t> </a:t>
            </a:r>
            <a:r>
              <a:rPr lang="en-US" dirty="0" err="1"/>
              <a:t>emitenta</a:t>
            </a:r>
            <a:r>
              <a:rPr lang="en-US" dirty="0"/>
              <a:t> (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smtClean="0"/>
              <a:t>prim</a:t>
            </a:r>
            <a:r>
              <a:rPr lang="sr-Latn-ME" dirty="0" smtClean="0"/>
              <a:t>j</a:t>
            </a:r>
            <a:r>
              <a:rPr lang="en-US" dirty="0" err="1" smtClean="0"/>
              <a:t>er</a:t>
            </a:r>
            <a:r>
              <a:rPr lang="sr-Latn-ME" dirty="0" smtClean="0"/>
              <a:t> </a:t>
            </a:r>
            <a:r>
              <a:rPr lang="en-US" dirty="0" err="1" smtClean="0"/>
              <a:t>akcije</a:t>
            </a:r>
            <a:r>
              <a:rPr lang="en-US" dirty="0"/>
              <a:t>) </a:t>
            </a:r>
            <a:r>
              <a:rPr lang="en-US" dirty="0" err="1"/>
              <a:t>ili</a:t>
            </a:r>
            <a:r>
              <a:rPr lang="en-US" dirty="0"/>
              <a:t> robe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usluge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U </a:t>
            </a:r>
            <a:r>
              <a:rPr lang="en-US" dirty="0"/>
              <a:t>tom </a:t>
            </a:r>
            <a:r>
              <a:rPr lang="en-US" dirty="0" err="1"/>
              <a:t>slučaju</a:t>
            </a:r>
            <a:r>
              <a:rPr lang="en-US" dirty="0"/>
              <a:t> </a:t>
            </a:r>
            <a:r>
              <a:rPr lang="en-US" dirty="0" err="1"/>
              <a:t>govorimo</a:t>
            </a:r>
            <a:r>
              <a:rPr lang="en-US" dirty="0"/>
              <a:t> o </a:t>
            </a:r>
            <a:r>
              <a:rPr lang="en-US" dirty="0" err="1"/>
              <a:t>obveznicama</a:t>
            </a:r>
            <a:r>
              <a:rPr lang="en-US" dirty="0"/>
              <a:t> s </a:t>
            </a:r>
            <a:r>
              <a:rPr lang="en-US" dirty="0" err="1" smtClean="0"/>
              <a:t>pridr</a:t>
            </a:r>
            <a:r>
              <a:rPr lang="sr-Latn-ME" dirty="0" smtClean="0"/>
              <a:t>u</a:t>
            </a:r>
            <a:r>
              <a:rPr lang="en-US" dirty="0" err="1" smtClean="0"/>
              <a:t>ženim</a:t>
            </a:r>
            <a:r>
              <a:rPr lang="sr-Latn-ME" dirty="0" smtClean="0"/>
              <a:t> </a:t>
            </a:r>
            <a:r>
              <a:rPr lang="en-US" dirty="0" smtClean="0"/>
              <a:t>(</a:t>
            </a:r>
            <a:r>
              <a:rPr lang="en-US" dirty="0" err="1"/>
              <a:t>ili</a:t>
            </a:r>
            <a:r>
              <a:rPr lang="en-US" dirty="0"/>
              <a:t> s </a:t>
            </a:r>
            <a:r>
              <a:rPr lang="en-US" dirty="0" err="1"/>
              <a:t>proširenim</a:t>
            </a:r>
            <a:r>
              <a:rPr lang="en-US" dirty="0"/>
              <a:t>) </a:t>
            </a:r>
            <a:r>
              <a:rPr lang="en-US" dirty="0" err="1"/>
              <a:t>punomoćima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Ovakve</a:t>
            </a:r>
            <a:r>
              <a:rPr lang="en-US" dirty="0" smtClean="0"/>
              <a:t> </a:t>
            </a:r>
            <a:r>
              <a:rPr lang="en-US" dirty="0" err="1"/>
              <a:t>klauzule</a:t>
            </a:r>
            <a:r>
              <a:rPr lang="en-US" dirty="0"/>
              <a:t> </a:t>
            </a:r>
            <a:r>
              <a:rPr lang="en-US" dirty="0" err="1"/>
              <a:t>povećavaju</a:t>
            </a:r>
            <a:r>
              <a:rPr lang="en-US" dirty="0"/>
              <a:t> </a:t>
            </a:r>
            <a:r>
              <a:rPr lang="en-US" dirty="0" err="1"/>
              <a:t>atraktivnost</a:t>
            </a:r>
            <a:r>
              <a:rPr lang="en-US" dirty="0"/>
              <a:t> </a:t>
            </a:r>
            <a:r>
              <a:rPr lang="en-US" dirty="0" err="1" smtClean="0"/>
              <a:t>državnih</a:t>
            </a:r>
            <a:r>
              <a:rPr lang="sr-Latn-ME" dirty="0" smtClean="0"/>
              <a:t> </a:t>
            </a:r>
            <a:r>
              <a:rPr lang="en-US" dirty="0" err="1" smtClean="0"/>
              <a:t>obveznica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želju</a:t>
            </a:r>
            <a:r>
              <a:rPr lang="en-US" dirty="0"/>
              <a:t> </a:t>
            </a:r>
            <a:r>
              <a:rPr lang="en-US" dirty="0" err="1"/>
              <a:t>gradana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drugih</a:t>
            </a:r>
            <a:r>
              <a:rPr lang="en-US" dirty="0"/>
              <a:t> </a:t>
            </a:r>
            <a:r>
              <a:rPr lang="en-US" dirty="0" err="1"/>
              <a:t>privrednih</a:t>
            </a:r>
            <a:r>
              <a:rPr lang="en-US" dirty="0"/>
              <a:t> </a:t>
            </a:r>
            <a:r>
              <a:rPr lang="en-US" dirty="0" err="1"/>
              <a:t>subjekata</a:t>
            </a:r>
            <a:r>
              <a:rPr lang="en-US" dirty="0"/>
              <a:t> da </a:t>
            </a:r>
            <a:r>
              <a:rPr lang="en-US" dirty="0" err="1"/>
              <a:t>kupuju</a:t>
            </a:r>
            <a:r>
              <a:rPr lang="en-US" dirty="0"/>
              <a:t> </a:t>
            </a:r>
            <a:r>
              <a:rPr lang="en-US" dirty="0" err="1"/>
              <a:t>takve</a:t>
            </a:r>
            <a:r>
              <a:rPr lang="en-US" dirty="0"/>
              <a:t>, a ne </a:t>
            </a:r>
            <a:r>
              <a:rPr lang="en-US" dirty="0" err="1" smtClean="0"/>
              <a:t>neke</a:t>
            </a:r>
            <a:r>
              <a:rPr lang="sr-Latn-ME" dirty="0" smtClean="0"/>
              <a:t> </a:t>
            </a:r>
            <a:r>
              <a:rPr lang="en-US" dirty="0" err="1" smtClean="0"/>
              <a:t>druge</a:t>
            </a:r>
            <a:r>
              <a:rPr lang="en-US" dirty="0" smtClean="0"/>
              <a:t> </a:t>
            </a:r>
            <a:r>
              <a:rPr lang="en-US" dirty="0" err="1"/>
              <a:t>obveznice</a:t>
            </a:r>
            <a:r>
              <a:rPr lang="en-US" dirty="0"/>
              <a:t>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7AA31-9651-4598-9723-AE56DE97C57E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1709032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75765"/>
            <a:ext cx="10515600" cy="5101198"/>
          </a:xfrm>
        </p:spPr>
        <p:txBody>
          <a:bodyPr/>
          <a:lstStyle/>
          <a:p>
            <a:r>
              <a:rPr lang="pl-PL" dirty="0" smtClean="0"/>
              <a:t>Po </a:t>
            </a:r>
            <a:r>
              <a:rPr lang="pl-PL" dirty="0"/>
              <a:t>obliku obveznice (državne i ostale) </a:t>
            </a:r>
            <a:r>
              <a:rPr lang="pl-PL" dirty="0" smtClean="0"/>
              <a:t>su </a:t>
            </a:r>
            <a:r>
              <a:rPr lang="pl-PL" dirty="0"/>
              <a:t>različite, sve one </a:t>
            </a:r>
            <a:r>
              <a:rPr lang="pl-PL" dirty="0" smtClean="0"/>
              <a:t>sadrže </a:t>
            </a:r>
            <a:r>
              <a:rPr lang="en-US" dirty="0" err="1" smtClean="0"/>
              <a:t>sl</a:t>
            </a:r>
            <a:r>
              <a:rPr lang="sr-Latn-ME" dirty="0" smtClean="0"/>
              <a:t>ij</a:t>
            </a:r>
            <a:r>
              <a:rPr lang="en-US" dirty="0" err="1" smtClean="0"/>
              <a:t>edeće</a:t>
            </a:r>
            <a:r>
              <a:rPr lang="en-US" dirty="0" smtClean="0"/>
              <a:t> </a:t>
            </a:r>
            <a:r>
              <a:rPr lang="en-US" dirty="0" err="1"/>
              <a:t>bitne</a:t>
            </a:r>
            <a:r>
              <a:rPr lang="en-US" dirty="0"/>
              <a:t> </a:t>
            </a:r>
            <a:r>
              <a:rPr lang="en-US" dirty="0" err="1"/>
              <a:t>elemente</a:t>
            </a:r>
            <a:r>
              <a:rPr lang="en-US" dirty="0"/>
              <a:t>:</a:t>
            </a:r>
          </a:p>
          <a:p>
            <a:pPr marL="457200" lvl="1" indent="0">
              <a:buNone/>
            </a:pPr>
            <a:r>
              <a:rPr lang="pl-PL" sz="2800" dirty="0"/>
              <a:t>1. Oznaku da je to obveznica,</a:t>
            </a:r>
          </a:p>
          <a:p>
            <a:pPr marL="457200" lvl="1" indent="0">
              <a:buNone/>
            </a:pPr>
            <a:r>
              <a:rPr lang="en-US" sz="2800" dirty="0"/>
              <a:t>2. </a:t>
            </a:r>
            <a:r>
              <a:rPr lang="en-US" sz="2800" dirty="0" err="1"/>
              <a:t>Naziv</a:t>
            </a:r>
            <a:r>
              <a:rPr lang="en-US" sz="2800" dirty="0"/>
              <a:t> </a:t>
            </a:r>
            <a:r>
              <a:rPr lang="en-US" sz="2800" dirty="0" err="1"/>
              <a:t>i</a:t>
            </a:r>
            <a:r>
              <a:rPr lang="en-US" sz="2800" dirty="0"/>
              <a:t> </a:t>
            </a:r>
            <a:r>
              <a:rPr lang="en-US" sz="2800" dirty="0" smtClean="0"/>
              <a:t>s</a:t>
            </a:r>
            <a:r>
              <a:rPr lang="sr-Latn-ME" sz="2800" dirty="0" smtClean="0"/>
              <a:t>j</a:t>
            </a:r>
            <a:r>
              <a:rPr lang="en-US" sz="2800" dirty="0" err="1" smtClean="0"/>
              <a:t>edište</a:t>
            </a:r>
            <a:r>
              <a:rPr lang="en-US" sz="2800" dirty="0" smtClean="0"/>
              <a:t> </a:t>
            </a:r>
            <a:r>
              <a:rPr lang="en-US" sz="2800" dirty="0" err="1"/>
              <a:t>izdavača</a:t>
            </a:r>
            <a:r>
              <a:rPr lang="en-US" sz="2800" dirty="0"/>
              <a:t> </a:t>
            </a:r>
            <a:r>
              <a:rPr lang="en-US" sz="2800" dirty="0" err="1"/>
              <a:t>obveznice</a:t>
            </a:r>
            <a:r>
              <a:rPr lang="en-US" sz="2800" dirty="0"/>
              <a:t> (</a:t>
            </a:r>
            <a:r>
              <a:rPr lang="en-US" sz="2800" dirty="0" err="1"/>
              <a:t>emitenta</a:t>
            </a:r>
            <a:r>
              <a:rPr lang="en-US" sz="2800" dirty="0"/>
              <a:t>),</a:t>
            </a:r>
          </a:p>
          <a:p>
            <a:pPr marL="457200" lvl="1" indent="0">
              <a:buNone/>
            </a:pPr>
            <a:r>
              <a:rPr lang="en-US" sz="2800" dirty="0"/>
              <a:t>3. </a:t>
            </a:r>
            <a:r>
              <a:rPr lang="en-US" sz="2800" dirty="0" err="1"/>
              <a:t>Broj</a:t>
            </a:r>
            <a:r>
              <a:rPr lang="en-US" sz="2800" dirty="0"/>
              <a:t> </a:t>
            </a:r>
            <a:r>
              <a:rPr lang="en-US" sz="2800" dirty="0" err="1"/>
              <a:t>obveznice</a:t>
            </a:r>
            <a:r>
              <a:rPr lang="en-US" sz="2800" dirty="0"/>
              <a:t>, </a:t>
            </a:r>
            <a:r>
              <a:rPr lang="en-US" sz="2800" dirty="0" smtClean="0"/>
              <a:t>m</a:t>
            </a:r>
            <a:r>
              <a:rPr lang="sr-Latn-ME" sz="2800" dirty="0" smtClean="0"/>
              <a:t>j</a:t>
            </a:r>
            <a:r>
              <a:rPr lang="en-US" sz="2800" dirty="0" err="1" smtClean="0"/>
              <a:t>esto</a:t>
            </a:r>
            <a:r>
              <a:rPr lang="en-US" sz="2800" dirty="0" smtClean="0"/>
              <a:t> </a:t>
            </a:r>
            <a:r>
              <a:rPr lang="en-US" sz="2800" dirty="0" err="1"/>
              <a:t>i</a:t>
            </a:r>
            <a:r>
              <a:rPr lang="en-US" sz="2800" dirty="0"/>
              <a:t> datum </a:t>
            </a:r>
            <a:r>
              <a:rPr lang="en-US" sz="2800" dirty="0" err="1"/>
              <a:t>izdavanja</a:t>
            </a:r>
            <a:r>
              <a:rPr lang="en-US" sz="2800" dirty="0"/>
              <a:t>,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7AA31-9651-4598-9723-AE56DE97C57E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8558695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87506"/>
            <a:ext cx="10515600" cy="528945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sr-Latn-ME" dirty="0" smtClean="0"/>
              <a:t>4.</a:t>
            </a:r>
            <a:r>
              <a:rPr lang="en-US" dirty="0" err="1" smtClean="0"/>
              <a:t>Naziv</a:t>
            </a:r>
            <a:r>
              <a:rPr lang="en-US" dirty="0" smtClean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ime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prezime</a:t>
            </a:r>
            <a:r>
              <a:rPr lang="en-US" dirty="0"/>
              <a:t> </a:t>
            </a:r>
            <a:r>
              <a:rPr lang="en-US" dirty="0" err="1"/>
              <a:t>upisnika</a:t>
            </a:r>
            <a:r>
              <a:rPr lang="en-US" dirty="0"/>
              <a:t> </a:t>
            </a:r>
            <a:r>
              <a:rPr lang="en-US" dirty="0" err="1"/>
              <a:t>obveznice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oznaku</a:t>
            </a:r>
            <a:r>
              <a:rPr lang="en-US" dirty="0"/>
              <a:t> da </a:t>
            </a:r>
            <a:r>
              <a:rPr lang="en-US" dirty="0" err="1"/>
              <a:t>glasi</a:t>
            </a:r>
            <a:r>
              <a:rPr lang="en-US" dirty="0"/>
              <a:t> </a:t>
            </a:r>
            <a:r>
              <a:rPr lang="en-US" dirty="0" err="1" smtClean="0"/>
              <a:t>na</a:t>
            </a:r>
            <a:r>
              <a:rPr lang="sr-Latn-ME" dirty="0" smtClean="0"/>
              <a:t> </a:t>
            </a:r>
            <a:r>
              <a:rPr lang="en-US" dirty="0" err="1" smtClean="0"/>
              <a:t>donosioca</a:t>
            </a:r>
            <a:r>
              <a:rPr lang="en-US" dirty="0"/>
              <a:t>,</a:t>
            </a:r>
          </a:p>
          <a:p>
            <a:pPr marL="0" indent="0">
              <a:buNone/>
            </a:pPr>
            <a:r>
              <a:rPr lang="pl-PL" dirty="0"/>
              <a:t>5. Nominalni iznos novca na koji glasi obveznica,</a:t>
            </a:r>
          </a:p>
          <a:p>
            <a:pPr marL="0" indent="0">
              <a:buNone/>
            </a:pPr>
            <a:r>
              <a:rPr lang="pl-PL" dirty="0"/>
              <a:t>6. Visinu kamatne, odnosno diskontne, stope,</a:t>
            </a:r>
          </a:p>
          <a:p>
            <a:pPr marL="0" indent="0">
              <a:buNone/>
            </a:pPr>
            <a:r>
              <a:rPr lang="en-US" dirty="0"/>
              <a:t>7. </a:t>
            </a:r>
            <a:r>
              <a:rPr lang="en-US" dirty="0" err="1"/>
              <a:t>Rok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rokove</a:t>
            </a:r>
            <a:r>
              <a:rPr lang="en-US" dirty="0"/>
              <a:t> </a:t>
            </a:r>
            <a:r>
              <a:rPr lang="en-US" dirty="0" err="1" smtClean="0"/>
              <a:t>dosp</a:t>
            </a:r>
            <a:r>
              <a:rPr lang="sr-Latn-ME" dirty="0" smtClean="0"/>
              <a:t>ij</a:t>
            </a:r>
            <a:r>
              <a:rPr lang="en-US" dirty="0" err="1" smtClean="0"/>
              <a:t>eća</a:t>
            </a:r>
            <a:r>
              <a:rPr lang="en-US" dirty="0" smtClean="0"/>
              <a:t> </a:t>
            </a:r>
            <a:r>
              <a:rPr lang="en-US" dirty="0" err="1"/>
              <a:t>isplate</a:t>
            </a:r>
            <a:r>
              <a:rPr lang="en-US" dirty="0"/>
              <a:t> </a:t>
            </a:r>
            <a:r>
              <a:rPr lang="en-US" dirty="0" err="1"/>
              <a:t>glavnice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kamata</a:t>
            </a:r>
            <a:r>
              <a:rPr lang="en-US" dirty="0"/>
              <a:t>,</a:t>
            </a:r>
          </a:p>
          <a:p>
            <a:pPr marL="0" indent="0">
              <a:buNone/>
            </a:pPr>
            <a:r>
              <a:rPr lang="en-US" dirty="0"/>
              <a:t>8. </a:t>
            </a:r>
            <a:r>
              <a:rPr lang="en-US" dirty="0" smtClean="0"/>
              <a:t>M</a:t>
            </a:r>
            <a:r>
              <a:rPr lang="sr-Latn-ME" dirty="0" smtClean="0"/>
              <a:t>j</a:t>
            </a:r>
            <a:r>
              <a:rPr lang="en-US" dirty="0" err="1" smtClean="0"/>
              <a:t>esto</a:t>
            </a:r>
            <a:r>
              <a:rPr lang="en-US" dirty="0" smtClean="0"/>
              <a:t> </a:t>
            </a:r>
            <a:r>
              <a:rPr lang="en-US" dirty="0" err="1"/>
              <a:t>isplate</a:t>
            </a:r>
            <a:r>
              <a:rPr lang="en-US" dirty="0"/>
              <a:t>,</a:t>
            </a:r>
          </a:p>
          <a:p>
            <a:pPr marL="0" indent="0" algn="just">
              <a:buNone/>
            </a:pPr>
            <a:r>
              <a:rPr lang="en-US" dirty="0"/>
              <a:t>9. </a:t>
            </a:r>
            <a:r>
              <a:rPr lang="en-US" dirty="0" err="1"/>
              <a:t>Potpis</a:t>
            </a:r>
            <a:r>
              <a:rPr lang="en-US" dirty="0"/>
              <a:t> </a:t>
            </a:r>
            <a:r>
              <a:rPr lang="en-US" dirty="0" err="1"/>
              <a:t>ovlašćene</a:t>
            </a:r>
            <a:r>
              <a:rPr lang="en-US" dirty="0"/>
              <a:t> </a:t>
            </a:r>
            <a:r>
              <a:rPr lang="en-US" dirty="0" err="1"/>
              <a:t>osobe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državnog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drugog</a:t>
            </a:r>
            <a:r>
              <a:rPr lang="en-US" dirty="0"/>
              <a:t> organa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izdaje</a:t>
            </a:r>
            <a:r>
              <a:rPr lang="en-US" dirty="0"/>
              <a:t> (</a:t>
            </a:r>
            <a:r>
              <a:rPr lang="en-US" dirty="0" err="1"/>
              <a:t>emituje</a:t>
            </a:r>
            <a:r>
              <a:rPr lang="en-US" dirty="0" smtClean="0"/>
              <a:t>)</a:t>
            </a:r>
            <a:r>
              <a:rPr lang="sr-Latn-ME" dirty="0" smtClean="0"/>
              <a:t> </a:t>
            </a:r>
            <a:r>
              <a:rPr lang="en-US" dirty="0" err="1" smtClean="0"/>
              <a:t>obveznicu</a:t>
            </a:r>
            <a:r>
              <a:rPr lang="en-US" dirty="0"/>
              <a:t>,</a:t>
            </a:r>
          </a:p>
          <a:p>
            <a:pPr marL="0" indent="0">
              <a:buNone/>
            </a:pPr>
            <a:r>
              <a:rPr lang="pl-PL" dirty="0"/>
              <a:t>10. Druga prava vlasnika obveznice (kupca).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7AA31-9651-4598-9723-AE56DE97C57E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5011535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14400"/>
            <a:ext cx="10515600" cy="5262563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dirty="0" err="1"/>
              <a:t>Ako</a:t>
            </a:r>
            <a:r>
              <a:rPr lang="en-US" dirty="0"/>
              <a:t> </a:t>
            </a:r>
            <a:r>
              <a:rPr lang="en-US" dirty="0" err="1"/>
              <a:t>isplatu</a:t>
            </a:r>
            <a:r>
              <a:rPr lang="en-US" dirty="0"/>
              <a:t> </a:t>
            </a:r>
            <a:r>
              <a:rPr lang="en-US" dirty="0" err="1"/>
              <a:t>obveznice</a:t>
            </a:r>
            <a:r>
              <a:rPr lang="en-US" dirty="0"/>
              <a:t> </a:t>
            </a:r>
            <a:r>
              <a:rPr lang="en-US" dirty="0" err="1"/>
              <a:t>garantuje</a:t>
            </a:r>
            <a:r>
              <a:rPr lang="en-US" dirty="0"/>
              <a:t> </a:t>
            </a:r>
            <a:r>
              <a:rPr lang="en-US" dirty="0" err="1"/>
              <a:t>neka</a:t>
            </a:r>
            <a:r>
              <a:rPr lang="en-US" dirty="0"/>
              <a:t> </a:t>
            </a:r>
            <a:r>
              <a:rPr lang="en-US" dirty="0" err="1"/>
              <a:t>treća</a:t>
            </a:r>
            <a:r>
              <a:rPr lang="en-US" dirty="0"/>
              <a:t> </a:t>
            </a:r>
            <a:r>
              <a:rPr lang="en-US" dirty="0" err="1"/>
              <a:t>institucija</a:t>
            </a:r>
            <a:r>
              <a:rPr lang="en-US" dirty="0"/>
              <a:t> </a:t>
            </a:r>
            <a:r>
              <a:rPr lang="en-US" dirty="0" err="1"/>
              <a:t>tada</a:t>
            </a:r>
            <a:r>
              <a:rPr lang="en-US" dirty="0"/>
              <a:t> je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naziv</a:t>
            </a:r>
            <a:r>
              <a:rPr lang="en-US" dirty="0"/>
              <a:t> </a:t>
            </a:r>
            <a:r>
              <a:rPr lang="en-US" dirty="0" err="1" smtClean="0"/>
              <a:t>te</a:t>
            </a:r>
            <a:r>
              <a:rPr lang="sr-Latn-ME" dirty="0" smtClean="0"/>
              <a:t> </a:t>
            </a:r>
            <a:r>
              <a:rPr lang="en-US" dirty="0" err="1" smtClean="0"/>
              <a:t>institucije</a:t>
            </a:r>
            <a:r>
              <a:rPr lang="en-US" dirty="0" smtClean="0"/>
              <a:t> </a:t>
            </a:r>
            <a:r>
              <a:rPr lang="en-US" dirty="0" err="1"/>
              <a:t>bitan</a:t>
            </a:r>
            <a:r>
              <a:rPr lang="en-US" dirty="0"/>
              <a:t> element </a:t>
            </a:r>
            <a:r>
              <a:rPr lang="en-US" dirty="0" err="1"/>
              <a:t>obveznice</a:t>
            </a:r>
            <a:r>
              <a:rPr lang="en-US" dirty="0"/>
              <a:t> (</a:t>
            </a:r>
            <a:r>
              <a:rPr lang="en-US" dirty="0" err="1"/>
              <a:t>garancija</a:t>
            </a:r>
            <a:r>
              <a:rPr lang="en-US" dirty="0"/>
              <a:t>, </a:t>
            </a:r>
            <a:r>
              <a:rPr lang="en-US" dirty="0" err="1"/>
              <a:t>aval</a:t>
            </a:r>
            <a:r>
              <a:rPr lang="en-US" dirty="0"/>
              <a:t>).</a:t>
            </a:r>
          </a:p>
          <a:p>
            <a:pPr algn="just"/>
            <a:r>
              <a:rPr lang="en-US" dirty="0" err="1"/>
              <a:t>Državna</a:t>
            </a:r>
            <a:r>
              <a:rPr lang="en-US" dirty="0"/>
              <a:t> </a:t>
            </a:r>
            <a:r>
              <a:rPr lang="en-US" dirty="0" err="1"/>
              <a:t>obveznica</a:t>
            </a:r>
            <a:r>
              <a:rPr lang="en-US" dirty="0"/>
              <a:t> se </a:t>
            </a:r>
            <a:r>
              <a:rPr lang="en-US" dirty="0" err="1"/>
              <a:t>obično</a:t>
            </a:r>
            <a:r>
              <a:rPr lang="en-US" dirty="0"/>
              <a:t> </a:t>
            </a:r>
            <a:r>
              <a:rPr lang="en-US" dirty="0" err="1"/>
              <a:t>izdaje</a:t>
            </a:r>
            <a:r>
              <a:rPr lang="en-US" dirty="0"/>
              <a:t> s </a:t>
            </a:r>
            <a:r>
              <a:rPr lang="en-US" dirty="0" err="1"/>
              <a:t>rokom</a:t>
            </a:r>
            <a:r>
              <a:rPr lang="en-US" dirty="0"/>
              <a:t> </a:t>
            </a:r>
            <a:r>
              <a:rPr lang="en-US" dirty="0" err="1" smtClean="0"/>
              <a:t>dosp</a:t>
            </a:r>
            <a:r>
              <a:rPr lang="sr-Latn-ME" dirty="0" smtClean="0"/>
              <a:t>ij</a:t>
            </a:r>
            <a:r>
              <a:rPr lang="en-US" dirty="0" err="1" smtClean="0"/>
              <a:t>eća</a:t>
            </a:r>
            <a:r>
              <a:rPr lang="en-US" dirty="0" smtClean="0"/>
              <a:t> </a:t>
            </a:r>
            <a:r>
              <a:rPr lang="en-US" dirty="0"/>
              <a:t>od 3, 6 </a:t>
            </a:r>
            <a:r>
              <a:rPr lang="en-US" dirty="0" err="1"/>
              <a:t>ili</a:t>
            </a:r>
            <a:r>
              <a:rPr lang="en-US" dirty="0"/>
              <a:t> 12 </a:t>
            </a:r>
            <a:r>
              <a:rPr lang="en-US" dirty="0" smtClean="0"/>
              <a:t>m</a:t>
            </a:r>
            <a:r>
              <a:rPr lang="sr-Latn-ME" dirty="0" smtClean="0"/>
              <a:t>j</a:t>
            </a:r>
            <a:r>
              <a:rPr lang="en-US" dirty="0" err="1" smtClean="0"/>
              <a:t>eseci</a:t>
            </a:r>
            <a:r>
              <a:rPr lang="sr-Latn-ME" dirty="0" smtClean="0"/>
              <a:t> </a:t>
            </a:r>
            <a:r>
              <a:rPr lang="pl-PL" dirty="0" smtClean="0"/>
              <a:t>(</a:t>
            </a:r>
            <a:r>
              <a:rPr lang="pl-PL" dirty="0"/>
              <a:t>ako su kratkoročne) ili na rok od dve i više godina (ako su dugoročne). </a:t>
            </a:r>
            <a:endParaRPr lang="pl-PL" dirty="0" smtClean="0"/>
          </a:p>
          <a:p>
            <a:r>
              <a:rPr lang="pl-PL" dirty="0" smtClean="0"/>
              <a:t>One se </a:t>
            </a:r>
            <a:r>
              <a:rPr lang="en-US" dirty="0" err="1" smtClean="0"/>
              <a:t>obično</a:t>
            </a:r>
            <a:r>
              <a:rPr lang="en-US" dirty="0" smtClean="0"/>
              <a:t> </a:t>
            </a:r>
            <a:r>
              <a:rPr lang="en-US" dirty="0" err="1"/>
              <a:t>izdaju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okrugle</a:t>
            </a:r>
            <a:r>
              <a:rPr lang="en-US" dirty="0"/>
              <a:t> </a:t>
            </a:r>
            <a:r>
              <a:rPr lang="en-US" dirty="0" err="1"/>
              <a:t>iznose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tekstom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da </a:t>
            </a:r>
            <a:r>
              <a:rPr lang="en-US" dirty="0" err="1"/>
              <a:t>glasi</a:t>
            </a:r>
            <a:r>
              <a:rPr lang="en-US" dirty="0"/>
              <a:t>:</a:t>
            </a:r>
          </a:p>
          <a:p>
            <a:pPr algn="just"/>
            <a:r>
              <a:rPr lang="en-US" dirty="0"/>
              <a:t>“Dana......</a:t>
            </a:r>
            <a:r>
              <a:rPr lang="en-US" dirty="0" err="1"/>
              <a:t>država</a:t>
            </a:r>
            <a:r>
              <a:rPr lang="en-US" dirty="0"/>
              <a:t>........</a:t>
            </a:r>
            <a:r>
              <a:rPr lang="en-US" dirty="0" err="1"/>
              <a:t>plaća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ovu</a:t>
            </a:r>
            <a:r>
              <a:rPr lang="en-US" dirty="0"/>
              <a:t> </a:t>
            </a:r>
            <a:r>
              <a:rPr lang="en-US" dirty="0" err="1"/>
              <a:t>obveznicu</a:t>
            </a:r>
            <a:r>
              <a:rPr lang="en-US" dirty="0"/>
              <a:t> </a:t>
            </a:r>
            <a:r>
              <a:rPr lang="en-US" dirty="0" err="1"/>
              <a:t>vlasniku</a:t>
            </a:r>
            <a:r>
              <a:rPr lang="en-US" dirty="0"/>
              <a:t>.....u </a:t>
            </a:r>
            <a:r>
              <a:rPr lang="en-US" dirty="0" err="1"/>
              <a:t>visini</a:t>
            </a:r>
            <a:r>
              <a:rPr lang="en-US" dirty="0"/>
              <a:t> od </a:t>
            </a:r>
            <a:r>
              <a:rPr lang="en-US" dirty="0" err="1" smtClean="0"/>
              <a:t>dinara</a:t>
            </a:r>
            <a:r>
              <a:rPr lang="sr-Latn-ME" dirty="0" smtClean="0"/>
              <a:t> </a:t>
            </a:r>
            <a:r>
              <a:rPr lang="pl-PL" dirty="0" smtClean="0"/>
              <a:t>....... </a:t>
            </a:r>
            <a:r>
              <a:rPr lang="pl-PL" dirty="0"/>
              <a:t>Plativo kod centralne banke........Potpis</a:t>
            </a:r>
          </a:p>
          <a:p>
            <a:pPr algn="just"/>
            <a:r>
              <a:rPr lang="en-US" dirty="0" err="1"/>
              <a:t>Emisiju</a:t>
            </a:r>
            <a:r>
              <a:rPr lang="en-US" dirty="0"/>
              <a:t> </a:t>
            </a:r>
            <a:r>
              <a:rPr lang="en-US" dirty="0" err="1"/>
              <a:t>obveznica</a:t>
            </a:r>
            <a:r>
              <a:rPr lang="en-US" dirty="0"/>
              <a:t> </a:t>
            </a:r>
            <a:r>
              <a:rPr lang="en-US" dirty="0" err="1"/>
              <a:t>država</a:t>
            </a:r>
            <a:r>
              <a:rPr lang="en-US" dirty="0"/>
              <a:t> </a:t>
            </a:r>
            <a:r>
              <a:rPr lang="en-US" dirty="0" err="1"/>
              <a:t>obično</a:t>
            </a:r>
            <a:r>
              <a:rPr lang="en-US" dirty="0"/>
              <a:t> </a:t>
            </a:r>
            <a:r>
              <a:rPr lang="en-US" dirty="0" err="1"/>
              <a:t>detaljno</a:t>
            </a:r>
            <a:r>
              <a:rPr lang="en-US" dirty="0"/>
              <a:t> </a:t>
            </a:r>
            <a:r>
              <a:rPr lang="en-US" dirty="0" err="1"/>
              <a:t>priprema</a:t>
            </a:r>
            <a:r>
              <a:rPr lang="en-US" dirty="0"/>
              <a:t>, </a:t>
            </a:r>
            <a:r>
              <a:rPr lang="en-US" dirty="0" err="1"/>
              <a:t>naročito</a:t>
            </a:r>
            <a:r>
              <a:rPr lang="en-US" dirty="0"/>
              <a:t> u </a:t>
            </a:r>
            <a:r>
              <a:rPr lang="en-US" dirty="0" err="1" smtClean="0"/>
              <a:t>slučaju</a:t>
            </a:r>
            <a:r>
              <a:rPr lang="sr-Latn-ME" dirty="0" smtClean="0"/>
              <a:t> </a:t>
            </a:r>
            <a:r>
              <a:rPr lang="en-US" dirty="0" err="1" smtClean="0"/>
              <a:t>raspisivanja</a:t>
            </a:r>
            <a:r>
              <a:rPr lang="en-US" dirty="0" smtClean="0"/>
              <a:t> </a:t>
            </a:r>
            <a:r>
              <a:rPr lang="en-US" dirty="0" err="1"/>
              <a:t>javnih</a:t>
            </a:r>
            <a:r>
              <a:rPr lang="en-US" dirty="0"/>
              <a:t> </a:t>
            </a:r>
            <a:r>
              <a:rPr lang="en-US" dirty="0" err="1"/>
              <a:t>zajmova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kojih</a:t>
            </a:r>
            <a:r>
              <a:rPr lang="en-US" dirty="0"/>
              <a:t> se </a:t>
            </a:r>
            <a:r>
              <a:rPr lang="en-US" dirty="0" err="1"/>
              <a:t>finansiraju</a:t>
            </a:r>
            <a:r>
              <a:rPr lang="en-US" dirty="0"/>
              <a:t> </a:t>
            </a:r>
            <a:r>
              <a:rPr lang="en-US" dirty="0" err="1"/>
              <a:t>veliki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privredu</a:t>
            </a:r>
            <a:r>
              <a:rPr lang="en-US" dirty="0"/>
              <a:t> </a:t>
            </a:r>
            <a:r>
              <a:rPr lang="en-US" dirty="0" err="1" smtClean="0"/>
              <a:t>značajni</a:t>
            </a:r>
            <a:r>
              <a:rPr lang="sr-Latn-ME" dirty="0" smtClean="0"/>
              <a:t> </a:t>
            </a:r>
            <a:r>
              <a:rPr lang="en-US" dirty="0" err="1" smtClean="0"/>
              <a:t>objekti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 err="1"/>
              <a:t>putevi</a:t>
            </a:r>
            <a:r>
              <a:rPr lang="en-US" dirty="0"/>
              <a:t>, </a:t>
            </a:r>
            <a:r>
              <a:rPr lang="en-US" dirty="0" err="1"/>
              <a:t>železnice</a:t>
            </a:r>
            <a:r>
              <a:rPr lang="en-US" dirty="0"/>
              <a:t>, </a:t>
            </a:r>
            <a:r>
              <a:rPr lang="en-US" dirty="0" err="1"/>
              <a:t>energetika</a:t>
            </a:r>
            <a:r>
              <a:rPr lang="en-US" dirty="0"/>
              <a:t> </a:t>
            </a:r>
            <a:r>
              <a:rPr lang="en-US" dirty="0" err="1"/>
              <a:t>itd</a:t>
            </a:r>
            <a:r>
              <a:rPr lang="en-US" dirty="0"/>
              <a:t>.). </a:t>
            </a:r>
            <a:endParaRPr lang="sr-Latn-ME" dirty="0" smtClean="0"/>
          </a:p>
          <a:p>
            <a:r>
              <a:rPr lang="en-US" dirty="0" err="1" smtClean="0"/>
              <a:t>Državne</a:t>
            </a:r>
            <a:r>
              <a:rPr lang="en-US" dirty="0" smtClean="0"/>
              <a:t> </a:t>
            </a:r>
            <a:r>
              <a:rPr lang="en-US" dirty="0" err="1"/>
              <a:t>obveznice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, </a:t>
            </a:r>
            <a:r>
              <a:rPr lang="en-US" dirty="0" err="1"/>
              <a:t>dakle</a:t>
            </a:r>
            <a:r>
              <a:rPr lang="en-US" dirty="0"/>
              <a:t>, </a:t>
            </a:r>
            <a:r>
              <a:rPr lang="en-US" dirty="0" err="1" smtClean="0"/>
              <a:t>pogodno</a:t>
            </a:r>
            <a:r>
              <a:rPr lang="sr-Latn-ME" dirty="0" smtClean="0"/>
              <a:t> </a:t>
            </a:r>
            <a:r>
              <a:rPr lang="en-US" dirty="0" err="1" smtClean="0"/>
              <a:t>sredstvo</a:t>
            </a:r>
            <a:r>
              <a:rPr lang="en-US" dirty="0" smtClean="0"/>
              <a:t> </a:t>
            </a:r>
            <a:r>
              <a:rPr lang="en-US" dirty="0" err="1"/>
              <a:t>formiranja</a:t>
            </a:r>
            <a:r>
              <a:rPr lang="en-US" dirty="0"/>
              <a:t> </a:t>
            </a:r>
            <a:r>
              <a:rPr lang="en-US" dirty="0" err="1"/>
              <a:t>javnog</a:t>
            </a:r>
            <a:r>
              <a:rPr lang="en-US" dirty="0"/>
              <a:t> </a:t>
            </a:r>
            <a:r>
              <a:rPr lang="en-US" dirty="0" err="1"/>
              <a:t>duga</a:t>
            </a:r>
            <a:r>
              <a:rPr lang="en-US" dirty="0"/>
              <a:t>.</a:t>
            </a:r>
          </a:p>
        </p:txBody>
      </p:sp>
      <p:sp>
        <p:nvSpPr>
          <p:cNvPr id="2" name="Rectangle 1"/>
          <p:cNvSpPr/>
          <p:nvPr/>
        </p:nvSpPr>
        <p:spPr>
          <a:xfrm>
            <a:off x="1223493" y="3116687"/>
            <a:ext cx="45719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232597" y="3116687"/>
            <a:ext cx="45719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7AA31-9651-4598-9723-AE56DE97C57E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743098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dirty="0" smtClean="0"/>
              <a:t>Sadržaj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r-Latn-ME" dirty="0" smtClean="0"/>
              <a:t>A – Hartije od vrijednosti na tržištu novca</a:t>
            </a:r>
          </a:p>
          <a:p>
            <a:pPr marL="0" indent="0">
              <a:buNone/>
            </a:pPr>
            <a:r>
              <a:rPr lang="sr-Latn-ME" dirty="0" smtClean="0"/>
              <a:t>1. </a:t>
            </a:r>
            <a:r>
              <a:rPr lang="sr-Latn-ME" dirty="0"/>
              <a:t>D</a:t>
            </a:r>
            <a:r>
              <a:rPr lang="sr-Latn-ME" dirty="0" smtClean="0"/>
              <a:t>ržavne obveznice</a:t>
            </a:r>
          </a:p>
          <a:p>
            <a:pPr marL="0" indent="0">
              <a:buNone/>
            </a:pPr>
            <a:r>
              <a:rPr lang="sr-Latn-ME" dirty="0" smtClean="0"/>
              <a:t>2. Blagajnički zapisi</a:t>
            </a:r>
          </a:p>
          <a:p>
            <a:pPr marL="0" indent="0">
              <a:buNone/>
            </a:pPr>
            <a:r>
              <a:rPr lang="sr-Latn-ME" dirty="0" smtClean="0"/>
              <a:t>3. Komercijalni zapisi</a:t>
            </a:r>
          </a:p>
          <a:p>
            <a:pPr marL="0" indent="0">
              <a:buNone/>
            </a:pPr>
            <a:r>
              <a:rPr lang="sr-Latn-ME" dirty="0" smtClean="0"/>
              <a:t>4. Bankarska potvrda o depozitu (depozitni certifikat)</a:t>
            </a:r>
          </a:p>
          <a:p>
            <a:pPr marL="0" indent="0">
              <a:buNone/>
            </a:pPr>
            <a:r>
              <a:rPr lang="sr-Latn-ME" dirty="0" smtClean="0"/>
              <a:t>5. Bankarski akcept</a:t>
            </a:r>
          </a:p>
          <a:p>
            <a:pPr marL="0" indent="0">
              <a:buNone/>
            </a:pPr>
            <a:r>
              <a:rPr lang="sr-Latn-ME" dirty="0" smtClean="0"/>
              <a:t>6. Komercijalni bonovi </a:t>
            </a:r>
          </a:p>
          <a:p>
            <a:pPr marL="0" indent="0">
              <a:buNone/>
            </a:pPr>
            <a:r>
              <a:rPr lang="sr-Latn-ME" dirty="0" smtClean="0"/>
              <a:t>B – Međubankarska trgovina viškovima obaveznih rezervi</a:t>
            </a:r>
          </a:p>
          <a:p>
            <a:endParaRPr lang="sr-Latn-ME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7AA31-9651-4598-9723-AE56DE97C57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2668317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68188"/>
            <a:ext cx="10515600" cy="5208775"/>
          </a:xfrm>
        </p:spPr>
        <p:txBody>
          <a:bodyPr>
            <a:normAutofit fontScale="92500"/>
          </a:bodyPr>
          <a:lstStyle/>
          <a:p>
            <a:pPr algn="just"/>
            <a:r>
              <a:rPr lang="en-US" dirty="0" err="1"/>
              <a:t>Možemo</a:t>
            </a:r>
            <a:r>
              <a:rPr lang="en-US" dirty="0"/>
              <a:t> </a:t>
            </a:r>
            <a:r>
              <a:rPr lang="en-US" dirty="0" err="1"/>
              <a:t>razlikovati</a:t>
            </a:r>
            <a:r>
              <a:rPr lang="en-US" dirty="0"/>
              <a:t> </a:t>
            </a:r>
            <a:r>
              <a:rPr lang="en-US" dirty="0" err="1"/>
              <a:t>nominalnu</a:t>
            </a:r>
            <a:r>
              <a:rPr lang="en-US" dirty="0"/>
              <a:t>, </a:t>
            </a:r>
            <a:r>
              <a:rPr lang="en-US" dirty="0" err="1"/>
              <a:t>emisionu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tržišnu</a:t>
            </a:r>
            <a:r>
              <a:rPr lang="en-US" dirty="0"/>
              <a:t>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</a:t>
            </a:r>
            <a:r>
              <a:rPr lang="en-US" dirty="0" smtClean="0"/>
              <a:t> </a:t>
            </a:r>
            <a:r>
              <a:rPr lang="en-US" dirty="0" err="1"/>
              <a:t>obveznica</a:t>
            </a:r>
            <a:r>
              <a:rPr lang="en-US" dirty="0"/>
              <a:t>.</a:t>
            </a:r>
          </a:p>
          <a:p>
            <a:r>
              <a:rPr lang="pl-PL" dirty="0"/>
              <a:t>Nominalna </a:t>
            </a:r>
            <a:r>
              <a:rPr lang="pl-PL" dirty="0" smtClean="0"/>
              <a:t>vrijednost </a:t>
            </a:r>
            <a:r>
              <a:rPr lang="pl-PL" dirty="0"/>
              <a:t>je naznačena na samoj obveznici. </a:t>
            </a:r>
            <a:endParaRPr lang="pl-PL" dirty="0" smtClean="0"/>
          </a:p>
          <a:p>
            <a:pPr algn="just"/>
            <a:r>
              <a:rPr lang="pl-PL" dirty="0" smtClean="0"/>
              <a:t>Emisiona vrijednost </a:t>
            </a:r>
            <a:r>
              <a:rPr lang="pl-PL" dirty="0"/>
              <a:t>je </a:t>
            </a:r>
            <a:r>
              <a:rPr lang="pl-PL" dirty="0" smtClean="0"/>
              <a:t>zapravo </a:t>
            </a:r>
            <a:r>
              <a:rPr lang="en-US" dirty="0" smtClean="0"/>
              <a:t>c</a:t>
            </a:r>
            <a:r>
              <a:rPr lang="sr-Latn-ME" dirty="0" smtClean="0"/>
              <a:t>ij</a:t>
            </a:r>
            <a:r>
              <a:rPr lang="en-US" dirty="0" err="1" smtClean="0"/>
              <a:t>ena</a:t>
            </a:r>
            <a:r>
              <a:rPr lang="en-US" dirty="0" smtClean="0"/>
              <a:t> </a:t>
            </a:r>
            <a:r>
              <a:rPr lang="en-US" dirty="0" err="1"/>
              <a:t>obveznice</a:t>
            </a:r>
            <a:r>
              <a:rPr lang="en-US" dirty="0"/>
              <a:t> </a:t>
            </a:r>
            <a:r>
              <a:rPr lang="en-US" dirty="0" err="1"/>
              <a:t>prilikom</a:t>
            </a:r>
            <a:r>
              <a:rPr lang="en-US" dirty="0"/>
              <a:t> </a:t>
            </a:r>
            <a:r>
              <a:rPr lang="en-US" dirty="0" err="1"/>
              <a:t>njenog</a:t>
            </a:r>
            <a:r>
              <a:rPr lang="en-US" dirty="0"/>
              <a:t> </a:t>
            </a:r>
            <a:r>
              <a:rPr lang="en-US" dirty="0" err="1"/>
              <a:t>izdavanja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prvog</a:t>
            </a:r>
            <a:r>
              <a:rPr lang="en-US" dirty="0"/>
              <a:t> </a:t>
            </a:r>
            <a:r>
              <a:rPr lang="en-US" dirty="0" err="1"/>
              <a:t>plasmana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primamom</a:t>
            </a:r>
            <a:r>
              <a:rPr lang="en-US" dirty="0"/>
              <a:t> </a:t>
            </a:r>
            <a:r>
              <a:rPr lang="en-US" dirty="0" err="1" smtClean="0"/>
              <a:t>tržištu</a:t>
            </a:r>
            <a:r>
              <a:rPr lang="sr-Latn-ME" dirty="0" smtClean="0"/>
              <a:t> </a:t>
            </a:r>
            <a:r>
              <a:rPr lang="pl-PL" dirty="0" smtClean="0"/>
              <a:t>vrijednosnih </a:t>
            </a:r>
            <a:r>
              <a:rPr lang="pl-PL" dirty="0"/>
              <a:t>papira. </a:t>
            </a:r>
            <a:endParaRPr lang="pl-PL" dirty="0" smtClean="0"/>
          </a:p>
          <a:p>
            <a:pPr algn="just"/>
            <a:r>
              <a:rPr lang="pl-PL" dirty="0" smtClean="0"/>
              <a:t>Ona </a:t>
            </a:r>
            <a:r>
              <a:rPr lang="pl-PL" dirty="0"/>
              <a:t>može biti (radi stimulacije prodaje) niža od </a:t>
            </a:r>
            <a:r>
              <a:rPr lang="pl-PL" dirty="0" smtClean="0"/>
              <a:t>nominalne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/>
              <a:t>, a </a:t>
            </a:r>
            <a:r>
              <a:rPr lang="en-US" dirty="0" smtClean="0"/>
              <a:t>r</a:t>
            </a:r>
            <a:r>
              <a:rPr lang="sr-Latn-ME" dirty="0" smtClean="0"/>
              <a:t>ij</a:t>
            </a:r>
            <a:r>
              <a:rPr lang="en-US" dirty="0" err="1" smtClean="0"/>
              <a:t>etko</a:t>
            </a:r>
            <a:r>
              <a:rPr lang="en-US" dirty="0" smtClean="0"/>
              <a:t> </a:t>
            </a:r>
            <a:r>
              <a:rPr lang="en-US" dirty="0"/>
              <a:t>je </a:t>
            </a:r>
            <a:r>
              <a:rPr lang="en-US" dirty="0" err="1"/>
              <a:t>viša</a:t>
            </a:r>
            <a:r>
              <a:rPr lang="en-US" dirty="0"/>
              <a:t> od </a:t>
            </a:r>
            <a:r>
              <a:rPr lang="en-US" dirty="0" err="1"/>
              <a:t>nje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Viša</a:t>
            </a:r>
            <a:r>
              <a:rPr lang="en-US" dirty="0"/>
              <a:t> je u </a:t>
            </a:r>
            <a:r>
              <a:rPr lang="en-US" dirty="0" err="1"/>
              <a:t>slučaju</a:t>
            </a:r>
            <a:r>
              <a:rPr lang="en-US" dirty="0"/>
              <a:t> da se </a:t>
            </a:r>
            <a:r>
              <a:rPr lang="en-US" dirty="0" err="1"/>
              <a:t>izdaje</a:t>
            </a:r>
            <a:r>
              <a:rPr lang="en-US" dirty="0"/>
              <a:t> </a:t>
            </a:r>
            <a:r>
              <a:rPr lang="en-US" dirty="0" err="1"/>
              <a:t>uz</a:t>
            </a:r>
            <a:r>
              <a:rPr lang="en-US" dirty="0"/>
              <a:t> </a:t>
            </a:r>
            <a:r>
              <a:rPr lang="en-US" dirty="0" err="1"/>
              <a:t>posebno</a:t>
            </a:r>
            <a:r>
              <a:rPr lang="en-US" dirty="0"/>
              <a:t> </a:t>
            </a:r>
            <a:r>
              <a:rPr lang="en-US" dirty="0" err="1" smtClean="0"/>
              <a:t>povoljnu</a:t>
            </a:r>
            <a:r>
              <a:rPr lang="sr-Latn-ME" dirty="0" smtClean="0"/>
              <a:t> </a:t>
            </a:r>
            <a:r>
              <a:rPr lang="en-US" dirty="0" err="1" smtClean="0"/>
              <a:t>kamatnu</a:t>
            </a:r>
            <a:r>
              <a:rPr lang="en-US" dirty="0" smtClean="0"/>
              <a:t> </a:t>
            </a:r>
            <a:r>
              <a:rPr lang="en-US" dirty="0" err="1"/>
              <a:t>stopu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uz</a:t>
            </a:r>
            <a:r>
              <a:rPr lang="en-US" dirty="0"/>
              <a:t> </a:t>
            </a:r>
            <a:r>
              <a:rPr lang="en-US" dirty="0" err="1"/>
              <a:t>proširena</a:t>
            </a:r>
            <a:r>
              <a:rPr lang="en-US" dirty="0"/>
              <a:t> </a:t>
            </a:r>
            <a:r>
              <a:rPr lang="en-US" dirty="0" err="1"/>
              <a:t>punomoćja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slično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Tržišna</a:t>
            </a:r>
            <a:r>
              <a:rPr lang="en-US" dirty="0"/>
              <a:t>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</a:t>
            </a:r>
            <a:r>
              <a:rPr lang="en-US" dirty="0" smtClean="0"/>
              <a:t> </a:t>
            </a:r>
            <a:r>
              <a:rPr lang="en-US" dirty="0" err="1"/>
              <a:t>obveznice</a:t>
            </a:r>
            <a:r>
              <a:rPr lang="en-US" dirty="0"/>
              <a:t> se </a:t>
            </a:r>
            <a:r>
              <a:rPr lang="en-US" dirty="0" err="1"/>
              <a:t>formira</a:t>
            </a:r>
            <a:r>
              <a:rPr lang="en-US" dirty="0"/>
              <a:t> pod </a:t>
            </a:r>
            <a:r>
              <a:rPr lang="en-US" dirty="0" err="1"/>
              <a:t>uticajem</a:t>
            </a:r>
            <a:r>
              <a:rPr lang="en-US" dirty="0"/>
              <a:t> </a:t>
            </a:r>
            <a:r>
              <a:rPr lang="en-US" dirty="0" err="1"/>
              <a:t>ponude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potražnje</a:t>
            </a:r>
            <a:r>
              <a:rPr lang="sr-Latn-ME" dirty="0" smtClean="0"/>
              <a:t> </a:t>
            </a:r>
            <a:r>
              <a:rPr lang="pl-PL" dirty="0" smtClean="0"/>
              <a:t>na </a:t>
            </a:r>
            <a:r>
              <a:rPr lang="pl-PL" dirty="0"/>
              <a:t>otvorenom ili zatvorenom tržištu novca. </a:t>
            </a:r>
            <a:endParaRPr lang="pl-PL" dirty="0" smtClean="0"/>
          </a:p>
          <a:p>
            <a:pPr algn="just"/>
            <a:r>
              <a:rPr lang="pl-PL" dirty="0" smtClean="0"/>
              <a:t>Ona </a:t>
            </a:r>
            <a:r>
              <a:rPr lang="pl-PL" dirty="0"/>
              <a:t>je najčešće niža od </a:t>
            </a:r>
            <a:r>
              <a:rPr lang="pl-PL" dirty="0" smtClean="0"/>
              <a:t>nominalne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 smtClean="0"/>
              <a:t> </a:t>
            </a:r>
            <a:r>
              <a:rPr lang="en-US" dirty="0" err="1"/>
              <a:t>čija</a:t>
            </a:r>
            <a:r>
              <a:rPr lang="en-US" dirty="0"/>
              <a:t> se </a:t>
            </a:r>
            <a:r>
              <a:rPr lang="en-US" dirty="0" err="1"/>
              <a:t>isplata</a:t>
            </a:r>
            <a:r>
              <a:rPr lang="en-US" dirty="0"/>
              <a:t> </a:t>
            </a:r>
            <a:r>
              <a:rPr lang="en-US" dirty="0" err="1"/>
              <a:t>očekuje</a:t>
            </a:r>
            <a:r>
              <a:rPr lang="en-US" dirty="0"/>
              <a:t> </a:t>
            </a:r>
            <a:r>
              <a:rPr lang="en-US" dirty="0" err="1"/>
              <a:t>tek</a:t>
            </a:r>
            <a:r>
              <a:rPr lang="en-US" dirty="0"/>
              <a:t> </a:t>
            </a:r>
            <a:r>
              <a:rPr lang="en-US" dirty="0" err="1" smtClean="0"/>
              <a:t>posl</a:t>
            </a:r>
            <a:r>
              <a:rPr lang="sr-Latn-ME" dirty="0" smtClean="0"/>
              <a:t>ij</a:t>
            </a:r>
            <a:r>
              <a:rPr lang="en-US" dirty="0" smtClean="0"/>
              <a:t>e </a:t>
            </a:r>
            <a:r>
              <a:rPr lang="en-US" dirty="0" err="1"/>
              <a:t>roka</a:t>
            </a:r>
            <a:r>
              <a:rPr lang="en-US" dirty="0"/>
              <a:t> </a:t>
            </a:r>
            <a:r>
              <a:rPr lang="en-US" dirty="0" err="1" smtClean="0"/>
              <a:t>dosp</a:t>
            </a:r>
            <a:r>
              <a:rPr lang="sr-Latn-ME" dirty="0" smtClean="0"/>
              <a:t>ij</a:t>
            </a:r>
            <a:r>
              <a:rPr lang="en-US" dirty="0" err="1" smtClean="0"/>
              <a:t>eća</a:t>
            </a:r>
            <a:r>
              <a:rPr lang="en-US" dirty="0"/>
              <a:t>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7AA31-9651-4598-9723-AE56DE97C57E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183415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65185"/>
          </a:xfrm>
        </p:spPr>
        <p:txBody>
          <a:bodyPr>
            <a:normAutofit fontScale="90000"/>
          </a:bodyPr>
          <a:lstStyle/>
          <a:p>
            <a:r>
              <a:rPr lang="sr-Latn-ME" sz="3600" dirty="0" smtClean="0">
                <a:latin typeface="+mn-lt"/>
              </a:rPr>
              <a:t/>
            </a:r>
            <a:br>
              <a:rPr lang="sr-Latn-ME" sz="3600" dirty="0" smtClean="0">
                <a:latin typeface="+mn-lt"/>
              </a:rPr>
            </a:br>
            <a:r>
              <a:rPr lang="sr-Latn-ME" sz="3600" dirty="0" smtClean="0">
                <a:latin typeface="+mn-lt"/>
              </a:rPr>
              <a:t>2. </a:t>
            </a:r>
            <a:r>
              <a:rPr lang="en-US" sz="3600" dirty="0" smtClean="0">
                <a:latin typeface="+mn-lt"/>
              </a:rPr>
              <a:t>BLAGAJNIČKI ZAPISI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59099"/>
            <a:ext cx="10515600" cy="5017864"/>
          </a:xfrm>
        </p:spPr>
        <p:txBody>
          <a:bodyPr>
            <a:normAutofit/>
          </a:bodyPr>
          <a:lstStyle/>
          <a:p>
            <a:pPr algn="just"/>
            <a:r>
              <a:rPr lang="en-US" dirty="0" err="1" smtClean="0"/>
              <a:t>Blagajnički</a:t>
            </a:r>
            <a:r>
              <a:rPr lang="en-US" dirty="0" smtClean="0"/>
              <a:t> </a:t>
            </a:r>
            <a:r>
              <a:rPr lang="en-US" dirty="0" err="1"/>
              <a:t>zapisi</a:t>
            </a:r>
            <a:r>
              <a:rPr lang="en-US" dirty="0"/>
              <a:t>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državni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centralne</a:t>
            </a:r>
            <a:r>
              <a:rPr lang="en-US" dirty="0"/>
              <a:t> </a:t>
            </a:r>
            <a:r>
              <a:rPr lang="en-US" dirty="0" err="1" smtClean="0"/>
              <a:t>banke</a:t>
            </a:r>
            <a:r>
              <a:rPr lang="sr-Latn-ME" dirty="0" smtClean="0"/>
              <a:t>.</a:t>
            </a:r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Državni</a:t>
            </a:r>
            <a:r>
              <a:rPr lang="en-US" dirty="0"/>
              <a:t> </a:t>
            </a:r>
            <a:r>
              <a:rPr lang="en-US" dirty="0" err="1" smtClean="0"/>
              <a:t>blagajnički</a:t>
            </a:r>
            <a:r>
              <a:rPr lang="sr-Latn-ME" dirty="0" smtClean="0"/>
              <a:t> </a:t>
            </a:r>
            <a:r>
              <a:rPr lang="en-US" dirty="0" err="1" smtClean="0"/>
              <a:t>zapisi</a:t>
            </a:r>
            <a:r>
              <a:rPr lang="en-US" dirty="0" smtClean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obligacije</a:t>
            </a:r>
            <a:r>
              <a:rPr lang="en-US" dirty="0"/>
              <a:t> </a:t>
            </a:r>
            <a:r>
              <a:rPr lang="en-US" dirty="0" err="1"/>
              <a:t>kojima</a:t>
            </a:r>
            <a:r>
              <a:rPr lang="en-US" dirty="0"/>
              <a:t> </a:t>
            </a:r>
            <a:r>
              <a:rPr lang="en-US" dirty="0" err="1"/>
              <a:t>država</a:t>
            </a:r>
            <a:r>
              <a:rPr lang="en-US" dirty="0"/>
              <a:t> ne </a:t>
            </a:r>
            <a:r>
              <a:rPr lang="en-US" dirty="0" err="1"/>
              <a:t>prihvata</a:t>
            </a:r>
            <a:r>
              <a:rPr lang="en-US" dirty="0"/>
              <a:t> </a:t>
            </a:r>
            <a:r>
              <a:rPr lang="en-US" dirty="0" err="1"/>
              <a:t>rizik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Visoko</a:t>
            </a:r>
            <a:r>
              <a:rPr lang="en-US" dirty="0" smtClean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likvidne</a:t>
            </a:r>
            <a:r>
              <a:rPr lang="en-US" dirty="0"/>
              <a:t> </a:t>
            </a:r>
            <a:r>
              <a:rPr lang="en-US" dirty="0" err="1"/>
              <a:t>obzirom</a:t>
            </a:r>
            <a:r>
              <a:rPr lang="en-US" dirty="0"/>
              <a:t> </a:t>
            </a:r>
            <a:r>
              <a:rPr lang="en-US" dirty="0" smtClean="0"/>
              <a:t>da</a:t>
            </a:r>
            <a:r>
              <a:rPr lang="sr-Latn-ME" dirty="0" smtClean="0"/>
              <a:t> </a:t>
            </a:r>
            <a:r>
              <a:rPr lang="en-US" dirty="0" smtClean="0"/>
              <a:t>se </a:t>
            </a:r>
            <a:r>
              <a:rPr lang="en-US" dirty="0" err="1"/>
              <a:t>vrlo</a:t>
            </a:r>
            <a:r>
              <a:rPr lang="en-US" dirty="0"/>
              <a:t> </a:t>
            </a:r>
            <a:r>
              <a:rPr lang="en-US" dirty="0" err="1"/>
              <a:t>lako</a:t>
            </a:r>
            <a:r>
              <a:rPr lang="en-US" dirty="0"/>
              <a:t>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pretvoriti</a:t>
            </a:r>
            <a:r>
              <a:rPr lang="en-US" dirty="0"/>
              <a:t> u </a:t>
            </a:r>
            <a:r>
              <a:rPr lang="en-US" dirty="0" err="1"/>
              <a:t>gotov</a:t>
            </a:r>
            <a:r>
              <a:rPr lang="en-US" dirty="0"/>
              <a:t> </a:t>
            </a:r>
            <a:r>
              <a:rPr lang="en-US" dirty="0" err="1"/>
              <a:t>novac</a:t>
            </a:r>
            <a:r>
              <a:rPr lang="en-US" dirty="0"/>
              <a:t> </a:t>
            </a:r>
            <a:r>
              <a:rPr lang="en-US" dirty="0" err="1"/>
              <a:t>prodajom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tržištu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Pošto</a:t>
            </a:r>
            <a:r>
              <a:rPr lang="en-US" dirty="0" smtClean="0"/>
              <a:t> </a:t>
            </a:r>
            <a:r>
              <a:rPr lang="en-US" dirty="0" err="1"/>
              <a:t>imaju</a:t>
            </a:r>
            <a:r>
              <a:rPr lang="en-US" dirty="0"/>
              <a:t> </a:t>
            </a:r>
            <a:r>
              <a:rPr lang="en-US" dirty="0" err="1" smtClean="0"/>
              <a:t>dosta</a:t>
            </a:r>
            <a:r>
              <a:rPr lang="sr-Latn-ME" dirty="0" smtClean="0"/>
              <a:t> </a:t>
            </a:r>
            <a:r>
              <a:rPr lang="en-US" dirty="0" smtClean="0"/>
              <a:t>male </a:t>
            </a:r>
            <a:r>
              <a:rPr lang="en-US" dirty="0" err="1"/>
              <a:t>nominale</a:t>
            </a:r>
            <a:r>
              <a:rPr lang="en-US" dirty="0"/>
              <a:t> </a:t>
            </a:r>
            <a:r>
              <a:rPr lang="en-US" dirty="0" err="1"/>
              <a:t>često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vrlo</a:t>
            </a:r>
            <a:r>
              <a:rPr lang="en-US" dirty="0"/>
              <a:t> </a:t>
            </a:r>
            <a:r>
              <a:rPr lang="en-US" dirty="0" err="1"/>
              <a:t>podesni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kupovinu</a:t>
            </a:r>
            <a:r>
              <a:rPr lang="en-US" dirty="0"/>
              <a:t> od </a:t>
            </a:r>
            <a:r>
              <a:rPr lang="en-US" dirty="0" err="1"/>
              <a:t>strane</a:t>
            </a:r>
            <a:r>
              <a:rPr lang="en-US" dirty="0"/>
              <a:t> </a:t>
            </a:r>
            <a:r>
              <a:rPr lang="en-US" dirty="0" err="1"/>
              <a:t>velikog</a:t>
            </a:r>
            <a:r>
              <a:rPr lang="en-US" dirty="0"/>
              <a:t> </a:t>
            </a:r>
            <a:r>
              <a:rPr lang="en-US" dirty="0" err="1"/>
              <a:t>broja</a:t>
            </a:r>
            <a:r>
              <a:rPr lang="en-US" dirty="0"/>
              <a:t> </a:t>
            </a:r>
            <a:r>
              <a:rPr lang="en-US" dirty="0" err="1" smtClean="0"/>
              <a:t>vlasnika</a:t>
            </a:r>
            <a:r>
              <a:rPr lang="sr-Latn-ME" dirty="0" smtClean="0"/>
              <a:t> </a:t>
            </a:r>
            <a:r>
              <a:rPr lang="en-US" dirty="0" err="1" smtClean="0"/>
              <a:t>sitnih</a:t>
            </a:r>
            <a:r>
              <a:rPr lang="en-US" dirty="0" smtClean="0"/>
              <a:t> </a:t>
            </a:r>
            <a:r>
              <a:rPr lang="en-US" dirty="0" err="1"/>
              <a:t>ušteda</a:t>
            </a:r>
            <a:r>
              <a:rPr lang="en-US" dirty="0"/>
              <a:t>.</a:t>
            </a:r>
          </a:p>
          <a:p>
            <a:pPr algn="just"/>
            <a:r>
              <a:rPr lang="en-US" dirty="0"/>
              <a:t>Profit </a:t>
            </a:r>
            <a:r>
              <a:rPr lang="en-US" dirty="0" err="1"/>
              <a:t>kod</a:t>
            </a:r>
            <a:r>
              <a:rPr lang="en-US" dirty="0"/>
              <a:t> </a:t>
            </a:r>
            <a:r>
              <a:rPr lang="en-US" dirty="0" err="1"/>
              <a:t>blagajničkog</a:t>
            </a:r>
            <a:r>
              <a:rPr lang="en-US" dirty="0"/>
              <a:t> </a:t>
            </a:r>
            <a:r>
              <a:rPr lang="en-US" dirty="0" err="1"/>
              <a:t>zapisa</a:t>
            </a:r>
            <a:r>
              <a:rPr lang="en-US" dirty="0"/>
              <a:t> se </a:t>
            </a:r>
            <a:r>
              <a:rPr lang="en-US" dirty="0" err="1"/>
              <a:t>dobija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razlike</a:t>
            </a:r>
            <a:r>
              <a:rPr lang="en-US" dirty="0"/>
              <a:t> u </a:t>
            </a:r>
            <a:r>
              <a:rPr lang="en-US" dirty="0" smtClean="0"/>
              <a:t>c</a:t>
            </a:r>
            <a:r>
              <a:rPr lang="sr-Latn-ME" dirty="0" smtClean="0"/>
              <a:t>ij</a:t>
            </a:r>
            <a:r>
              <a:rPr lang="en-US" dirty="0" err="1" smtClean="0"/>
              <a:t>eni</a:t>
            </a:r>
            <a:r>
              <a:rPr lang="en-US" dirty="0" smtClean="0"/>
              <a:t> </a:t>
            </a:r>
            <a:r>
              <a:rPr lang="en-US" dirty="0" err="1"/>
              <a:t>pri</a:t>
            </a:r>
            <a:r>
              <a:rPr lang="en-US" dirty="0"/>
              <a:t> </a:t>
            </a:r>
            <a:r>
              <a:rPr lang="en-US" dirty="0" err="1" smtClean="0"/>
              <a:t>momentu</a:t>
            </a:r>
            <a:r>
              <a:rPr lang="sr-Latn-ME" dirty="0" smtClean="0"/>
              <a:t> </a:t>
            </a:r>
            <a:r>
              <a:rPr lang="en-US" dirty="0" err="1" smtClean="0"/>
              <a:t>emitovanja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/>
              <a:t>vremenu</a:t>
            </a:r>
            <a:r>
              <a:rPr lang="en-US" dirty="0"/>
              <a:t> </a:t>
            </a:r>
            <a:r>
              <a:rPr lang="en-US" dirty="0" err="1" smtClean="0"/>
              <a:t>dosp</a:t>
            </a:r>
            <a:r>
              <a:rPr lang="sr-Latn-ME" dirty="0" smtClean="0"/>
              <a:t>ij</a:t>
            </a:r>
            <a:r>
              <a:rPr lang="en-US" dirty="0" err="1" smtClean="0"/>
              <a:t>eća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Investitor</a:t>
            </a:r>
            <a:r>
              <a:rPr lang="en-US" dirty="0" smtClean="0"/>
              <a:t> </a:t>
            </a:r>
            <a:r>
              <a:rPr lang="en-US" dirty="0"/>
              <a:t>je </a:t>
            </a:r>
            <a:r>
              <a:rPr lang="en-US" dirty="0" err="1"/>
              <a:t>kupuje</a:t>
            </a:r>
            <a:r>
              <a:rPr lang="en-US" dirty="0"/>
              <a:t>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/>
              <a:t>nominalnoj</a:t>
            </a:r>
            <a:r>
              <a:rPr lang="en-US" dirty="0"/>
              <a:t> </a:t>
            </a:r>
            <a:r>
              <a:rPr lang="en-US" dirty="0" smtClean="0"/>
              <a:t>c</a:t>
            </a:r>
            <a:r>
              <a:rPr lang="sr-Latn-ME" dirty="0" smtClean="0"/>
              <a:t>ij</a:t>
            </a:r>
            <a:r>
              <a:rPr lang="en-US" dirty="0" err="1" smtClean="0"/>
              <a:t>eni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pl-PL" dirty="0"/>
              <a:t>a prodaje po uvećanoj za kamatnu stopu o roku dospijeća. </a:t>
            </a:r>
          </a:p>
          <a:p>
            <a:pPr algn="just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7AA31-9651-4598-9723-AE56DE97C57E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6503945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89212"/>
            <a:ext cx="10515600" cy="5087751"/>
          </a:xfrm>
        </p:spPr>
        <p:txBody>
          <a:bodyPr>
            <a:normAutofit/>
          </a:bodyPr>
          <a:lstStyle/>
          <a:p>
            <a:pPr algn="just"/>
            <a:r>
              <a:rPr lang="pl-PL" dirty="0" smtClean="0"/>
              <a:t>Formiranje </a:t>
            </a:r>
            <a:r>
              <a:rPr lang="pl-PL" dirty="0"/>
              <a:t>kamatne stope</a:t>
            </a:r>
            <a:r>
              <a:rPr lang="pl-PL" dirty="0" smtClean="0"/>
              <a:t>, rok dospijeća</a:t>
            </a:r>
            <a:r>
              <a:rPr lang="pl-PL" dirty="0"/>
              <a:t>, diskont i dr. su kao i kod drugih hartija od </a:t>
            </a:r>
            <a:r>
              <a:rPr lang="pl-PL" dirty="0" smtClean="0"/>
              <a:t>vrijednosti</a:t>
            </a:r>
            <a:r>
              <a:rPr lang="pl-PL" dirty="0"/>
              <a:t>.</a:t>
            </a:r>
          </a:p>
          <a:p>
            <a:pPr marL="0" indent="0">
              <a:buNone/>
            </a:pPr>
            <a:r>
              <a:rPr lang="pl-PL" dirty="0"/>
              <a:t>Blagajnički zapisi centralne banke. </a:t>
            </a:r>
            <a:endParaRPr lang="pl-PL" dirty="0" smtClean="0"/>
          </a:p>
          <a:p>
            <a:pPr algn="just"/>
            <a:r>
              <a:rPr lang="pl-PL" dirty="0" smtClean="0"/>
              <a:t>Centralna </a:t>
            </a:r>
            <a:r>
              <a:rPr lang="pl-PL" dirty="0"/>
              <a:t>banka u </a:t>
            </a:r>
            <a:r>
              <a:rPr lang="pl-PL" dirty="0" smtClean="0"/>
              <a:t>razvijenim </a:t>
            </a:r>
            <a:r>
              <a:rPr lang="sr-Latn-ME" dirty="0" smtClean="0"/>
              <a:t>ekonomijama</a:t>
            </a:r>
            <a:r>
              <a:rPr lang="en-US" dirty="0" smtClean="0"/>
              <a:t>,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razvijenom</a:t>
            </a:r>
            <a:r>
              <a:rPr lang="en-US" dirty="0"/>
              <a:t> </a:t>
            </a:r>
            <a:r>
              <a:rPr lang="en-US" dirty="0" err="1"/>
              <a:t>finansijskom</a:t>
            </a:r>
            <a:r>
              <a:rPr lang="en-US" dirty="0"/>
              <a:t> </a:t>
            </a:r>
            <a:r>
              <a:rPr lang="en-US" dirty="0" err="1"/>
              <a:t>strukturom</a:t>
            </a:r>
            <a:r>
              <a:rPr lang="en-US" dirty="0"/>
              <a:t>, </a:t>
            </a:r>
            <a:r>
              <a:rPr lang="en-US" dirty="0" err="1"/>
              <a:t>emituje</a:t>
            </a:r>
            <a:r>
              <a:rPr lang="en-US" dirty="0"/>
              <a:t> </a:t>
            </a:r>
            <a:r>
              <a:rPr lang="en-US" dirty="0" err="1"/>
              <a:t>svoje</a:t>
            </a:r>
            <a:r>
              <a:rPr lang="en-US" dirty="0"/>
              <a:t> </a:t>
            </a:r>
            <a:r>
              <a:rPr lang="en-US" dirty="0" err="1" smtClean="0"/>
              <a:t>blagajničke</a:t>
            </a:r>
            <a:r>
              <a:rPr lang="sr-Latn-ME" dirty="0" smtClean="0"/>
              <a:t> </a:t>
            </a:r>
            <a:r>
              <a:rPr lang="pl-PL" dirty="0" smtClean="0"/>
              <a:t>zapise</a:t>
            </a:r>
            <a:r>
              <a:rPr lang="pl-PL" dirty="0"/>
              <a:t>. </a:t>
            </a:r>
            <a:endParaRPr lang="pl-PL" dirty="0" smtClean="0"/>
          </a:p>
          <a:p>
            <a:pPr algn="just"/>
            <a:r>
              <a:rPr lang="pl-PL" dirty="0" smtClean="0"/>
              <a:t>To </a:t>
            </a:r>
            <a:r>
              <a:rPr lang="pl-PL" dirty="0"/>
              <a:t>je jedan od osnovnih instrumenata preko koga centralna banka </a:t>
            </a:r>
            <a:r>
              <a:rPr lang="pl-PL" dirty="0" smtClean="0"/>
              <a:t>vrši </a:t>
            </a:r>
            <a:r>
              <a:rPr lang="en-US" dirty="0" err="1" smtClean="0"/>
              <a:t>operacije</a:t>
            </a:r>
            <a:r>
              <a:rPr lang="en-US" dirty="0" smtClean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otvorenom</a:t>
            </a:r>
            <a:r>
              <a:rPr lang="en-US" dirty="0"/>
              <a:t> </a:t>
            </a:r>
            <a:r>
              <a:rPr lang="en-US" dirty="0" err="1" smtClean="0"/>
              <a:t>tržištu</a:t>
            </a:r>
            <a:r>
              <a:rPr lang="en-US" dirty="0" smtClean="0"/>
              <a:t>. </a:t>
            </a:r>
            <a:endParaRPr lang="sr-Latn-ME" dirty="0" smtClean="0"/>
          </a:p>
          <a:p>
            <a:r>
              <a:rPr lang="en-US" dirty="0" err="1" smtClean="0"/>
              <a:t>Ovo</a:t>
            </a:r>
            <a:r>
              <a:rPr lang="en-US" dirty="0" smtClean="0"/>
              <a:t> </a:t>
            </a:r>
            <a:r>
              <a:rPr lang="en-US" dirty="0" err="1"/>
              <a:t>tržište</a:t>
            </a:r>
            <a:r>
              <a:rPr lang="en-US" dirty="0"/>
              <a:t> je </a:t>
            </a:r>
            <a:r>
              <a:rPr lang="en-US" dirty="0" err="1"/>
              <a:t>integralni</a:t>
            </a:r>
            <a:r>
              <a:rPr lang="en-US" dirty="0"/>
              <a:t> </a:t>
            </a:r>
            <a:r>
              <a:rPr lang="en-US" dirty="0" smtClean="0"/>
              <a:t>d</a:t>
            </a:r>
            <a:r>
              <a:rPr lang="sr-Latn-ME" dirty="0" smtClean="0"/>
              <a:t>i</a:t>
            </a:r>
            <a:r>
              <a:rPr lang="en-US" dirty="0" smtClean="0"/>
              <a:t>o </a:t>
            </a:r>
            <a:r>
              <a:rPr lang="en-US" dirty="0" err="1"/>
              <a:t>monetarne</a:t>
            </a:r>
            <a:r>
              <a:rPr lang="en-US" dirty="0"/>
              <a:t> </a:t>
            </a:r>
            <a:r>
              <a:rPr lang="en-US" dirty="0" err="1"/>
              <a:t>politike</a:t>
            </a:r>
            <a:r>
              <a:rPr lang="en-US" dirty="0"/>
              <a:t>.</a:t>
            </a:r>
          </a:p>
          <a:p>
            <a:pPr algn="just"/>
            <a:r>
              <a:rPr lang="pl-PL" dirty="0"/>
              <a:t>Prodajom i kupovinom blagajničkih zapisa centralna banka preko kamatne stope </a:t>
            </a:r>
            <a:r>
              <a:rPr lang="pl-PL" dirty="0" smtClean="0"/>
              <a:t>na </a:t>
            </a:r>
            <a:r>
              <a:rPr lang="en-US" dirty="0" err="1" smtClean="0"/>
              <a:t>njih</a:t>
            </a:r>
            <a:r>
              <a:rPr lang="en-US" dirty="0" smtClean="0"/>
              <a:t> </a:t>
            </a:r>
            <a:r>
              <a:rPr lang="en-US" dirty="0" err="1"/>
              <a:t>istovremeno</a:t>
            </a:r>
            <a:r>
              <a:rPr lang="en-US" dirty="0"/>
              <a:t> </a:t>
            </a:r>
            <a:r>
              <a:rPr lang="en-US" dirty="0" err="1"/>
              <a:t>reguliše</a:t>
            </a:r>
            <a:r>
              <a:rPr lang="en-US" dirty="0"/>
              <a:t> </a:t>
            </a:r>
            <a:r>
              <a:rPr lang="en-US" dirty="0" err="1"/>
              <a:t>potrebnu</a:t>
            </a:r>
            <a:r>
              <a:rPr lang="en-US" dirty="0"/>
              <a:t> </a:t>
            </a:r>
            <a:r>
              <a:rPr lang="en-US" dirty="0" err="1"/>
              <a:t>količinu</a:t>
            </a:r>
            <a:r>
              <a:rPr lang="en-US" dirty="0"/>
              <a:t> </a:t>
            </a:r>
            <a:r>
              <a:rPr lang="en-US" dirty="0" err="1"/>
              <a:t>novca</a:t>
            </a:r>
            <a:r>
              <a:rPr lang="en-US" dirty="0"/>
              <a:t> u </a:t>
            </a:r>
            <a:r>
              <a:rPr lang="en-US" dirty="0" err="1"/>
              <a:t>privredi</a:t>
            </a:r>
            <a:r>
              <a:rPr lang="en-US" dirty="0"/>
              <a:t>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7AA31-9651-4598-9723-AE56DE97C57E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5704551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83341"/>
            <a:ext cx="10515600" cy="4993622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dirty="0" err="1"/>
              <a:t>Postoji</a:t>
            </a:r>
            <a:r>
              <a:rPr lang="en-US" dirty="0"/>
              <a:t> </a:t>
            </a:r>
            <a:r>
              <a:rPr lang="en-US" dirty="0" err="1"/>
              <a:t>velika</a:t>
            </a:r>
            <a:r>
              <a:rPr lang="en-US" dirty="0"/>
              <a:t> </a:t>
            </a:r>
            <a:r>
              <a:rPr lang="en-US" dirty="0" err="1" smtClean="0"/>
              <a:t>razlika</a:t>
            </a:r>
            <a:r>
              <a:rPr lang="sr-Latn-ME" dirty="0" smtClean="0"/>
              <a:t> </a:t>
            </a:r>
            <a:r>
              <a:rPr lang="en-US" dirty="0" err="1" smtClean="0"/>
              <a:t>između</a:t>
            </a:r>
            <a:r>
              <a:rPr lang="en-US" dirty="0" smtClean="0"/>
              <a:t> </a:t>
            </a:r>
            <a:r>
              <a:rPr lang="en-US" dirty="0" err="1"/>
              <a:t>blagajničkog</a:t>
            </a:r>
            <a:r>
              <a:rPr lang="en-US" dirty="0"/>
              <a:t> </a:t>
            </a:r>
            <a:r>
              <a:rPr lang="en-US" dirty="0" err="1"/>
              <a:t>zapisa</a:t>
            </a:r>
            <a:r>
              <a:rPr lang="en-US" dirty="0"/>
              <a:t> </a:t>
            </a:r>
            <a:r>
              <a:rPr lang="en-US" dirty="0" err="1"/>
              <a:t>centralne</a:t>
            </a:r>
            <a:r>
              <a:rPr lang="en-US" dirty="0"/>
              <a:t> </a:t>
            </a:r>
            <a:r>
              <a:rPr lang="en-US" dirty="0" err="1"/>
              <a:t>banke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zapisa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emituje</a:t>
            </a:r>
            <a:r>
              <a:rPr lang="en-US" dirty="0"/>
              <a:t> </a:t>
            </a:r>
            <a:r>
              <a:rPr lang="en-US" dirty="0" err="1"/>
              <a:t>država</a:t>
            </a:r>
            <a:r>
              <a:rPr lang="en-US" dirty="0"/>
              <a:t>, </a:t>
            </a:r>
            <a:r>
              <a:rPr lang="en-US" dirty="0" err="1" smtClean="0"/>
              <a:t>odnosno</a:t>
            </a:r>
            <a:r>
              <a:rPr lang="sr-Latn-ME" dirty="0" smtClean="0"/>
              <a:t> </a:t>
            </a:r>
            <a:r>
              <a:rPr lang="en-US" dirty="0" err="1" smtClean="0"/>
              <a:t>poslovne</a:t>
            </a:r>
            <a:r>
              <a:rPr lang="en-US" dirty="0" smtClean="0"/>
              <a:t> </a:t>
            </a:r>
            <a:r>
              <a:rPr lang="en-US" dirty="0" err="1"/>
              <a:t>banke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Država</a:t>
            </a:r>
            <a:r>
              <a:rPr lang="en-US" dirty="0"/>
              <a:t> </a:t>
            </a:r>
            <a:r>
              <a:rPr lang="en-US" dirty="0" err="1"/>
              <a:t>često</a:t>
            </a:r>
            <a:r>
              <a:rPr lang="en-US" dirty="0"/>
              <a:t> </a:t>
            </a:r>
            <a:r>
              <a:rPr lang="en-US" dirty="0" err="1"/>
              <a:t>emituje</a:t>
            </a:r>
            <a:r>
              <a:rPr lang="en-US" dirty="0"/>
              <a:t> </a:t>
            </a:r>
            <a:r>
              <a:rPr lang="en-US" dirty="0" err="1"/>
              <a:t>beskamatni</a:t>
            </a:r>
            <a:r>
              <a:rPr lang="en-US" dirty="0"/>
              <a:t> </a:t>
            </a:r>
            <a:r>
              <a:rPr lang="en-US" dirty="0" err="1"/>
              <a:t>državni</a:t>
            </a:r>
            <a:r>
              <a:rPr lang="en-US" dirty="0"/>
              <a:t> </a:t>
            </a:r>
            <a:r>
              <a:rPr lang="en-US" dirty="0" err="1"/>
              <a:t>blagajnički</a:t>
            </a:r>
            <a:r>
              <a:rPr lang="en-US" dirty="0"/>
              <a:t> </a:t>
            </a:r>
            <a:r>
              <a:rPr lang="en-US" dirty="0" err="1"/>
              <a:t>zapis</a:t>
            </a:r>
            <a:r>
              <a:rPr lang="en-US" dirty="0"/>
              <a:t> da </a:t>
            </a:r>
            <a:r>
              <a:rPr lang="en-US" dirty="0" smtClean="0"/>
              <a:t>bi</a:t>
            </a:r>
            <a:r>
              <a:rPr lang="sr-Latn-ME" dirty="0" smtClean="0"/>
              <a:t> </a:t>
            </a:r>
            <a:r>
              <a:rPr lang="en-US" dirty="0" err="1" smtClean="0"/>
              <a:t>osigurala</a:t>
            </a:r>
            <a:r>
              <a:rPr lang="en-US" dirty="0" smtClean="0"/>
              <a:t> </a:t>
            </a:r>
            <a:r>
              <a:rPr lang="en-US" dirty="0" err="1"/>
              <a:t>potrebna</a:t>
            </a:r>
            <a:r>
              <a:rPr lang="en-US" dirty="0"/>
              <a:t> </a:t>
            </a:r>
            <a:r>
              <a:rPr lang="en-US" dirty="0" err="1"/>
              <a:t>sredstva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pokriće</a:t>
            </a:r>
            <a:r>
              <a:rPr lang="en-US" dirty="0"/>
              <a:t> </a:t>
            </a:r>
            <a:r>
              <a:rPr lang="en-US" dirty="0" err="1"/>
              <a:t>budžetskog</a:t>
            </a:r>
            <a:r>
              <a:rPr lang="en-US" dirty="0"/>
              <a:t> </a:t>
            </a:r>
            <a:r>
              <a:rPr lang="en-US" dirty="0" err="1"/>
              <a:t>deficita</a:t>
            </a:r>
            <a:r>
              <a:rPr lang="en-US" dirty="0"/>
              <a:t>. </a:t>
            </a:r>
            <a:endParaRPr lang="sr-Latn-ME" dirty="0" smtClean="0"/>
          </a:p>
          <a:p>
            <a:r>
              <a:rPr lang="en-US" dirty="0" err="1" smtClean="0"/>
              <a:t>Bankarski</a:t>
            </a:r>
            <a:r>
              <a:rPr lang="en-US" dirty="0" smtClean="0"/>
              <a:t> </a:t>
            </a:r>
            <a:r>
              <a:rPr lang="en-US" dirty="0" err="1" smtClean="0"/>
              <a:t>blagajnički</a:t>
            </a:r>
            <a:r>
              <a:rPr lang="sr-Latn-ME" dirty="0" smtClean="0"/>
              <a:t> </a:t>
            </a:r>
            <a:r>
              <a:rPr lang="pl-PL" dirty="0" smtClean="0"/>
              <a:t>zapis </a:t>
            </a:r>
            <a:r>
              <a:rPr lang="pl-PL" dirty="0"/>
              <a:t>izdaje banka na bazi deponovanih sredstava kod nje na određeni rok </a:t>
            </a:r>
            <a:r>
              <a:rPr lang="pl-PL" dirty="0" smtClean="0"/>
              <a:t>dospijeća </a:t>
            </a:r>
            <a:r>
              <a:rPr lang="en-US" dirty="0" smtClean="0"/>
              <a:t>(</a:t>
            </a:r>
            <a:r>
              <a:rPr lang="en-US" dirty="0"/>
              <a:t>od 1-12 </a:t>
            </a:r>
            <a:r>
              <a:rPr lang="en-US" dirty="0" err="1"/>
              <a:t>meseci</a:t>
            </a:r>
            <a:r>
              <a:rPr lang="en-US" dirty="0"/>
              <a:t>), </a:t>
            </a:r>
            <a:r>
              <a:rPr lang="en-US" dirty="0" err="1"/>
              <a:t>uz</a:t>
            </a:r>
            <a:r>
              <a:rPr lang="en-US" dirty="0"/>
              <a:t> </a:t>
            </a:r>
            <a:r>
              <a:rPr lang="en-US" dirty="0" err="1"/>
              <a:t>određenu</a:t>
            </a:r>
            <a:r>
              <a:rPr lang="en-US" dirty="0"/>
              <a:t> </a:t>
            </a:r>
            <a:r>
              <a:rPr lang="en-US" dirty="0" err="1"/>
              <a:t>kamatu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se </a:t>
            </a:r>
            <a:r>
              <a:rPr lang="en-US" dirty="0" err="1"/>
              <a:t>plaća</a:t>
            </a:r>
            <a:r>
              <a:rPr lang="en-US" dirty="0"/>
              <a:t> o </a:t>
            </a:r>
            <a:r>
              <a:rPr lang="en-US" dirty="0" err="1"/>
              <a:t>roku</a:t>
            </a:r>
            <a:r>
              <a:rPr lang="en-US" dirty="0"/>
              <a:t> </a:t>
            </a:r>
            <a:r>
              <a:rPr lang="en-US" dirty="0" err="1" smtClean="0"/>
              <a:t>dosp</a:t>
            </a:r>
            <a:r>
              <a:rPr lang="sr-Latn-ME" dirty="0" smtClean="0"/>
              <a:t>ij</a:t>
            </a:r>
            <a:r>
              <a:rPr lang="en-US" dirty="0" err="1" smtClean="0"/>
              <a:t>eća</a:t>
            </a:r>
            <a:r>
              <a:rPr lang="en-US" dirty="0"/>
              <a:t>. </a:t>
            </a:r>
            <a:endParaRPr lang="sr-Latn-ME" dirty="0" smtClean="0"/>
          </a:p>
          <a:p>
            <a:r>
              <a:rPr lang="en-US" dirty="0" err="1" smtClean="0"/>
              <a:t>Blagajnički</a:t>
            </a:r>
            <a:r>
              <a:rPr lang="sr-Latn-ME" dirty="0" smtClean="0"/>
              <a:t> </a:t>
            </a:r>
            <a:r>
              <a:rPr lang="en-US" dirty="0" err="1" smtClean="0"/>
              <a:t>zapis</a:t>
            </a:r>
            <a:r>
              <a:rPr lang="en-US" dirty="0" smtClean="0"/>
              <a:t> </a:t>
            </a:r>
            <a:r>
              <a:rPr lang="en-US" dirty="0" err="1"/>
              <a:t>poslovnih</a:t>
            </a:r>
            <a:r>
              <a:rPr lang="en-US" dirty="0"/>
              <a:t> </a:t>
            </a:r>
            <a:r>
              <a:rPr lang="en-US" dirty="0" err="1"/>
              <a:t>banaka</a:t>
            </a:r>
            <a:r>
              <a:rPr lang="en-US" dirty="0"/>
              <a:t> </a:t>
            </a:r>
            <a:r>
              <a:rPr lang="en-US" dirty="0" err="1"/>
              <a:t>kupuju</a:t>
            </a:r>
            <a:r>
              <a:rPr lang="en-US" dirty="0"/>
              <a:t> </a:t>
            </a:r>
            <a:r>
              <a:rPr lang="en-US" dirty="0" err="1"/>
              <a:t>samo</a:t>
            </a:r>
            <a:r>
              <a:rPr lang="en-US" dirty="0"/>
              <a:t> </a:t>
            </a:r>
            <a:r>
              <a:rPr lang="en-US" dirty="0" err="1"/>
              <a:t>nefinansijske</a:t>
            </a:r>
            <a:r>
              <a:rPr lang="en-US" dirty="0"/>
              <a:t> </a:t>
            </a:r>
            <a:r>
              <a:rPr lang="en-US" dirty="0" err="1"/>
              <a:t>organizacije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fizička</a:t>
            </a:r>
            <a:r>
              <a:rPr lang="en-US" dirty="0"/>
              <a:t> </a:t>
            </a:r>
            <a:r>
              <a:rPr lang="en-US" dirty="0" err="1"/>
              <a:t>lica</a:t>
            </a:r>
            <a:r>
              <a:rPr lang="en-US" dirty="0"/>
              <a:t>.</a:t>
            </a:r>
          </a:p>
          <a:p>
            <a:pPr algn="just"/>
            <a:r>
              <a:rPr lang="pl-PL" dirty="0"/>
              <a:t>Blagajnički zapis centralne banke ima strogo formalan karakter i izdaje se na </a:t>
            </a:r>
            <a:r>
              <a:rPr lang="pl-PL" dirty="0" smtClean="0"/>
              <a:t>rok </a:t>
            </a:r>
            <a:r>
              <a:rPr lang="en-US" dirty="0" smtClean="0"/>
              <a:t>od 90 </a:t>
            </a:r>
            <a:r>
              <a:rPr lang="en-US" dirty="0"/>
              <a:t>dana. </a:t>
            </a:r>
            <a:endParaRPr lang="sr-Latn-ME" dirty="0" smtClean="0"/>
          </a:p>
          <a:p>
            <a:pPr algn="just"/>
            <a:r>
              <a:rPr lang="en-US" dirty="0" err="1" smtClean="0"/>
              <a:t>Ovo</a:t>
            </a:r>
            <a:r>
              <a:rPr lang="en-US" dirty="0" smtClean="0"/>
              <a:t> </a:t>
            </a:r>
            <a:r>
              <a:rPr lang="en-US" dirty="0"/>
              <a:t>je 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 smtClean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malim</a:t>
            </a:r>
            <a:r>
              <a:rPr lang="en-US" dirty="0"/>
              <a:t> </a:t>
            </a:r>
            <a:r>
              <a:rPr lang="en-US" dirty="0" err="1"/>
              <a:t>rizikom</a:t>
            </a:r>
            <a:r>
              <a:rPr lang="en-US" dirty="0"/>
              <a:t> (</a:t>
            </a:r>
            <a:r>
              <a:rPr lang="en-US" dirty="0" err="1"/>
              <a:t>visok</a:t>
            </a:r>
            <a:r>
              <a:rPr lang="en-US" dirty="0"/>
              <a:t> </a:t>
            </a:r>
            <a:r>
              <a:rPr lang="en-US" dirty="0" err="1"/>
              <a:t>stepen</a:t>
            </a:r>
            <a:r>
              <a:rPr lang="en-US" dirty="0"/>
              <a:t> </a:t>
            </a:r>
            <a:r>
              <a:rPr lang="en-US" dirty="0" err="1" smtClean="0"/>
              <a:t>sigurnosti</a:t>
            </a:r>
            <a:r>
              <a:rPr lang="sr-Latn-ME" dirty="0" smtClean="0"/>
              <a:t> </a:t>
            </a:r>
            <a:r>
              <a:rPr lang="en-US" dirty="0" err="1" smtClean="0"/>
              <a:t>kamata</a:t>
            </a:r>
            <a:r>
              <a:rPr lang="en-US" dirty="0" smtClean="0"/>
              <a:t> </a:t>
            </a:r>
            <a:r>
              <a:rPr lang="en-US" dirty="0"/>
              <a:t>je </a:t>
            </a:r>
            <a:r>
              <a:rPr lang="en-US" dirty="0" err="1"/>
              <a:t>niska</a:t>
            </a:r>
            <a:r>
              <a:rPr lang="en-US" dirty="0"/>
              <a:t>).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7AA31-9651-4598-9723-AE56DE97C57E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3047043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48871"/>
            <a:ext cx="10515600" cy="5128092"/>
          </a:xfrm>
        </p:spPr>
        <p:txBody>
          <a:bodyPr>
            <a:normAutofit/>
          </a:bodyPr>
          <a:lstStyle/>
          <a:p>
            <a:pPr algn="just"/>
            <a:r>
              <a:rPr lang="en-US" dirty="0" err="1"/>
              <a:t>Blagajnički</a:t>
            </a:r>
            <a:r>
              <a:rPr lang="en-US" dirty="0"/>
              <a:t> </a:t>
            </a:r>
            <a:r>
              <a:rPr lang="en-US" dirty="0" err="1"/>
              <a:t>zapis</a:t>
            </a:r>
            <a:r>
              <a:rPr lang="en-US" dirty="0"/>
              <a:t> (</a:t>
            </a:r>
            <a:r>
              <a:rPr lang="en-US" dirty="0" err="1"/>
              <a:t>Treasory</a:t>
            </a:r>
            <a:r>
              <a:rPr lang="en-US" dirty="0"/>
              <a:t>...bills) je </a:t>
            </a:r>
            <a:r>
              <a:rPr lang="en-US" dirty="0" err="1"/>
              <a:t>tipičan</a:t>
            </a:r>
            <a:r>
              <a:rPr lang="en-US" dirty="0"/>
              <a:t> </a:t>
            </a:r>
            <a:r>
              <a:rPr lang="en-US" dirty="0" err="1"/>
              <a:t>kratkoročni</a:t>
            </a:r>
            <a:r>
              <a:rPr lang="en-US" dirty="0"/>
              <a:t>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ednosni</a:t>
            </a:r>
            <a:r>
              <a:rPr lang="en-US" dirty="0" smtClean="0"/>
              <a:t> </a:t>
            </a:r>
            <a:r>
              <a:rPr lang="en-US" dirty="0" err="1"/>
              <a:t>papir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koji</a:t>
            </a:r>
            <a:r>
              <a:rPr lang="en-US" dirty="0" smtClean="0"/>
              <a:t> </a:t>
            </a:r>
            <a:r>
              <a:rPr lang="en-US" dirty="0" err="1"/>
              <a:t>kupcima</a:t>
            </a:r>
            <a:r>
              <a:rPr lang="en-US" dirty="0"/>
              <a:t> </a:t>
            </a:r>
            <a:r>
              <a:rPr lang="en-US" dirty="0" err="1"/>
              <a:t>odnosno</a:t>
            </a:r>
            <a:r>
              <a:rPr lang="en-US" dirty="0"/>
              <a:t> </a:t>
            </a:r>
            <a:r>
              <a:rPr lang="en-US" dirty="0" err="1"/>
              <a:t>vlasnicima</a:t>
            </a:r>
            <a:r>
              <a:rPr lang="en-US" dirty="0"/>
              <a:t>, </a:t>
            </a:r>
            <a:r>
              <a:rPr lang="en-US" dirty="0" err="1"/>
              <a:t>uz</a:t>
            </a:r>
            <a:r>
              <a:rPr lang="en-US" dirty="0"/>
              <a:t> </a:t>
            </a:r>
            <a:r>
              <a:rPr lang="en-US" dirty="0" err="1"/>
              <a:t>povrat</a:t>
            </a:r>
            <a:r>
              <a:rPr lang="en-US" dirty="0"/>
              <a:t> </a:t>
            </a:r>
            <a:r>
              <a:rPr lang="en-US" dirty="0" err="1"/>
              <a:t>glavnice</a:t>
            </a:r>
            <a:r>
              <a:rPr lang="en-US" dirty="0"/>
              <a:t>, </a:t>
            </a:r>
            <a:r>
              <a:rPr lang="en-US" dirty="0" err="1"/>
              <a:t>osigurava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odre</a:t>
            </a:r>
            <a:r>
              <a:rPr lang="sr-Latn-ME" dirty="0" smtClean="0"/>
              <a:t>đ</a:t>
            </a:r>
            <a:r>
              <a:rPr lang="en-US" dirty="0" err="1" smtClean="0"/>
              <a:t>enu</a:t>
            </a:r>
            <a:r>
              <a:rPr lang="en-US" dirty="0" smtClean="0"/>
              <a:t> </a:t>
            </a:r>
            <a:r>
              <a:rPr lang="en-US" dirty="0" err="1"/>
              <a:t>kamatu</a:t>
            </a:r>
            <a:r>
              <a:rPr lang="en-US" dirty="0"/>
              <a:t>.</a:t>
            </a:r>
          </a:p>
          <a:p>
            <a:r>
              <a:rPr lang="pl-PL" dirty="0"/>
              <a:t>Izdaju ga obično banke (centralna banka i poslovne banke), a mogu da ga izdaju </a:t>
            </a:r>
            <a:r>
              <a:rPr lang="pl-PL" dirty="0" smtClean="0"/>
              <a:t>i </a:t>
            </a:r>
            <a:r>
              <a:rPr lang="en-US" dirty="0" err="1" smtClean="0"/>
              <a:t>državni</a:t>
            </a:r>
            <a:r>
              <a:rPr lang="en-US" dirty="0" smtClean="0"/>
              <a:t> </a:t>
            </a:r>
            <a:r>
              <a:rPr lang="en-US" dirty="0" err="1"/>
              <a:t>organi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Blagajničke</a:t>
            </a:r>
            <a:r>
              <a:rPr lang="en-US" dirty="0" smtClean="0"/>
              <a:t> </a:t>
            </a:r>
            <a:r>
              <a:rPr lang="en-US" dirty="0" err="1"/>
              <a:t>zapise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izdaju</a:t>
            </a:r>
            <a:r>
              <a:rPr lang="en-US" dirty="0"/>
              <a:t> (</a:t>
            </a:r>
            <a:r>
              <a:rPr lang="en-US" dirty="0" err="1"/>
              <a:t>emituju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prodaju</a:t>
            </a:r>
            <a:r>
              <a:rPr lang="en-US" dirty="0"/>
              <a:t> </a:t>
            </a:r>
            <a:r>
              <a:rPr lang="en-US" dirty="0" err="1"/>
              <a:t>centralne</a:t>
            </a:r>
            <a:r>
              <a:rPr lang="en-US" dirty="0"/>
              <a:t> </a:t>
            </a:r>
            <a:r>
              <a:rPr lang="en-US" dirty="0" err="1" smtClean="0"/>
              <a:t>banke</a:t>
            </a:r>
            <a:r>
              <a:rPr lang="sr-Latn-ME" dirty="0" smtClean="0"/>
              <a:t> </a:t>
            </a:r>
            <a:r>
              <a:rPr lang="en-US" dirty="0" smtClean="0"/>
              <a:t>- </a:t>
            </a:r>
            <a:r>
              <a:rPr lang="en-US" dirty="0" err="1"/>
              <a:t>kupuju</a:t>
            </a:r>
            <a:r>
              <a:rPr lang="en-US" dirty="0"/>
              <a:t> </a:t>
            </a:r>
            <a:r>
              <a:rPr lang="en-US" dirty="0" err="1"/>
              <a:t>poslovne</a:t>
            </a:r>
            <a:r>
              <a:rPr lang="en-US" dirty="0"/>
              <a:t> </a:t>
            </a:r>
            <a:r>
              <a:rPr lang="en-US" dirty="0" err="1"/>
              <a:t>banke</a:t>
            </a:r>
            <a:r>
              <a:rPr lang="en-US" dirty="0"/>
              <a:t>, a </a:t>
            </a:r>
            <a:r>
              <a:rPr lang="en-US" dirty="0" err="1"/>
              <a:t>blagajničke</a:t>
            </a:r>
            <a:r>
              <a:rPr lang="en-US" dirty="0"/>
              <a:t> </a:t>
            </a:r>
            <a:r>
              <a:rPr lang="en-US" dirty="0" err="1"/>
              <a:t>zapise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izdaju</a:t>
            </a:r>
            <a:r>
              <a:rPr lang="en-US" dirty="0"/>
              <a:t> </a:t>
            </a:r>
            <a:r>
              <a:rPr lang="en-US" dirty="0" err="1"/>
              <a:t>poslovne</a:t>
            </a:r>
            <a:r>
              <a:rPr lang="en-US" dirty="0"/>
              <a:t> </a:t>
            </a:r>
            <a:r>
              <a:rPr lang="en-US" dirty="0" err="1"/>
              <a:t>banke</a:t>
            </a:r>
            <a:r>
              <a:rPr lang="en-US" dirty="0"/>
              <a:t> </a:t>
            </a:r>
            <a:r>
              <a:rPr lang="en-US" dirty="0" smtClean="0"/>
              <a:t>–</a:t>
            </a:r>
            <a:r>
              <a:rPr lang="en-US" dirty="0" err="1" smtClean="0"/>
              <a:t>kupuju</a:t>
            </a:r>
            <a:r>
              <a:rPr lang="sr-Latn-ME" dirty="0" smtClean="0"/>
              <a:t> </a:t>
            </a:r>
            <a:r>
              <a:rPr lang="en-US" dirty="0" err="1" smtClean="0"/>
              <a:t>svi</a:t>
            </a:r>
            <a:r>
              <a:rPr lang="en-US" dirty="0" smtClean="0"/>
              <a:t> </a:t>
            </a:r>
            <a:r>
              <a:rPr lang="en-US" dirty="0" err="1"/>
              <a:t>ostali</a:t>
            </a:r>
            <a:r>
              <a:rPr lang="en-US" dirty="0"/>
              <a:t> </a:t>
            </a:r>
            <a:r>
              <a:rPr lang="en-US" dirty="0" err="1"/>
              <a:t>pravni</a:t>
            </a:r>
            <a:r>
              <a:rPr lang="en-US" dirty="0"/>
              <a:t> </a:t>
            </a:r>
            <a:r>
              <a:rPr lang="en-US" dirty="0" err="1"/>
              <a:t>subjekti</a:t>
            </a:r>
            <a:r>
              <a:rPr lang="en-US" dirty="0"/>
              <a:t> </a:t>
            </a:r>
            <a:r>
              <a:rPr lang="en-US" dirty="0" err="1"/>
              <a:t>osim</a:t>
            </a:r>
            <a:r>
              <a:rPr lang="en-US" dirty="0"/>
              <a:t> </a:t>
            </a:r>
            <a:r>
              <a:rPr lang="en-US" dirty="0" err="1"/>
              <a:t>centralne</a:t>
            </a:r>
            <a:r>
              <a:rPr lang="en-US" dirty="0"/>
              <a:t> </a:t>
            </a:r>
            <a:r>
              <a:rPr lang="en-US" dirty="0" err="1"/>
              <a:t>banke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Centralna</a:t>
            </a:r>
            <a:r>
              <a:rPr lang="en-US" dirty="0" smtClean="0"/>
              <a:t> </a:t>
            </a:r>
            <a:r>
              <a:rPr lang="en-US" dirty="0" err="1"/>
              <a:t>banka</a:t>
            </a:r>
            <a:r>
              <a:rPr lang="en-US" dirty="0"/>
              <a:t> </a:t>
            </a:r>
            <a:r>
              <a:rPr lang="en-US" dirty="0" err="1"/>
              <a:t>obično</a:t>
            </a:r>
            <a:r>
              <a:rPr lang="en-US" dirty="0"/>
              <a:t> </a:t>
            </a:r>
            <a:r>
              <a:rPr lang="en-US" dirty="0" err="1" smtClean="0"/>
              <a:t>provodi</a:t>
            </a:r>
            <a:r>
              <a:rPr lang="sr-Latn-ME" dirty="0" smtClean="0"/>
              <a:t> </a:t>
            </a:r>
            <a:r>
              <a:rPr lang="en-US" dirty="0" err="1" smtClean="0"/>
              <a:t>postupak</a:t>
            </a:r>
            <a:r>
              <a:rPr lang="en-US" dirty="0" smtClean="0"/>
              <a:t> </a:t>
            </a:r>
            <a:r>
              <a:rPr lang="en-US" dirty="0" err="1"/>
              <a:t>izdavanja</a:t>
            </a:r>
            <a:r>
              <a:rPr lang="en-US" dirty="0"/>
              <a:t> </a:t>
            </a:r>
            <a:r>
              <a:rPr lang="en-US" dirty="0" err="1"/>
              <a:t>blagajničkih</a:t>
            </a:r>
            <a:r>
              <a:rPr lang="en-US" dirty="0"/>
              <a:t> </a:t>
            </a:r>
            <a:r>
              <a:rPr lang="en-US" dirty="0" err="1"/>
              <a:t>zapisa</a:t>
            </a:r>
            <a:r>
              <a:rPr lang="en-US" dirty="0"/>
              <a:t> u </a:t>
            </a:r>
            <a:r>
              <a:rPr lang="en-US" dirty="0" err="1"/>
              <a:t>ime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račun</a:t>
            </a:r>
            <a:r>
              <a:rPr lang="en-US" dirty="0"/>
              <a:t> </a:t>
            </a:r>
            <a:r>
              <a:rPr lang="en-US" dirty="0" err="1"/>
              <a:t>državnih</a:t>
            </a:r>
            <a:r>
              <a:rPr lang="en-US" dirty="0"/>
              <a:t> organa. </a:t>
            </a:r>
            <a:endParaRPr lang="sr-Latn-ME" dirty="0" smtClean="0"/>
          </a:p>
          <a:p>
            <a:r>
              <a:rPr lang="en-US" dirty="0" smtClean="0"/>
              <a:t>U tom</a:t>
            </a:r>
            <a:r>
              <a:rPr lang="sr-Latn-ME" dirty="0" smtClean="0"/>
              <a:t> </a:t>
            </a:r>
            <a:r>
              <a:rPr lang="en-US" dirty="0" err="1" smtClean="0"/>
              <a:t>slučaju</a:t>
            </a:r>
            <a:r>
              <a:rPr lang="en-US" dirty="0" smtClean="0"/>
              <a:t> </a:t>
            </a:r>
            <a:r>
              <a:rPr lang="en-US" dirty="0" err="1"/>
              <a:t>oni</a:t>
            </a:r>
            <a:r>
              <a:rPr lang="en-US" dirty="0"/>
              <a:t> </a:t>
            </a:r>
            <a:r>
              <a:rPr lang="en-US" dirty="0" err="1"/>
              <a:t>služe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pokriće</a:t>
            </a:r>
            <a:r>
              <a:rPr lang="en-US" dirty="0"/>
              <a:t> </a:t>
            </a:r>
            <a:r>
              <a:rPr lang="en-US" dirty="0" err="1"/>
              <a:t>budžetskog</a:t>
            </a:r>
            <a:r>
              <a:rPr lang="en-US" dirty="0"/>
              <a:t> </a:t>
            </a:r>
            <a:r>
              <a:rPr lang="en-US" dirty="0" err="1"/>
              <a:t>deficita</a:t>
            </a:r>
            <a:r>
              <a:rPr lang="en-US" dirty="0"/>
              <a:t>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7AA31-9651-4598-9723-AE56DE97C57E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8130090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04552"/>
            <a:ext cx="10515600" cy="5172411"/>
          </a:xfrm>
        </p:spPr>
        <p:txBody>
          <a:bodyPr>
            <a:normAutofit fontScale="92500"/>
          </a:bodyPr>
          <a:lstStyle/>
          <a:p>
            <a:pPr algn="just"/>
            <a:r>
              <a:rPr lang="en-US" dirty="0"/>
              <a:t>Na </a:t>
            </a:r>
            <a:r>
              <a:rPr lang="en-US" dirty="0" err="1"/>
              <a:t>tržištu</a:t>
            </a:r>
            <a:r>
              <a:rPr lang="en-US" dirty="0"/>
              <a:t> </a:t>
            </a:r>
            <a:r>
              <a:rPr lang="en-US" dirty="0" err="1"/>
              <a:t>novca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ednosnih</a:t>
            </a:r>
            <a:r>
              <a:rPr lang="en-US" dirty="0" smtClean="0"/>
              <a:t> </a:t>
            </a:r>
            <a:r>
              <a:rPr lang="en-US" dirty="0" err="1"/>
              <a:t>papira</a:t>
            </a:r>
            <a:r>
              <a:rPr lang="en-US" dirty="0"/>
              <a:t> </a:t>
            </a:r>
            <a:r>
              <a:rPr lang="en-US" dirty="0" err="1"/>
              <a:t>najznačajniji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blagajnički</a:t>
            </a:r>
            <a:r>
              <a:rPr lang="en-US" dirty="0"/>
              <a:t> </a:t>
            </a:r>
            <a:r>
              <a:rPr lang="en-US" dirty="0" err="1"/>
              <a:t>zapisi</a:t>
            </a:r>
            <a:r>
              <a:rPr lang="en-US" dirty="0"/>
              <a:t> </a:t>
            </a:r>
            <a:r>
              <a:rPr lang="en-US" dirty="0" err="1" smtClean="0"/>
              <a:t>koje</a:t>
            </a:r>
            <a:r>
              <a:rPr lang="sr-Latn-ME" dirty="0" smtClean="0"/>
              <a:t> </a:t>
            </a:r>
            <a:r>
              <a:rPr lang="pl-PL" dirty="0" smtClean="0"/>
              <a:t>izdaje </a:t>
            </a:r>
            <a:r>
              <a:rPr lang="pl-PL" dirty="0"/>
              <a:t>centralna banka</a:t>
            </a:r>
            <a:r>
              <a:rPr lang="pl-PL" dirty="0" smtClean="0"/>
              <a:t>.</a:t>
            </a:r>
          </a:p>
          <a:p>
            <a:pPr algn="just"/>
            <a:r>
              <a:rPr lang="pl-PL" dirty="0" smtClean="0"/>
              <a:t> </a:t>
            </a:r>
            <a:r>
              <a:rPr lang="pl-PL" dirty="0"/>
              <a:t>Ona blagajničke zapise koristi kao instrumente emisije </a:t>
            </a:r>
            <a:r>
              <a:rPr lang="pl-PL" dirty="0" smtClean="0"/>
              <a:t>i </a:t>
            </a:r>
            <a:r>
              <a:rPr lang="en-US" dirty="0" err="1" smtClean="0"/>
              <a:t>povlačenja</a:t>
            </a:r>
            <a:r>
              <a:rPr lang="en-US" dirty="0" smtClean="0"/>
              <a:t> </a:t>
            </a:r>
            <a:r>
              <a:rPr lang="en-US" dirty="0" err="1"/>
              <a:t>određene</a:t>
            </a:r>
            <a:r>
              <a:rPr lang="en-US" dirty="0"/>
              <a:t> </a:t>
            </a:r>
            <a:r>
              <a:rPr lang="en-US" dirty="0" err="1"/>
              <a:t>količine</a:t>
            </a:r>
            <a:r>
              <a:rPr lang="en-US" dirty="0"/>
              <a:t> </a:t>
            </a:r>
            <a:r>
              <a:rPr lang="en-US" dirty="0" err="1"/>
              <a:t>novca</a:t>
            </a:r>
            <a:r>
              <a:rPr lang="en-US" dirty="0"/>
              <a:t> u </a:t>
            </a:r>
            <a:r>
              <a:rPr lang="en-US" dirty="0" err="1"/>
              <a:t>opticaju</a:t>
            </a:r>
            <a:r>
              <a:rPr lang="en-US" dirty="0"/>
              <a:t>,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način</a:t>
            </a:r>
            <a:r>
              <a:rPr lang="en-US" dirty="0"/>
              <a:t> </a:t>
            </a:r>
            <a:r>
              <a:rPr lang="en-US" dirty="0" err="1"/>
              <a:t>regulisanja</a:t>
            </a:r>
            <a:r>
              <a:rPr lang="en-US" dirty="0"/>
              <a:t> </a:t>
            </a:r>
            <a:r>
              <a:rPr lang="en-US" dirty="0" err="1"/>
              <a:t>ponude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tražnje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smtClean="0"/>
              <a:t>c</a:t>
            </a:r>
            <a:r>
              <a:rPr lang="sr-Latn-ME" dirty="0" smtClean="0"/>
              <a:t>ij</a:t>
            </a:r>
            <a:r>
              <a:rPr lang="en-US" dirty="0" err="1" smtClean="0"/>
              <a:t>ene</a:t>
            </a:r>
            <a:r>
              <a:rPr lang="en-US" dirty="0" smtClean="0"/>
              <a:t> </a:t>
            </a:r>
            <a:r>
              <a:rPr lang="en-US" dirty="0" err="1"/>
              <a:t>upotrebe</a:t>
            </a:r>
            <a:r>
              <a:rPr lang="en-US" dirty="0"/>
              <a:t> </a:t>
            </a:r>
            <a:r>
              <a:rPr lang="en-US" dirty="0" err="1"/>
              <a:t>novca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Kada</a:t>
            </a:r>
            <a:r>
              <a:rPr lang="en-US" dirty="0"/>
              <a:t> </a:t>
            </a:r>
            <a:r>
              <a:rPr lang="en-US" dirty="0" err="1"/>
              <a:t>centralna</a:t>
            </a:r>
            <a:r>
              <a:rPr lang="en-US" dirty="0"/>
              <a:t> </a:t>
            </a:r>
            <a:r>
              <a:rPr lang="en-US" dirty="0" err="1"/>
              <a:t>banka</a:t>
            </a:r>
            <a:r>
              <a:rPr lang="en-US" dirty="0"/>
              <a:t> </a:t>
            </a:r>
            <a:r>
              <a:rPr lang="en-US" dirty="0" err="1"/>
              <a:t>emituje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prodaje</a:t>
            </a:r>
            <a:r>
              <a:rPr lang="en-US" dirty="0"/>
              <a:t> </a:t>
            </a:r>
            <a:r>
              <a:rPr lang="en-US" dirty="0" err="1" smtClean="0"/>
              <a:t>blagajničke</a:t>
            </a:r>
            <a:r>
              <a:rPr lang="sr-Latn-ME" dirty="0" smtClean="0"/>
              <a:t> </a:t>
            </a:r>
            <a:r>
              <a:rPr lang="en-US" dirty="0" err="1" smtClean="0"/>
              <a:t>zapise</a:t>
            </a:r>
            <a:r>
              <a:rPr lang="en-US" dirty="0" smtClean="0"/>
              <a:t> </a:t>
            </a:r>
            <a:r>
              <a:rPr lang="en-US" dirty="0" err="1"/>
              <a:t>ona</a:t>
            </a:r>
            <a:r>
              <a:rPr lang="en-US" dirty="0"/>
              <a:t> time </a:t>
            </a:r>
            <a:r>
              <a:rPr lang="en-US" dirty="0" err="1"/>
              <a:t>prikuplja</a:t>
            </a:r>
            <a:r>
              <a:rPr lang="en-US" dirty="0"/>
              <a:t> </a:t>
            </a:r>
            <a:r>
              <a:rPr lang="en-US" dirty="0" err="1"/>
              <a:t>slobodna</a:t>
            </a:r>
            <a:r>
              <a:rPr lang="en-US" dirty="0"/>
              <a:t> </a:t>
            </a:r>
            <a:r>
              <a:rPr lang="en-US" dirty="0" err="1"/>
              <a:t>novčana</a:t>
            </a:r>
            <a:r>
              <a:rPr lang="en-US" dirty="0"/>
              <a:t> </a:t>
            </a:r>
            <a:r>
              <a:rPr lang="en-US" dirty="0" err="1"/>
              <a:t>sredstva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smanjuje</a:t>
            </a:r>
            <a:r>
              <a:rPr lang="en-US" dirty="0"/>
              <a:t> </a:t>
            </a:r>
            <a:r>
              <a:rPr lang="en-US" dirty="0" err="1"/>
              <a:t>količinu</a:t>
            </a:r>
            <a:r>
              <a:rPr lang="en-US" dirty="0"/>
              <a:t> </a:t>
            </a:r>
            <a:r>
              <a:rPr lang="en-US" dirty="0" err="1"/>
              <a:t>novca</a:t>
            </a:r>
            <a:r>
              <a:rPr lang="en-US" dirty="0"/>
              <a:t> </a:t>
            </a:r>
            <a:r>
              <a:rPr lang="en-US" dirty="0" smtClean="0"/>
              <a:t>u</a:t>
            </a:r>
            <a:r>
              <a:rPr lang="sr-Latn-ME" dirty="0" smtClean="0"/>
              <a:t> </a:t>
            </a:r>
            <a:r>
              <a:rPr lang="en-US" dirty="0" err="1" smtClean="0"/>
              <a:t>opticaju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Sa </a:t>
            </a:r>
            <a:r>
              <a:rPr lang="en-US" dirty="0" err="1"/>
              <a:t>visinom</a:t>
            </a:r>
            <a:r>
              <a:rPr lang="en-US" dirty="0"/>
              <a:t> </a:t>
            </a:r>
            <a:r>
              <a:rPr lang="en-US" dirty="0" err="1"/>
              <a:t>kamatne</a:t>
            </a:r>
            <a:r>
              <a:rPr lang="en-US" dirty="0"/>
              <a:t> stope </a:t>
            </a:r>
            <a:r>
              <a:rPr lang="en-US" dirty="0" err="1"/>
              <a:t>koju</a:t>
            </a:r>
            <a:r>
              <a:rPr lang="en-US" dirty="0"/>
              <a:t> </a:t>
            </a:r>
            <a:r>
              <a:rPr lang="en-US" dirty="0" err="1"/>
              <a:t>odobrava</a:t>
            </a:r>
            <a:r>
              <a:rPr lang="en-US" dirty="0"/>
              <a:t> </a:t>
            </a:r>
            <a:r>
              <a:rPr lang="en-US" dirty="0" err="1"/>
              <a:t>vlasnicima</a:t>
            </a:r>
            <a:r>
              <a:rPr lang="en-US" dirty="0"/>
              <a:t> (</a:t>
            </a:r>
            <a:r>
              <a:rPr lang="en-US" dirty="0" err="1"/>
              <a:t>kupcima</a:t>
            </a:r>
            <a:r>
              <a:rPr lang="en-US" dirty="0"/>
              <a:t>) </a:t>
            </a:r>
            <a:r>
              <a:rPr lang="en-US" dirty="0" err="1" smtClean="0"/>
              <a:t>blagajničkih</a:t>
            </a:r>
            <a:r>
              <a:rPr lang="sr-Latn-ME" dirty="0" smtClean="0"/>
              <a:t> </a:t>
            </a:r>
            <a:r>
              <a:rPr lang="pl-PL" dirty="0" smtClean="0"/>
              <a:t>zapisa </a:t>
            </a:r>
            <a:r>
              <a:rPr lang="pl-PL" dirty="0"/>
              <a:t>ona </a:t>
            </a:r>
            <a:r>
              <a:rPr lang="pl-PL" dirty="0" smtClean="0"/>
              <a:t>djeluje </a:t>
            </a:r>
            <a:r>
              <a:rPr lang="pl-PL" dirty="0"/>
              <a:t>na </a:t>
            </a:r>
            <a:r>
              <a:rPr lang="pl-PL" dirty="0" smtClean="0"/>
              <a:t>cijenu </a:t>
            </a:r>
            <a:r>
              <a:rPr lang="pl-PL" dirty="0"/>
              <a:t>upotrebe novca na tržištu novca</a:t>
            </a:r>
            <a:r>
              <a:rPr lang="pl-PL" dirty="0" smtClean="0"/>
              <a:t>.</a:t>
            </a:r>
          </a:p>
          <a:p>
            <a:pPr algn="just"/>
            <a:r>
              <a:rPr lang="pl-PL" dirty="0" smtClean="0"/>
              <a:t> </a:t>
            </a:r>
            <a:r>
              <a:rPr lang="pl-PL" dirty="0"/>
              <a:t>Kada centralna </a:t>
            </a:r>
            <a:r>
              <a:rPr lang="pl-PL" dirty="0" smtClean="0"/>
              <a:t>banka </a:t>
            </a:r>
            <a:r>
              <a:rPr lang="en-US" dirty="0" err="1" smtClean="0"/>
              <a:t>kupuje</a:t>
            </a:r>
            <a:r>
              <a:rPr lang="en-US" dirty="0" smtClean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povlači</a:t>
            </a:r>
            <a:r>
              <a:rPr lang="en-US" dirty="0"/>
              <a:t> </a:t>
            </a:r>
            <a:r>
              <a:rPr lang="en-US" dirty="0" err="1"/>
              <a:t>blagajničke</a:t>
            </a:r>
            <a:r>
              <a:rPr lang="en-US" dirty="0"/>
              <a:t> </a:t>
            </a:r>
            <a:r>
              <a:rPr lang="en-US" dirty="0" err="1"/>
              <a:t>zapise</a:t>
            </a:r>
            <a:r>
              <a:rPr lang="en-US" dirty="0"/>
              <a:t> </a:t>
            </a:r>
            <a:r>
              <a:rPr lang="en-US" dirty="0" err="1"/>
              <a:t>ona</a:t>
            </a:r>
            <a:r>
              <a:rPr lang="en-US" dirty="0"/>
              <a:t> time </a:t>
            </a:r>
            <a:r>
              <a:rPr lang="en-US" dirty="0" err="1"/>
              <a:t>povećava</a:t>
            </a:r>
            <a:r>
              <a:rPr lang="en-US" dirty="0"/>
              <a:t> </a:t>
            </a:r>
            <a:r>
              <a:rPr lang="en-US" dirty="0" err="1"/>
              <a:t>novčanu</a:t>
            </a:r>
            <a:r>
              <a:rPr lang="en-US" dirty="0"/>
              <a:t> </a:t>
            </a:r>
            <a:r>
              <a:rPr lang="en-US" dirty="0" err="1"/>
              <a:t>masu</a:t>
            </a:r>
            <a:r>
              <a:rPr lang="en-US" dirty="0"/>
              <a:t>, </a:t>
            </a:r>
            <a:r>
              <a:rPr lang="en-US" dirty="0" err="1" smtClean="0"/>
              <a:t>efektivnu</a:t>
            </a:r>
            <a:r>
              <a:rPr lang="sr-Latn-ME" dirty="0" smtClean="0"/>
              <a:t> </a:t>
            </a:r>
            <a:r>
              <a:rPr lang="en-US" dirty="0" err="1" smtClean="0"/>
              <a:t>tražnju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reguliše</a:t>
            </a:r>
            <a:r>
              <a:rPr lang="en-US" dirty="0"/>
              <a:t> </a:t>
            </a:r>
            <a:r>
              <a:rPr lang="en-US" dirty="0" err="1"/>
              <a:t>likvidnost</a:t>
            </a:r>
            <a:r>
              <a:rPr lang="en-US" dirty="0"/>
              <a:t> </a:t>
            </a:r>
            <a:r>
              <a:rPr lang="en-US" dirty="0" err="1"/>
              <a:t>bankarskog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finansijskog</a:t>
            </a:r>
            <a:r>
              <a:rPr lang="en-US" dirty="0"/>
              <a:t> </a:t>
            </a:r>
            <a:r>
              <a:rPr lang="en-US" dirty="0" err="1"/>
              <a:t>sistema</a:t>
            </a:r>
            <a:r>
              <a:rPr lang="en-US" dirty="0"/>
              <a:t>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7AA31-9651-4598-9723-AE56DE97C57E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7401554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27847"/>
            <a:ext cx="10515600" cy="5249116"/>
          </a:xfrm>
        </p:spPr>
        <p:txBody>
          <a:bodyPr>
            <a:normAutofit/>
          </a:bodyPr>
          <a:lstStyle/>
          <a:p>
            <a:pPr algn="just"/>
            <a:r>
              <a:rPr lang="en-US" dirty="0"/>
              <a:t>Pored </a:t>
            </a:r>
            <a:r>
              <a:rPr lang="en-US" dirty="0" err="1"/>
              <a:t>kamata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banke</a:t>
            </a:r>
            <a:r>
              <a:rPr lang="en-US" dirty="0"/>
              <a:t> </a:t>
            </a:r>
            <a:r>
              <a:rPr lang="en-US" dirty="0" err="1"/>
              <a:t>odobravaju</a:t>
            </a:r>
            <a:r>
              <a:rPr lang="en-US" dirty="0"/>
              <a:t> </a:t>
            </a:r>
            <a:r>
              <a:rPr lang="en-US" dirty="0" err="1"/>
              <a:t>kupcima</a:t>
            </a:r>
            <a:r>
              <a:rPr lang="en-US" dirty="0"/>
              <a:t> </a:t>
            </a:r>
            <a:r>
              <a:rPr lang="en-US" dirty="0" err="1"/>
              <a:t>blagajničkih</a:t>
            </a:r>
            <a:r>
              <a:rPr lang="en-US" dirty="0"/>
              <a:t> </a:t>
            </a:r>
            <a:r>
              <a:rPr lang="en-US" dirty="0" err="1"/>
              <a:t>zapisa</a:t>
            </a:r>
            <a:r>
              <a:rPr lang="en-US" dirty="0"/>
              <a:t> </a:t>
            </a:r>
            <a:r>
              <a:rPr lang="en-US" dirty="0" smtClean="0"/>
              <a:t>one</a:t>
            </a:r>
            <a:r>
              <a:rPr lang="sr-Latn-ME" dirty="0" smtClean="0"/>
              <a:t> </a:t>
            </a:r>
            <a:r>
              <a:rPr lang="pl-PL" dirty="0" smtClean="0"/>
              <a:t>ime </a:t>
            </a:r>
            <a:r>
              <a:rPr lang="pl-PL" dirty="0"/>
              <a:t>mogu odobravati (radi stimulacije prodaje) i druge pogodnosti, kao na </a:t>
            </a:r>
            <a:r>
              <a:rPr lang="pl-PL" dirty="0" smtClean="0"/>
              <a:t>primjer, </a:t>
            </a:r>
            <a:r>
              <a:rPr lang="en-US" dirty="0" err="1" smtClean="0"/>
              <a:t>olakšice</a:t>
            </a:r>
            <a:r>
              <a:rPr lang="en-US" dirty="0" smtClean="0"/>
              <a:t> </a:t>
            </a:r>
            <a:r>
              <a:rPr lang="en-US" dirty="0" err="1"/>
              <a:t>pri</a:t>
            </a:r>
            <a:r>
              <a:rPr lang="en-US" dirty="0"/>
              <a:t> </a:t>
            </a:r>
            <a:r>
              <a:rPr lang="en-US" dirty="0" err="1"/>
              <a:t>dobijanju</a:t>
            </a:r>
            <a:r>
              <a:rPr lang="en-US" dirty="0"/>
              <a:t> </a:t>
            </a:r>
            <a:r>
              <a:rPr lang="en-US" dirty="0" err="1"/>
              <a:t>kredita</a:t>
            </a:r>
            <a:r>
              <a:rPr lang="en-US" dirty="0"/>
              <a:t>, </a:t>
            </a:r>
            <a:r>
              <a:rPr lang="en-US" dirty="0" err="1"/>
              <a:t>poreske</a:t>
            </a:r>
            <a:r>
              <a:rPr lang="en-US" dirty="0"/>
              <a:t> </a:t>
            </a:r>
            <a:r>
              <a:rPr lang="en-US" dirty="0" err="1"/>
              <a:t>olakšice</a:t>
            </a:r>
            <a:r>
              <a:rPr lang="en-US" dirty="0"/>
              <a:t>, </a:t>
            </a:r>
            <a:r>
              <a:rPr lang="en-US" dirty="0" err="1"/>
              <a:t>i</a:t>
            </a:r>
            <a:r>
              <a:rPr lang="en-US" dirty="0"/>
              <a:t> dr.</a:t>
            </a:r>
          </a:p>
          <a:p>
            <a:pPr algn="just"/>
            <a:r>
              <a:rPr lang="en-US" dirty="0" err="1"/>
              <a:t>Blagajnički</a:t>
            </a:r>
            <a:r>
              <a:rPr lang="en-US" dirty="0"/>
              <a:t> </a:t>
            </a:r>
            <a:r>
              <a:rPr lang="en-US" dirty="0" err="1"/>
              <a:t>zapisi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slični</a:t>
            </a:r>
            <a:r>
              <a:rPr lang="en-US" dirty="0"/>
              <a:t> </a:t>
            </a:r>
            <a:r>
              <a:rPr lang="en-US" dirty="0" err="1"/>
              <a:t>kratkoročnom</a:t>
            </a:r>
            <a:r>
              <a:rPr lang="en-US" dirty="0"/>
              <a:t> </a:t>
            </a:r>
            <a:r>
              <a:rPr lang="en-US" dirty="0" err="1"/>
              <a:t>prikupljanju</a:t>
            </a:r>
            <a:r>
              <a:rPr lang="en-US" dirty="0"/>
              <a:t> </a:t>
            </a:r>
            <a:r>
              <a:rPr lang="en-US" dirty="0" err="1"/>
              <a:t>novčanih</a:t>
            </a:r>
            <a:r>
              <a:rPr lang="en-US" dirty="0"/>
              <a:t> </a:t>
            </a:r>
            <a:r>
              <a:rPr lang="en-US" dirty="0" err="1" smtClean="0"/>
              <a:t>sredstava</a:t>
            </a:r>
            <a:r>
              <a:rPr lang="sr-Latn-ME" dirty="0" smtClean="0"/>
              <a:t> </a:t>
            </a:r>
            <a:r>
              <a:rPr lang="en-US" dirty="0" err="1" smtClean="0"/>
              <a:t>pomoću</a:t>
            </a:r>
            <a:r>
              <a:rPr lang="en-US" dirty="0" smtClean="0"/>
              <a:t> </a:t>
            </a:r>
            <a:r>
              <a:rPr lang="en-US" dirty="0" err="1"/>
              <a:t>štednih</a:t>
            </a:r>
            <a:r>
              <a:rPr lang="en-US" dirty="0"/>
              <a:t> </a:t>
            </a:r>
            <a:r>
              <a:rPr lang="en-US" dirty="0" err="1"/>
              <a:t>knjižica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izdaju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osnovi</a:t>
            </a:r>
            <a:r>
              <a:rPr lang="en-US" dirty="0"/>
              <a:t> </a:t>
            </a:r>
            <a:r>
              <a:rPr lang="en-US" dirty="0" err="1"/>
              <a:t>jedne</a:t>
            </a:r>
            <a:r>
              <a:rPr lang="en-US" dirty="0"/>
              <a:t> </a:t>
            </a:r>
            <a:r>
              <a:rPr lang="en-US" dirty="0" err="1"/>
              <a:t>uplate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to </a:t>
            </a:r>
            <a:r>
              <a:rPr lang="en-US" dirty="0" err="1"/>
              <a:t>određene</a:t>
            </a:r>
            <a:r>
              <a:rPr lang="en-US" dirty="0"/>
              <a:t> </a:t>
            </a:r>
            <a:r>
              <a:rPr lang="en-US" dirty="0" err="1" smtClean="0"/>
              <a:t>svote</a:t>
            </a:r>
            <a:r>
              <a:rPr lang="sr-Latn-ME" dirty="0" smtClean="0"/>
              <a:t> </a:t>
            </a:r>
            <a:r>
              <a:rPr lang="en-US" dirty="0" err="1" smtClean="0"/>
              <a:t>novca</a:t>
            </a:r>
            <a:r>
              <a:rPr lang="en-US" dirty="0"/>
              <a:t>, </a:t>
            </a:r>
            <a:r>
              <a:rPr lang="en-US" dirty="0" err="1"/>
              <a:t>dok</a:t>
            </a:r>
            <a:r>
              <a:rPr lang="en-US" dirty="0"/>
              <a:t> se </a:t>
            </a:r>
            <a:r>
              <a:rPr lang="en-US" dirty="0" err="1"/>
              <a:t>kod</a:t>
            </a:r>
            <a:r>
              <a:rPr lang="en-US" dirty="0"/>
              <a:t> </a:t>
            </a:r>
            <a:r>
              <a:rPr lang="en-US" dirty="0" err="1"/>
              <a:t>štednih</a:t>
            </a:r>
            <a:r>
              <a:rPr lang="en-US" dirty="0"/>
              <a:t> </a:t>
            </a:r>
            <a:r>
              <a:rPr lang="en-US" dirty="0" err="1"/>
              <a:t>knjižica</a:t>
            </a:r>
            <a:r>
              <a:rPr lang="en-US" dirty="0"/>
              <a:t> ne </a:t>
            </a:r>
            <a:r>
              <a:rPr lang="en-US" dirty="0" err="1"/>
              <a:t>ograničava</a:t>
            </a:r>
            <a:r>
              <a:rPr lang="en-US" dirty="0"/>
              <a:t> </a:t>
            </a:r>
            <a:r>
              <a:rPr lang="en-US" dirty="0" err="1"/>
              <a:t>broj</a:t>
            </a:r>
            <a:r>
              <a:rPr lang="en-US" dirty="0"/>
              <a:t> </a:t>
            </a:r>
            <a:r>
              <a:rPr lang="en-US" dirty="0" err="1"/>
              <a:t>uplata</a:t>
            </a:r>
            <a:r>
              <a:rPr lang="en-US" dirty="0"/>
              <a:t> </a:t>
            </a:r>
            <a:r>
              <a:rPr lang="en-US" dirty="0" err="1"/>
              <a:t>niti</a:t>
            </a:r>
            <a:r>
              <a:rPr lang="en-US" dirty="0"/>
              <a:t> se </a:t>
            </a:r>
            <a:r>
              <a:rPr lang="en-US" dirty="0" err="1"/>
              <a:t>određuje</a:t>
            </a:r>
            <a:r>
              <a:rPr lang="en-US" dirty="0"/>
              <a:t> </a:t>
            </a:r>
            <a:r>
              <a:rPr lang="en-US" dirty="0" err="1" smtClean="0"/>
              <a:t>svota</a:t>
            </a:r>
            <a:r>
              <a:rPr lang="sr-Latn-ME" dirty="0" smtClean="0"/>
              <a:t> </a:t>
            </a:r>
            <a:r>
              <a:rPr lang="en-US" dirty="0" err="1" smtClean="0"/>
              <a:t>novca</a:t>
            </a:r>
            <a:r>
              <a:rPr lang="en-US" dirty="0" smtClean="0"/>
              <a:t> </a:t>
            </a:r>
            <a:r>
              <a:rPr lang="en-US" dirty="0" err="1"/>
              <a:t>koju</a:t>
            </a:r>
            <a:r>
              <a:rPr lang="en-US" dirty="0"/>
              <a:t> </a:t>
            </a:r>
            <a:r>
              <a:rPr lang="en-US" dirty="0" err="1"/>
              <a:t>štediša</a:t>
            </a:r>
            <a:r>
              <a:rPr lang="en-US" dirty="0"/>
              <a:t> </a:t>
            </a:r>
            <a:r>
              <a:rPr lang="en-US" dirty="0" err="1"/>
              <a:t>treba</a:t>
            </a:r>
            <a:r>
              <a:rPr lang="en-US" dirty="0"/>
              <a:t> </a:t>
            </a:r>
            <a:r>
              <a:rPr lang="en-US" dirty="0" err="1"/>
              <a:t>uplatiti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Blagajnički</a:t>
            </a:r>
            <a:r>
              <a:rPr lang="en-US" dirty="0" smtClean="0"/>
              <a:t> </a:t>
            </a:r>
            <a:r>
              <a:rPr lang="en-US" dirty="0" err="1"/>
              <a:t>zapis</a:t>
            </a:r>
            <a:r>
              <a:rPr lang="en-US" dirty="0"/>
              <a:t> se </a:t>
            </a:r>
            <a:r>
              <a:rPr lang="en-US" dirty="0" err="1"/>
              <a:t>isplaćuje</a:t>
            </a:r>
            <a:r>
              <a:rPr lang="en-US" dirty="0"/>
              <a:t> </a:t>
            </a:r>
            <a:r>
              <a:rPr lang="en-US" dirty="0" err="1"/>
              <a:t>odjednom</a:t>
            </a:r>
            <a:r>
              <a:rPr lang="en-US" dirty="0"/>
              <a:t> u </a:t>
            </a:r>
            <a:r>
              <a:rPr lang="en-US" dirty="0" err="1" smtClean="0"/>
              <a:t>vremenu</a:t>
            </a:r>
            <a:r>
              <a:rPr lang="sr-Latn-ME" dirty="0" smtClean="0"/>
              <a:t> </a:t>
            </a:r>
            <a:r>
              <a:rPr lang="en-US" dirty="0" err="1" smtClean="0"/>
              <a:t>roku</a:t>
            </a:r>
            <a:r>
              <a:rPr lang="en-US" dirty="0" smtClean="0"/>
              <a:t> </a:t>
            </a:r>
            <a:r>
              <a:rPr lang="en-US" dirty="0" err="1" smtClean="0"/>
              <a:t>dosp</a:t>
            </a:r>
            <a:r>
              <a:rPr lang="sr-Latn-ME" dirty="0" smtClean="0"/>
              <a:t>ij</a:t>
            </a:r>
            <a:r>
              <a:rPr lang="en-US" dirty="0" err="1" smtClean="0"/>
              <a:t>eća</a:t>
            </a:r>
            <a:r>
              <a:rPr lang="en-US" dirty="0" smtClean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ranije</a:t>
            </a:r>
            <a:r>
              <a:rPr lang="en-US" dirty="0"/>
              <a:t> </a:t>
            </a:r>
            <a:r>
              <a:rPr lang="en-US" dirty="0" err="1"/>
              <a:t>uz</a:t>
            </a:r>
            <a:r>
              <a:rPr lang="en-US" dirty="0"/>
              <a:t> </a:t>
            </a:r>
            <a:r>
              <a:rPr lang="en-US" dirty="0" err="1"/>
              <a:t>određeni</a:t>
            </a:r>
            <a:r>
              <a:rPr lang="en-US" dirty="0"/>
              <a:t> </a:t>
            </a:r>
            <a:r>
              <a:rPr lang="en-US" dirty="0" err="1"/>
              <a:t>diskont</a:t>
            </a:r>
            <a:r>
              <a:rPr lang="en-US" dirty="0"/>
              <a:t>, </a:t>
            </a:r>
            <a:r>
              <a:rPr lang="en-US" dirty="0" err="1"/>
              <a:t>dok</a:t>
            </a:r>
            <a:r>
              <a:rPr lang="en-US" dirty="0"/>
              <a:t> se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štednoj</a:t>
            </a:r>
            <a:r>
              <a:rPr lang="en-US" dirty="0"/>
              <a:t> </a:t>
            </a:r>
            <a:r>
              <a:rPr lang="en-US" dirty="0" err="1"/>
              <a:t>knjižici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 smtClean="0"/>
              <a:t>pojaviti</a:t>
            </a:r>
            <a:r>
              <a:rPr lang="sr-Latn-ME" dirty="0" smtClean="0"/>
              <a:t> </a:t>
            </a:r>
            <a:r>
              <a:rPr lang="en-US" dirty="0" err="1" smtClean="0"/>
              <a:t>mnogo</a:t>
            </a:r>
            <a:r>
              <a:rPr lang="en-US" dirty="0" smtClean="0"/>
              <a:t> </a:t>
            </a:r>
            <a:r>
              <a:rPr lang="en-US" dirty="0" err="1"/>
              <a:t>isplata</a:t>
            </a:r>
            <a:r>
              <a:rPr lang="en-US" dirty="0"/>
              <a:t> u </a:t>
            </a:r>
            <a:r>
              <a:rPr lang="en-US" dirty="0" err="1"/>
              <a:t>različitim</a:t>
            </a:r>
            <a:r>
              <a:rPr lang="en-US" dirty="0"/>
              <a:t> </a:t>
            </a:r>
            <a:r>
              <a:rPr lang="en-US" dirty="0" err="1"/>
              <a:t>rokovima</a:t>
            </a:r>
            <a:r>
              <a:rPr lang="en-US" dirty="0"/>
              <a:t>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/>
              <a:t>volji</a:t>
            </a:r>
            <a:r>
              <a:rPr lang="en-US" dirty="0"/>
              <a:t> </a:t>
            </a:r>
            <a:r>
              <a:rPr lang="en-US" dirty="0" err="1"/>
              <a:t>vlasnika</a:t>
            </a:r>
            <a:r>
              <a:rPr lang="en-US" dirty="0"/>
              <a:t> </a:t>
            </a:r>
            <a:r>
              <a:rPr lang="en-US" dirty="0" err="1"/>
              <a:t>knjižice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Štedne</a:t>
            </a:r>
            <a:r>
              <a:rPr lang="en-US" dirty="0" smtClean="0"/>
              <a:t> </a:t>
            </a:r>
            <a:r>
              <a:rPr lang="en-US" dirty="0" err="1" smtClean="0"/>
              <a:t>knjižice</a:t>
            </a:r>
            <a:r>
              <a:rPr lang="sr-Latn-ME" dirty="0" smtClean="0"/>
              <a:t> </a:t>
            </a:r>
            <a:r>
              <a:rPr lang="en-US" dirty="0" err="1" smtClean="0"/>
              <a:t>mogu</a:t>
            </a:r>
            <a:r>
              <a:rPr lang="en-US" dirty="0" smtClean="0"/>
              <a:t> </a:t>
            </a:r>
            <a:r>
              <a:rPr lang="en-US" dirty="0" err="1"/>
              <a:t>imati</a:t>
            </a:r>
            <a:r>
              <a:rPr lang="en-US" dirty="0"/>
              <a:t> </a:t>
            </a:r>
            <a:r>
              <a:rPr lang="en-US" dirty="0" err="1"/>
              <a:t>svi</a:t>
            </a:r>
            <a:r>
              <a:rPr lang="en-US" dirty="0"/>
              <a:t> </a:t>
            </a:r>
            <a:r>
              <a:rPr lang="en-US" dirty="0" err="1"/>
              <a:t>građani</a:t>
            </a:r>
            <a:r>
              <a:rPr lang="en-US" dirty="0"/>
              <a:t>, a </a:t>
            </a:r>
            <a:r>
              <a:rPr lang="en-US" dirty="0" err="1"/>
              <a:t>blagajničkim</a:t>
            </a:r>
            <a:r>
              <a:rPr lang="en-US" dirty="0"/>
              <a:t> </a:t>
            </a:r>
            <a:r>
              <a:rPr lang="en-US" dirty="0" err="1"/>
              <a:t>zapisima</a:t>
            </a:r>
            <a:r>
              <a:rPr lang="en-US" dirty="0"/>
              <a:t> </a:t>
            </a:r>
            <a:r>
              <a:rPr lang="en-US" dirty="0" err="1"/>
              <a:t>trguju</a:t>
            </a:r>
            <a:r>
              <a:rPr lang="en-US" dirty="0"/>
              <a:t> </a:t>
            </a:r>
            <a:r>
              <a:rPr lang="en-US" dirty="0" err="1"/>
              <a:t>obično</a:t>
            </a:r>
            <a:r>
              <a:rPr lang="en-US" dirty="0"/>
              <a:t> </a:t>
            </a:r>
            <a:r>
              <a:rPr lang="en-US" dirty="0" err="1"/>
              <a:t>samo</a:t>
            </a:r>
            <a:r>
              <a:rPr lang="en-US" dirty="0"/>
              <a:t> </a:t>
            </a:r>
            <a:r>
              <a:rPr lang="en-US" dirty="0" err="1" smtClean="0"/>
              <a:t>članovi</a:t>
            </a:r>
            <a:r>
              <a:rPr lang="sr-Latn-ME" dirty="0" smtClean="0"/>
              <a:t> </a:t>
            </a:r>
            <a:r>
              <a:rPr lang="en-US" dirty="0" err="1" smtClean="0"/>
              <a:t>institucionalizovanog</a:t>
            </a:r>
            <a:r>
              <a:rPr lang="en-US" dirty="0" smtClean="0"/>
              <a:t> </a:t>
            </a:r>
            <a:r>
              <a:rPr lang="en-US" dirty="0" err="1"/>
              <a:t>tržišta</a:t>
            </a:r>
            <a:r>
              <a:rPr lang="en-US" dirty="0"/>
              <a:t> </a:t>
            </a:r>
            <a:r>
              <a:rPr lang="en-US" dirty="0" err="1"/>
              <a:t>novca</a:t>
            </a:r>
            <a:r>
              <a:rPr lang="en-US" dirty="0"/>
              <a:t>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7AA31-9651-4598-9723-AE56DE97C57E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0488108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14400"/>
            <a:ext cx="10515600" cy="52625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/>
              <a:t>Bitni</a:t>
            </a:r>
            <a:r>
              <a:rPr lang="en-US" dirty="0"/>
              <a:t> </a:t>
            </a:r>
            <a:r>
              <a:rPr lang="en-US" dirty="0" err="1"/>
              <a:t>elementi</a:t>
            </a:r>
            <a:r>
              <a:rPr lang="en-US" dirty="0"/>
              <a:t> </a:t>
            </a:r>
            <a:r>
              <a:rPr lang="en-US" dirty="0" err="1"/>
              <a:t>blagajničkog</a:t>
            </a:r>
            <a:r>
              <a:rPr lang="en-US" dirty="0"/>
              <a:t> </a:t>
            </a:r>
            <a:r>
              <a:rPr lang="en-US" dirty="0" err="1"/>
              <a:t>zapisa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 smtClean="0"/>
              <a:t>sl</a:t>
            </a:r>
            <a:r>
              <a:rPr lang="sr-Latn-ME" dirty="0" smtClean="0"/>
              <a:t>ij</a:t>
            </a:r>
            <a:r>
              <a:rPr lang="en-US" dirty="0" err="1" smtClean="0"/>
              <a:t>edeći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pl-PL" dirty="0"/>
              <a:t>1. Oznaka da je blagajnički zapis,</a:t>
            </a:r>
          </a:p>
          <a:p>
            <a:pPr marL="0" indent="0">
              <a:buNone/>
            </a:pPr>
            <a:r>
              <a:rPr lang="en-US" dirty="0"/>
              <a:t>2. </a:t>
            </a:r>
            <a:r>
              <a:rPr lang="en-US" dirty="0" err="1"/>
              <a:t>Naziv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sedište</a:t>
            </a:r>
            <a:r>
              <a:rPr lang="en-US" dirty="0"/>
              <a:t> </a:t>
            </a:r>
            <a:r>
              <a:rPr lang="en-US" dirty="0" err="1"/>
              <a:t>izdavaoca</a:t>
            </a:r>
            <a:r>
              <a:rPr lang="en-US" dirty="0"/>
              <a:t> (</a:t>
            </a:r>
            <a:r>
              <a:rPr lang="en-US" dirty="0" err="1"/>
              <a:t>emitenta</a:t>
            </a:r>
            <a:r>
              <a:rPr lang="en-US" dirty="0"/>
              <a:t>) </a:t>
            </a:r>
            <a:r>
              <a:rPr lang="en-US" dirty="0" err="1"/>
              <a:t>blagajničkog</a:t>
            </a:r>
            <a:r>
              <a:rPr lang="en-US" dirty="0"/>
              <a:t> </a:t>
            </a:r>
            <a:r>
              <a:rPr lang="en-US" dirty="0" err="1"/>
              <a:t>zapisa</a:t>
            </a:r>
            <a:r>
              <a:rPr lang="en-US" dirty="0"/>
              <a:t>,</a:t>
            </a:r>
          </a:p>
          <a:p>
            <a:pPr marL="0" indent="0">
              <a:buNone/>
            </a:pPr>
            <a:r>
              <a:rPr lang="it-IT" dirty="0"/>
              <a:t>3. Mesto i datum izdavanja,</a:t>
            </a:r>
          </a:p>
          <a:p>
            <a:pPr marL="0" indent="0">
              <a:buNone/>
            </a:pPr>
            <a:r>
              <a:rPr lang="pl-PL" dirty="0"/>
              <a:t>4. Nominalni iznos i oznaku da glasi na donosioca, na ime i slično,</a:t>
            </a:r>
          </a:p>
          <a:p>
            <a:pPr marL="0" indent="0">
              <a:buNone/>
            </a:pPr>
            <a:r>
              <a:rPr lang="pl-PL" dirty="0"/>
              <a:t>5. Kamatnu ili diskontu stopu,</a:t>
            </a:r>
          </a:p>
          <a:p>
            <a:pPr marL="0" indent="0">
              <a:buNone/>
            </a:pPr>
            <a:r>
              <a:rPr lang="en-US" dirty="0"/>
              <a:t>6. Datum </a:t>
            </a:r>
            <a:r>
              <a:rPr lang="en-US" dirty="0" err="1"/>
              <a:t>dospeća</a:t>
            </a:r>
            <a:r>
              <a:rPr lang="en-US" dirty="0"/>
              <a:t> </a:t>
            </a:r>
            <a:r>
              <a:rPr lang="en-US" dirty="0" err="1"/>
              <a:t>isplate</a:t>
            </a:r>
            <a:r>
              <a:rPr lang="en-US" dirty="0"/>
              <a:t> </a:t>
            </a:r>
            <a:r>
              <a:rPr lang="en-US" dirty="0" err="1"/>
              <a:t>glavnice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kamate</a:t>
            </a:r>
            <a:r>
              <a:rPr lang="en-US" dirty="0"/>
              <a:t>,</a:t>
            </a:r>
          </a:p>
          <a:p>
            <a:pPr marL="0" indent="0">
              <a:buNone/>
            </a:pPr>
            <a:r>
              <a:rPr lang="en-US" dirty="0"/>
              <a:t>7. </a:t>
            </a:r>
            <a:r>
              <a:rPr lang="en-US" dirty="0" err="1"/>
              <a:t>Serijski</a:t>
            </a:r>
            <a:r>
              <a:rPr lang="en-US" dirty="0"/>
              <a:t> </a:t>
            </a:r>
            <a:r>
              <a:rPr lang="en-US" dirty="0" err="1"/>
              <a:t>broj</a:t>
            </a:r>
            <a:r>
              <a:rPr lang="en-US" dirty="0"/>
              <a:t>,</a:t>
            </a:r>
          </a:p>
          <a:p>
            <a:pPr marL="0" indent="0">
              <a:buNone/>
            </a:pPr>
            <a:r>
              <a:rPr lang="en-US" dirty="0"/>
              <a:t>8. </a:t>
            </a:r>
            <a:r>
              <a:rPr lang="en-US" dirty="0" err="1"/>
              <a:t>Prava</a:t>
            </a:r>
            <a:r>
              <a:rPr lang="en-US" dirty="0"/>
              <a:t> </a:t>
            </a:r>
            <a:r>
              <a:rPr lang="en-US" dirty="0" err="1"/>
              <a:t>imaoca</a:t>
            </a:r>
            <a:r>
              <a:rPr lang="en-US" dirty="0"/>
              <a:t> </a:t>
            </a:r>
            <a:r>
              <a:rPr lang="en-US" dirty="0" err="1"/>
              <a:t>blagajničkog</a:t>
            </a:r>
            <a:r>
              <a:rPr lang="en-US" dirty="0"/>
              <a:t> </a:t>
            </a:r>
            <a:r>
              <a:rPr lang="en-US" dirty="0" err="1"/>
              <a:t>zapisa</a:t>
            </a:r>
            <a:r>
              <a:rPr lang="en-US" dirty="0"/>
              <a:t>,</a:t>
            </a:r>
          </a:p>
          <a:p>
            <a:pPr marL="0" indent="0">
              <a:buNone/>
            </a:pPr>
            <a:r>
              <a:rPr lang="en-US" dirty="0" err="1"/>
              <a:t>Faksimil</a:t>
            </a:r>
            <a:r>
              <a:rPr lang="en-US" dirty="0"/>
              <a:t> </a:t>
            </a:r>
            <a:r>
              <a:rPr lang="en-US" dirty="0" err="1"/>
              <a:t>potpisa</a:t>
            </a:r>
            <a:r>
              <a:rPr lang="en-US" dirty="0"/>
              <a:t> </a:t>
            </a:r>
            <a:r>
              <a:rPr lang="en-US" dirty="0" err="1"/>
              <a:t>ovlašćenog</a:t>
            </a:r>
            <a:r>
              <a:rPr lang="en-US" dirty="0"/>
              <a:t> </a:t>
            </a:r>
            <a:r>
              <a:rPr lang="en-US" dirty="0" err="1"/>
              <a:t>lica</a:t>
            </a:r>
            <a:r>
              <a:rPr lang="en-US" dirty="0"/>
              <a:t>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7AA31-9651-4598-9723-AE56DE97C57E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8387765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69894"/>
            <a:ext cx="10515600" cy="5007069"/>
          </a:xfrm>
        </p:spPr>
        <p:txBody>
          <a:bodyPr>
            <a:normAutofit fontScale="92500"/>
          </a:bodyPr>
          <a:lstStyle/>
          <a:p>
            <a:pPr algn="just"/>
            <a:r>
              <a:rPr lang="pl-PL" dirty="0"/>
              <a:t>Blagajnički zapisi centralne banke izdaju se najčešće s rokom </a:t>
            </a:r>
            <a:r>
              <a:rPr lang="pl-PL" dirty="0" smtClean="0"/>
              <a:t> </a:t>
            </a:r>
            <a:r>
              <a:rPr lang="pl-PL" dirty="0"/>
              <a:t>do </a:t>
            </a:r>
            <a:r>
              <a:rPr lang="pl-PL" dirty="0" smtClean="0"/>
              <a:t>90 dana</a:t>
            </a:r>
            <a:r>
              <a:rPr lang="pl-PL" dirty="0"/>
              <a:t>, i obično na “okrugle” i visoke iznose. </a:t>
            </a:r>
            <a:endParaRPr lang="pl-PL" dirty="0" smtClean="0"/>
          </a:p>
          <a:p>
            <a:pPr algn="just"/>
            <a:r>
              <a:rPr lang="pl-PL" dirty="0" smtClean="0"/>
              <a:t>Oni </a:t>
            </a:r>
            <a:r>
              <a:rPr lang="pl-PL" dirty="0"/>
              <a:t>za kupce predstavljaju </a:t>
            </a:r>
            <a:r>
              <a:rPr lang="pl-PL" dirty="0" smtClean="0"/>
              <a:t>veoma </a:t>
            </a:r>
            <a:r>
              <a:rPr lang="en-US" dirty="0" err="1" smtClean="0"/>
              <a:t>siguran</a:t>
            </a:r>
            <a:r>
              <a:rPr lang="en-US" dirty="0" smtClean="0"/>
              <a:t> </a:t>
            </a:r>
            <a:r>
              <a:rPr lang="en-US" dirty="0" err="1"/>
              <a:t>plasman</a:t>
            </a:r>
            <a:r>
              <a:rPr lang="en-US" dirty="0"/>
              <a:t> </a:t>
            </a:r>
            <a:r>
              <a:rPr lang="en-US" dirty="0" err="1"/>
              <a:t>slobodnih</a:t>
            </a:r>
            <a:r>
              <a:rPr lang="en-US" dirty="0"/>
              <a:t> </a:t>
            </a:r>
            <a:r>
              <a:rPr lang="en-US" dirty="0" err="1"/>
              <a:t>novčanih</a:t>
            </a:r>
            <a:r>
              <a:rPr lang="en-US" dirty="0"/>
              <a:t> </a:t>
            </a:r>
            <a:r>
              <a:rPr lang="en-US" dirty="0" err="1"/>
              <a:t>sredstava</a:t>
            </a:r>
            <a:r>
              <a:rPr lang="en-US" dirty="0"/>
              <a:t>, </a:t>
            </a:r>
            <a:r>
              <a:rPr lang="en-US" dirty="0" err="1"/>
              <a:t>ali</a:t>
            </a:r>
            <a:r>
              <a:rPr lang="en-US" dirty="0"/>
              <a:t> u </a:t>
            </a:r>
            <a:r>
              <a:rPr lang="en-US" dirty="0" err="1"/>
              <a:t>principu</a:t>
            </a:r>
            <a:r>
              <a:rPr lang="en-US" dirty="0"/>
              <a:t>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/>
              <a:t>najnižoj</a:t>
            </a:r>
            <a:r>
              <a:rPr lang="en-US" dirty="0"/>
              <a:t> </a:t>
            </a:r>
            <a:r>
              <a:rPr lang="en-US" dirty="0" err="1" smtClean="0"/>
              <a:t>kamatnoj</a:t>
            </a:r>
            <a:r>
              <a:rPr lang="sr-Latn-ME" dirty="0" smtClean="0"/>
              <a:t>  </a:t>
            </a:r>
            <a:r>
              <a:rPr lang="en-US" dirty="0" err="1" smtClean="0"/>
              <a:t>stopi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Tekst</a:t>
            </a:r>
            <a:r>
              <a:rPr lang="en-US" dirty="0"/>
              <a:t> </a:t>
            </a:r>
            <a:r>
              <a:rPr lang="en-US" dirty="0" err="1"/>
              <a:t>blagajničkog</a:t>
            </a:r>
            <a:r>
              <a:rPr lang="en-US" dirty="0"/>
              <a:t> </a:t>
            </a:r>
            <a:r>
              <a:rPr lang="en-US" dirty="0" err="1"/>
              <a:t>zapisa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,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smtClean="0"/>
              <a:t>prim</a:t>
            </a:r>
            <a:r>
              <a:rPr lang="sr-Latn-ME" dirty="0" smtClean="0"/>
              <a:t>j</a:t>
            </a:r>
            <a:r>
              <a:rPr lang="en-US" dirty="0" err="1" smtClean="0"/>
              <a:t>er</a:t>
            </a:r>
            <a:r>
              <a:rPr lang="en-US" dirty="0"/>
              <a:t>, da </a:t>
            </a:r>
            <a:r>
              <a:rPr lang="en-US" dirty="0" err="1"/>
              <a:t>glasi</a:t>
            </a:r>
            <a:r>
              <a:rPr lang="en-US" dirty="0"/>
              <a:t> </a:t>
            </a:r>
            <a:r>
              <a:rPr lang="en-US" dirty="0" err="1"/>
              <a:t>ovako</a:t>
            </a:r>
            <a:r>
              <a:rPr lang="en-US" dirty="0"/>
              <a:t>: “Dana....</a:t>
            </a:r>
            <a:r>
              <a:rPr lang="en-US" dirty="0" err="1" smtClean="0"/>
              <a:t>Centralna</a:t>
            </a:r>
            <a:r>
              <a:rPr lang="sr-Latn-ME" dirty="0" smtClean="0"/>
              <a:t> </a:t>
            </a:r>
            <a:r>
              <a:rPr lang="en-US" dirty="0" err="1" smtClean="0"/>
              <a:t>banka</a:t>
            </a:r>
            <a:r>
              <a:rPr lang="en-US" dirty="0"/>
              <a:t>....</a:t>
            </a:r>
            <a:r>
              <a:rPr lang="en-US" dirty="0" err="1"/>
              <a:t>platiće</a:t>
            </a:r>
            <a:r>
              <a:rPr lang="en-US" dirty="0"/>
              <a:t> </a:t>
            </a:r>
            <a:r>
              <a:rPr lang="en-US" dirty="0" err="1"/>
              <a:t>donosiocu</a:t>
            </a:r>
            <a:r>
              <a:rPr lang="en-US" dirty="0"/>
              <a:t> </a:t>
            </a:r>
            <a:r>
              <a:rPr lang="en-US" dirty="0" err="1"/>
              <a:t>ovog</a:t>
            </a:r>
            <a:r>
              <a:rPr lang="en-US" dirty="0"/>
              <a:t> </a:t>
            </a:r>
            <a:r>
              <a:rPr lang="en-US" dirty="0" err="1"/>
              <a:t>blagajničkog</a:t>
            </a:r>
            <a:r>
              <a:rPr lang="en-US" dirty="0"/>
              <a:t> </a:t>
            </a:r>
            <a:r>
              <a:rPr lang="en-US" dirty="0" err="1"/>
              <a:t>zapisa</a:t>
            </a:r>
            <a:r>
              <a:rPr lang="en-US" dirty="0"/>
              <a:t> </a:t>
            </a:r>
            <a:r>
              <a:rPr lang="en-US" dirty="0" err="1"/>
              <a:t>dolara</a:t>
            </a:r>
            <a:r>
              <a:rPr lang="en-US" dirty="0"/>
              <a:t>....</a:t>
            </a:r>
            <a:r>
              <a:rPr lang="en-US" dirty="0" err="1"/>
              <a:t>slovima</a:t>
            </a:r>
            <a:r>
              <a:rPr lang="en-US" dirty="0" smtClean="0"/>
              <a:t>:.........</a:t>
            </a:r>
            <a:r>
              <a:rPr lang="sr-Latn-ME" dirty="0" smtClean="0"/>
              <a:t> </a:t>
            </a:r>
            <a:r>
              <a:rPr lang="da-DK" dirty="0" smtClean="0"/>
              <a:t>Isplativo </a:t>
            </a:r>
            <a:r>
              <a:rPr lang="da-DK" dirty="0"/>
              <a:t>u... kod Centralne banke </a:t>
            </a:r>
            <a:r>
              <a:rPr lang="da-DK" dirty="0" smtClean="0"/>
              <a:t>”</a:t>
            </a:r>
            <a:endParaRPr lang="da-DK" dirty="0"/>
          </a:p>
          <a:p>
            <a:r>
              <a:rPr lang="pl-PL" dirty="0"/>
              <a:t>Diskontnu stopu za blagajničke zapise obično određuje Centralna </a:t>
            </a:r>
            <a:r>
              <a:rPr lang="pl-PL" dirty="0" smtClean="0"/>
              <a:t>banka </a:t>
            </a:r>
            <a:r>
              <a:rPr lang="en-US" dirty="0" smtClean="0"/>
              <a:t>u </a:t>
            </a:r>
            <a:r>
              <a:rPr lang="en-US" dirty="0" err="1"/>
              <a:t>skladu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njenom</a:t>
            </a:r>
            <a:r>
              <a:rPr lang="en-US" dirty="0"/>
              <a:t> </a:t>
            </a:r>
            <a:r>
              <a:rPr lang="en-US" dirty="0" err="1"/>
              <a:t>politikom</a:t>
            </a:r>
            <a:r>
              <a:rPr lang="en-US" dirty="0"/>
              <a:t> </a:t>
            </a:r>
            <a:r>
              <a:rPr lang="en-US" dirty="0" err="1"/>
              <a:t>skupog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jevtinog</a:t>
            </a:r>
            <a:r>
              <a:rPr lang="en-US" dirty="0"/>
              <a:t> </a:t>
            </a:r>
            <a:r>
              <a:rPr lang="en-US" dirty="0" err="1"/>
              <a:t>novca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u </a:t>
            </a:r>
            <a:r>
              <a:rPr lang="en-US" dirty="0" err="1"/>
              <a:t>skladu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 smtClean="0"/>
              <a:t>drugim</a:t>
            </a:r>
            <a:r>
              <a:rPr lang="sr-Latn-ME" dirty="0" smtClean="0"/>
              <a:t> </a:t>
            </a:r>
            <a:r>
              <a:rPr lang="en-US" dirty="0" err="1" smtClean="0"/>
              <a:t>ciljevima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situacijom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tržištu</a:t>
            </a:r>
            <a:r>
              <a:rPr lang="en-US" dirty="0"/>
              <a:t> </a:t>
            </a:r>
            <a:r>
              <a:rPr lang="en-US" dirty="0" err="1"/>
              <a:t>novca</a:t>
            </a:r>
            <a:r>
              <a:rPr lang="en-US" dirty="0"/>
              <a:t>.</a:t>
            </a:r>
          </a:p>
          <a:p>
            <a:pPr algn="just"/>
            <a:r>
              <a:rPr lang="pl-PL" dirty="0"/>
              <a:t>Blagajnički zapis koji emituje centralna banka </a:t>
            </a:r>
            <a:r>
              <a:rPr lang="pl-PL" dirty="0" smtClean="0"/>
              <a:t>usmjeren </a:t>
            </a:r>
            <a:r>
              <a:rPr lang="pl-PL" dirty="0"/>
              <a:t>je samo na </a:t>
            </a:r>
            <a:r>
              <a:rPr lang="pl-PL" dirty="0" smtClean="0"/>
              <a:t>poslovne </a:t>
            </a:r>
            <a:r>
              <a:rPr lang="en-US" dirty="0" err="1" smtClean="0"/>
              <a:t>banke</a:t>
            </a:r>
            <a:r>
              <a:rPr lang="en-US" dirty="0" smtClean="0"/>
              <a:t> </a:t>
            </a:r>
            <a:r>
              <a:rPr lang="en-US" dirty="0" err="1"/>
              <a:t>preko</a:t>
            </a:r>
            <a:r>
              <a:rPr lang="en-US" dirty="0"/>
              <a:t> </a:t>
            </a:r>
            <a:r>
              <a:rPr lang="en-US" dirty="0" err="1"/>
              <a:t>tržišta</a:t>
            </a:r>
            <a:r>
              <a:rPr lang="en-US" dirty="0"/>
              <a:t> </a:t>
            </a:r>
            <a:r>
              <a:rPr lang="en-US" dirty="0" err="1"/>
              <a:t>novca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kratkoročnih</a:t>
            </a:r>
            <a:r>
              <a:rPr lang="en-US" dirty="0"/>
              <a:t> 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/>
              <a:t>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7AA31-9651-4598-9723-AE56DE97C57E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1375538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31065"/>
            <a:ext cx="10515600" cy="5545898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/>
              <a:t>Mehanizam</a:t>
            </a:r>
            <a:r>
              <a:rPr lang="en-US" dirty="0"/>
              <a:t> </a:t>
            </a:r>
            <a:r>
              <a:rPr lang="en-US" dirty="0" err="1"/>
              <a:t>regulisanja</a:t>
            </a:r>
            <a:r>
              <a:rPr lang="en-US" dirty="0"/>
              <a:t> </a:t>
            </a:r>
            <a:r>
              <a:rPr lang="en-US" dirty="0" err="1"/>
              <a:t>potrebne</a:t>
            </a:r>
            <a:r>
              <a:rPr lang="en-US" dirty="0"/>
              <a:t> </a:t>
            </a:r>
            <a:r>
              <a:rPr lang="en-US" dirty="0" err="1"/>
              <a:t>količine</a:t>
            </a:r>
            <a:r>
              <a:rPr lang="en-US" dirty="0"/>
              <a:t> </a:t>
            </a:r>
            <a:r>
              <a:rPr lang="en-US" dirty="0" err="1"/>
              <a:t>novca</a:t>
            </a:r>
            <a:r>
              <a:rPr lang="en-US" dirty="0"/>
              <a:t> u </a:t>
            </a:r>
            <a:r>
              <a:rPr lang="en-US" dirty="0" err="1"/>
              <a:t>privredi</a:t>
            </a:r>
            <a:r>
              <a:rPr lang="en-US" dirty="0"/>
              <a:t> </a:t>
            </a:r>
            <a:r>
              <a:rPr lang="en-US" dirty="0" err="1"/>
              <a:t>preko</a:t>
            </a:r>
            <a:r>
              <a:rPr lang="en-US" dirty="0"/>
              <a:t> </a:t>
            </a:r>
            <a:r>
              <a:rPr lang="en-US" dirty="0" err="1" smtClean="0"/>
              <a:t>kupovine</a:t>
            </a:r>
            <a:r>
              <a:rPr lang="sr-Latn-ME" dirty="0" smtClean="0"/>
              <a:t> </a:t>
            </a:r>
            <a:r>
              <a:rPr lang="pl-PL" dirty="0" smtClean="0"/>
              <a:t>i </a:t>
            </a:r>
            <a:r>
              <a:rPr lang="pl-PL" dirty="0"/>
              <a:t>prodaje blagajničkih zapisa centralne banke dovoljno je poznat. </a:t>
            </a:r>
            <a:endParaRPr lang="pl-PL" dirty="0" smtClean="0"/>
          </a:p>
          <a:p>
            <a:r>
              <a:rPr lang="pl-PL" dirty="0" smtClean="0"/>
              <a:t>Zbog </a:t>
            </a:r>
            <a:r>
              <a:rPr lang="pl-PL" dirty="0"/>
              <a:t>toga ovde </a:t>
            </a:r>
            <a:r>
              <a:rPr lang="pl-PL" dirty="0" smtClean="0"/>
              <a:t>o </a:t>
            </a:r>
            <a:r>
              <a:rPr lang="en-US" dirty="0" smtClean="0"/>
              <a:t>tome </a:t>
            </a:r>
            <a:r>
              <a:rPr lang="en-US" dirty="0" err="1"/>
              <a:t>nećemo</a:t>
            </a:r>
            <a:r>
              <a:rPr lang="en-US" dirty="0"/>
              <a:t> </a:t>
            </a:r>
            <a:r>
              <a:rPr lang="en-US" dirty="0" err="1"/>
              <a:t>šire</a:t>
            </a:r>
            <a:r>
              <a:rPr lang="en-US" dirty="0"/>
              <a:t> </a:t>
            </a:r>
            <a:r>
              <a:rPr lang="en-US" dirty="0" err="1"/>
              <a:t>raspravljati</a:t>
            </a:r>
            <a:r>
              <a:rPr lang="en-US" dirty="0"/>
              <a:t>.</a:t>
            </a:r>
          </a:p>
          <a:p>
            <a:pPr algn="just"/>
            <a:r>
              <a:rPr lang="pl-PL" dirty="0"/>
              <a:t>Prodaju blagajničkih zapisa centralna banka može </a:t>
            </a:r>
            <a:r>
              <a:rPr lang="pl-PL" dirty="0" smtClean="0"/>
              <a:t>organizovati centralna</a:t>
            </a:r>
            <a:r>
              <a:rPr lang="en-US" dirty="0" smtClean="0"/>
              <a:t> </a:t>
            </a:r>
            <a:r>
              <a:rPr lang="en-US" dirty="0" err="1"/>
              <a:t>banka</a:t>
            </a:r>
            <a:r>
              <a:rPr lang="en-US" dirty="0"/>
              <a:t>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/>
              <a:t>sistemu</a:t>
            </a:r>
            <a:r>
              <a:rPr lang="en-US" dirty="0"/>
              <a:t> </a:t>
            </a:r>
            <a:r>
              <a:rPr lang="en-US" dirty="0" err="1"/>
              <a:t>aukcija</a:t>
            </a:r>
            <a:r>
              <a:rPr lang="en-US" dirty="0"/>
              <a:t>, </a:t>
            </a:r>
            <a:r>
              <a:rPr lang="en-US" dirty="0" err="1"/>
              <a:t>tj</a:t>
            </a:r>
            <a:r>
              <a:rPr lang="en-US" dirty="0"/>
              <a:t>. </a:t>
            </a:r>
            <a:r>
              <a:rPr lang="en-US" dirty="0" err="1"/>
              <a:t>javnih</a:t>
            </a:r>
            <a:r>
              <a:rPr lang="en-US" dirty="0"/>
              <a:t> </a:t>
            </a:r>
            <a:r>
              <a:rPr lang="en-US" dirty="0" err="1"/>
              <a:t>licitacija</a:t>
            </a:r>
            <a:r>
              <a:rPr lang="en-US" dirty="0"/>
              <a:t> (</a:t>
            </a:r>
            <a:r>
              <a:rPr lang="en-US" dirty="0" err="1"/>
              <a:t>rasprodaja</a:t>
            </a:r>
            <a:r>
              <a:rPr lang="en-US" dirty="0" smtClean="0"/>
              <a:t>)</a:t>
            </a:r>
            <a:r>
              <a:rPr lang="sr-Latn-ME" dirty="0" smtClean="0"/>
              <a:t> </a:t>
            </a:r>
            <a:r>
              <a:rPr lang="en-US" dirty="0" smtClean="0"/>
              <a:t>u </a:t>
            </a:r>
            <a:r>
              <a:rPr lang="en-US" dirty="0" err="1"/>
              <a:t>kojim</a:t>
            </a:r>
            <a:r>
              <a:rPr lang="en-US" dirty="0"/>
              <a:t> </a:t>
            </a:r>
            <a:r>
              <a:rPr lang="en-US" dirty="0" err="1"/>
              <a:t>blagajničke</a:t>
            </a:r>
            <a:r>
              <a:rPr lang="en-US" dirty="0"/>
              <a:t> </a:t>
            </a:r>
            <a:r>
              <a:rPr lang="en-US" dirty="0" err="1"/>
              <a:t>zapise</a:t>
            </a:r>
            <a:r>
              <a:rPr lang="en-US" dirty="0"/>
              <a:t> </a:t>
            </a:r>
            <a:r>
              <a:rPr lang="en-US" dirty="0" err="1"/>
              <a:t>dobijaju</a:t>
            </a:r>
            <a:r>
              <a:rPr lang="en-US" dirty="0"/>
              <a:t> </a:t>
            </a:r>
            <a:r>
              <a:rPr lang="en-US" dirty="0" err="1"/>
              <a:t>oni</a:t>
            </a:r>
            <a:r>
              <a:rPr lang="en-US" dirty="0"/>
              <a:t> </a:t>
            </a:r>
            <a:r>
              <a:rPr lang="en-US" dirty="0" err="1"/>
              <a:t>kupci</a:t>
            </a:r>
            <a:r>
              <a:rPr lang="en-US" dirty="0"/>
              <a:t> (</a:t>
            </a:r>
            <a:r>
              <a:rPr lang="en-US" dirty="0" err="1"/>
              <a:t>banke</a:t>
            </a:r>
            <a:r>
              <a:rPr lang="en-US" dirty="0"/>
              <a:t>, </a:t>
            </a:r>
            <a:r>
              <a:rPr lang="en-US" dirty="0" err="1"/>
              <a:t>štedionice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drugi</a:t>
            </a:r>
            <a:r>
              <a:rPr lang="en-US" dirty="0"/>
              <a:t> </a:t>
            </a:r>
            <a:r>
              <a:rPr lang="en-US" dirty="0" err="1" smtClean="0"/>
              <a:t>učesnici</a:t>
            </a:r>
            <a:r>
              <a:rPr lang="sr-Latn-ME" dirty="0" smtClean="0"/>
              <a:t> </a:t>
            </a:r>
            <a:r>
              <a:rPr lang="en-US" dirty="0" err="1" smtClean="0"/>
              <a:t>institucionalizovanog</a:t>
            </a:r>
            <a:r>
              <a:rPr lang="en-US" dirty="0" smtClean="0"/>
              <a:t> </a:t>
            </a:r>
            <a:r>
              <a:rPr lang="en-US" dirty="0" err="1"/>
              <a:t>tržišta</a:t>
            </a:r>
            <a:r>
              <a:rPr lang="en-US" dirty="0"/>
              <a:t> </a:t>
            </a:r>
            <a:r>
              <a:rPr lang="en-US" dirty="0" err="1"/>
              <a:t>novca</a:t>
            </a:r>
            <a:r>
              <a:rPr lang="en-US" dirty="0"/>
              <a:t>)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ponude</a:t>
            </a:r>
            <a:r>
              <a:rPr lang="en-US" dirty="0"/>
              <a:t> </a:t>
            </a:r>
            <a:r>
              <a:rPr lang="en-US" dirty="0" err="1"/>
              <a:t>najpovoljnije</a:t>
            </a:r>
            <a:r>
              <a:rPr lang="en-US" dirty="0"/>
              <a:t> (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 smtClean="0"/>
              <a:t>stanovišta</a:t>
            </a:r>
            <a:r>
              <a:rPr lang="sr-Latn-ME" dirty="0" smtClean="0"/>
              <a:t> </a:t>
            </a:r>
            <a:r>
              <a:rPr lang="en-US" dirty="0" err="1" smtClean="0"/>
              <a:t>centralne</a:t>
            </a:r>
            <a:r>
              <a:rPr lang="en-US" dirty="0" smtClean="0"/>
              <a:t> </a:t>
            </a:r>
            <a:r>
              <a:rPr lang="en-US" dirty="0" err="1"/>
              <a:t>banke</a:t>
            </a:r>
            <a:r>
              <a:rPr lang="en-US" dirty="0"/>
              <a:t>) </a:t>
            </a:r>
            <a:r>
              <a:rPr lang="en-US" dirty="0" err="1"/>
              <a:t>uslove</a:t>
            </a:r>
            <a:r>
              <a:rPr lang="en-US" dirty="0"/>
              <a:t> </a:t>
            </a:r>
            <a:r>
              <a:rPr lang="en-US" dirty="0" err="1"/>
              <a:t>kupovine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Aukcija</a:t>
            </a:r>
            <a:r>
              <a:rPr lang="en-US" dirty="0"/>
              <a:t> se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stvamo</a:t>
            </a:r>
            <a:r>
              <a:rPr lang="en-US" dirty="0"/>
              <a:t> </a:t>
            </a:r>
            <a:r>
              <a:rPr lang="en-US" dirty="0" err="1"/>
              <a:t>održati</a:t>
            </a:r>
            <a:r>
              <a:rPr lang="en-US" dirty="0"/>
              <a:t> u </a:t>
            </a:r>
            <a:r>
              <a:rPr lang="en-US" dirty="0" err="1" smtClean="0"/>
              <a:t>njenim</a:t>
            </a:r>
            <a:r>
              <a:rPr lang="sr-Latn-ME" dirty="0" smtClean="0"/>
              <a:t> 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/>
              <a:t>drugim</a:t>
            </a:r>
            <a:r>
              <a:rPr lang="en-US" dirty="0"/>
              <a:t> </a:t>
            </a:r>
            <a:r>
              <a:rPr lang="en-US" dirty="0" err="1"/>
              <a:t>prostorijama</a:t>
            </a:r>
            <a:r>
              <a:rPr lang="en-US" dirty="0"/>
              <a:t>, </a:t>
            </a:r>
            <a:r>
              <a:rPr lang="en-US" dirty="0" err="1"/>
              <a:t>ali</a:t>
            </a:r>
            <a:r>
              <a:rPr lang="en-US" dirty="0"/>
              <a:t> se (</a:t>
            </a:r>
            <a:r>
              <a:rPr lang="en-US" dirty="0" err="1"/>
              <a:t>klasična</a:t>
            </a:r>
            <a:r>
              <a:rPr lang="en-US" dirty="0"/>
              <a:t>) </a:t>
            </a:r>
            <a:r>
              <a:rPr lang="en-US" dirty="0" err="1"/>
              <a:t>aukcija</a:t>
            </a:r>
            <a:r>
              <a:rPr lang="en-US" dirty="0"/>
              <a:t> ne mora </a:t>
            </a:r>
            <a:r>
              <a:rPr lang="en-US" dirty="0" err="1"/>
              <a:t>održati</a:t>
            </a:r>
            <a:r>
              <a:rPr lang="en-US" dirty="0"/>
              <a:t> </a:t>
            </a:r>
            <a:r>
              <a:rPr lang="en-US" dirty="0" err="1"/>
              <a:t>već</a:t>
            </a:r>
            <a:r>
              <a:rPr lang="en-US" dirty="0"/>
              <a:t> se </a:t>
            </a:r>
            <a:r>
              <a:rPr lang="en-US" dirty="0" err="1" smtClean="0"/>
              <a:t>može</a:t>
            </a:r>
            <a:r>
              <a:rPr lang="sr-Latn-ME" dirty="0" smtClean="0"/>
              <a:t> </a:t>
            </a:r>
            <a:r>
              <a:rPr lang="en-US" dirty="0" err="1" smtClean="0"/>
              <a:t>samo</a:t>
            </a:r>
            <a:r>
              <a:rPr lang="en-US" dirty="0" smtClean="0"/>
              <a:t> </a:t>
            </a:r>
            <a:r>
              <a:rPr lang="en-US" dirty="0"/>
              <a:t>“</a:t>
            </a:r>
            <a:r>
              <a:rPr lang="en-US" dirty="0" err="1"/>
              <a:t>imitirati</a:t>
            </a:r>
            <a:r>
              <a:rPr lang="en-US" dirty="0"/>
              <a:t>”. </a:t>
            </a:r>
            <a:endParaRPr lang="sr-Latn-ME" dirty="0" smtClean="0"/>
          </a:p>
          <a:p>
            <a:pPr algn="just"/>
            <a:r>
              <a:rPr lang="en-US" dirty="0" smtClean="0"/>
              <a:t>U </a:t>
            </a:r>
            <a:r>
              <a:rPr lang="en-US" dirty="0"/>
              <a:t>tom </a:t>
            </a:r>
            <a:r>
              <a:rPr lang="en-US" dirty="0" err="1"/>
              <a:t>slučaju</a:t>
            </a:r>
            <a:r>
              <a:rPr lang="en-US" dirty="0"/>
              <a:t> </a:t>
            </a:r>
            <a:r>
              <a:rPr lang="en-US" dirty="0" err="1"/>
              <a:t>poslovi</a:t>
            </a:r>
            <a:r>
              <a:rPr lang="en-US" dirty="0"/>
              <a:t> </a:t>
            </a:r>
            <a:r>
              <a:rPr lang="en-US" dirty="0" err="1"/>
              <a:t>između</a:t>
            </a:r>
            <a:r>
              <a:rPr lang="en-US" dirty="0"/>
              <a:t> </a:t>
            </a:r>
            <a:r>
              <a:rPr lang="en-US" dirty="0" err="1"/>
              <a:t>centralne</a:t>
            </a:r>
            <a:r>
              <a:rPr lang="en-US" dirty="0"/>
              <a:t> </a:t>
            </a:r>
            <a:r>
              <a:rPr lang="en-US" dirty="0" err="1"/>
              <a:t>banke</a:t>
            </a:r>
            <a:r>
              <a:rPr lang="en-US" dirty="0"/>
              <a:t>,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 smtClean="0"/>
              <a:t>prodavaoca</a:t>
            </a:r>
            <a:r>
              <a:rPr lang="sr-Latn-ME" dirty="0" smtClean="0"/>
              <a:t> </a:t>
            </a:r>
            <a:r>
              <a:rPr lang="en-US" dirty="0" err="1" smtClean="0"/>
              <a:t>blagajničkih</a:t>
            </a:r>
            <a:r>
              <a:rPr lang="en-US" dirty="0" smtClean="0"/>
              <a:t> </a:t>
            </a:r>
            <a:r>
              <a:rPr lang="en-US" dirty="0" err="1"/>
              <a:t>zapisa</a:t>
            </a:r>
            <a:r>
              <a:rPr lang="en-US" dirty="0"/>
              <a:t>,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drugih</a:t>
            </a:r>
            <a:r>
              <a:rPr lang="en-US" dirty="0"/>
              <a:t> </a:t>
            </a:r>
            <a:r>
              <a:rPr lang="en-US" dirty="0" err="1"/>
              <a:t>banaka</a:t>
            </a:r>
            <a:r>
              <a:rPr lang="en-US" dirty="0"/>
              <a:t>, </a:t>
            </a:r>
            <a:r>
              <a:rPr lang="en-US" dirty="0" err="1"/>
              <a:t>odnosno</a:t>
            </a:r>
            <a:r>
              <a:rPr lang="en-US" dirty="0"/>
              <a:t> </a:t>
            </a:r>
            <a:r>
              <a:rPr lang="en-US" dirty="0" err="1"/>
              <a:t>učesnika</a:t>
            </a:r>
            <a:r>
              <a:rPr lang="en-US" dirty="0"/>
              <a:t> </a:t>
            </a:r>
            <a:r>
              <a:rPr lang="en-US" dirty="0" err="1"/>
              <a:t>tržišta</a:t>
            </a:r>
            <a:r>
              <a:rPr lang="en-US" dirty="0"/>
              <a:t> </a:t>
            </a:r>
            <a:r>
              <a:rPr lang="en-US" dirty="0" err="1"/>
              <a:t>novca</a:t>
            </a:r>
            <a:r>
              <a:rPr lang="en-US" dirty="0"/>
              <a:t>,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kupaca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obavljaju</a:t>
            </a:r>
            <a:r>
              <a:rPr lang="en-US" dirty="0" smtClean="0"/>
              <a:t> </a:t>
            </a:r>
            <a:r>
              <a:rPr lang="en-US" dirty="0" err="1"/>
              <a:t>uglavnom</a:t>
            </a:r>
            <a:r>
              <a:rPr lang="en-US" dirty="0"/>
              <a:t> </a:t>
            </a:r>
            <a:r>
              <a:rPr lang="en-US" dirty="0" err="1"/>
              <a:t>putem</a:t>
            </a:r>
            <a:r>
              <a:rPr lang="en-US" dirty="0"/>
              <a:t> </a:t>
            </a:r>
            <a:r>
              <a:rPr lang="en-US" dirty="0" err="1"/>
              <a:t>pisma</a:t>
            </a:r>
            <a:r>
              <a:rPr lang="en-US" dirty="0"/>
              <a:t>, </a:t>
            </a:r>
            <a:r>
              <a:rPr lang="en-US" dirty="0" err="1"/>
              <a:t>telefaksa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drugih</a:t>
            </a:r>
            <a:r>
              <a:rPr lang="en-US" dirty="0"/>
              <a:t> </a:t>
            </a:r>
            <a:r>
              <a:rPr lang="en-US" dirty="0" err="1"/>
              <a:t>telekomunikacijskih</a:t>
            </a:r>
            <a:r>
              <a:rPr lang="en-US" dirty="0"/>
              <a:t> </a:t>
            </a:r>
            <a:r>
              <a:rPr lang="en-US" dirty="0" err="1"/>
              <a:t>sredstava</a:t>
            </a:r>
            <a:r>
              <a:rPr lang="en-US" dirty="0"/>
              <a:t>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7AA31-9651-4598-9723-AE56DE97C57E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683240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97759"/>
          </a:xfrm>
        </p:spPr>
        <p:txBody>
          <a:bodyPr>
            <a:normAutofit fontScale="90000"/>
          </a:bodyPr>
          <a:lstStyle/>
          <a:p>
            <a:r>
              <a:rPr lang="pl-PL" b="1" dirty="0" smtClean="0"/>
              <a:t>A - HARTIJE OD VREDNOSTI NA TRŽIŠTU NOVCA</a:t>
            </a:r>
            <a:endParaRPr lang="pl-PL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04552"/>
            <a:ext cx="10515600" cy="5172411"/>
          </a:xfrm>
        </p:spPr>
        <p:txBody>
          <a:bodyPr>
            <a:noAutofit/>
          </a:bodyPr>
          <a:lstStyle/>
          <a:p>
            <a:pPr algn="just"/>
            <a:r>
              <a:rPr lang="en-US" dirty="0" smtClean="0"/>
              <a:t>Na </a:t>
            </a:r>
            <a:r>
              <a:rPr lang="en-US" dirty="0" err="1"/>
              <a:t>tržištu</a:t>
            </a:r>
            <a:r>
              <a:rPr lang="en-US" dirty="0"/>
              <a:t> </a:t>
            </a:r>
            <a:r>
              <a:rPr lang="en-US" dirty="0" err="1"/>
              <a:t>novca</a:t>
            </a:r>
            <a:r>
              <a:rPr lang="en-US" dirty="0"/>
              <a:t> u </a:t>
            </a:r>
            <a:r>
              <a:rPr lang="en-US" dirty="0" err="1"/>
              <a:t>razvijenim</a:t>
            </a:r>
            <a:r>
              <a:rPr lang="en-US" dirty="0"/>
              <a:t> </a:t>
            </a:r>
            <a:r>
              <a:rPr lang="sr-Latn-ME" dirty="0" smtClean="0"/>
              <a:t>ekonomijama</a:t>
            </a:r>
            <a:r>
              <a:rPr lang="en-US" dirty="0" smtClean="0"/>
              <a:t> </a:t>
            </a:r>
            <a:r>
              <a:rPr lang="en-US" dirty="0" err="1"/>
              <a:t>koriste</a:t>
            </a:r>
            <a:r>
              <a:rPr lang="en-US" dirty="0"/>
              <a:t> se </a:t>
            </a:r>
            <a:r>
              <a:rPr lang="en-US" dirty="0" err="1"/>
              <a:t>mnogobrojni</a:t>
            </a:r>
            <a:r>
              <a:rPr lang="en-US" dirty="0"/>
              <a:t> </a:t>
            </a:r>
            <a:r>
              <a:rPr lang="en-US" dirty="0" err="1" smtClean="0"/>
              <a:t>instrumenti</a:t>
            </a:r>
            <a:r>
              <a:rPr lang="sr-Latn-ME" dirty="0" smtClean="0"/>
              <a:t> </a:t>
            </a:r>
            <a:r>
              <a:rPr lang="en-US" dirty="0" err="1" smtClean="0"/>
              <a:t>trgovine</a:t>
            </a:r>
            <a:r>
              <a:rPr lang="en-US" dirty="0" smtClean="0"/>
              <a:t> </a:t>
            </a:r>
            <a:r>
              <a:rPr lang="en-US" dirty="0" err="1"/>
              <a:t>novcem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kratkoročnim</a:t>
            </a:r>
            <a:r>
              <a:rPr lang="en-US" dirty="0"/>
              <a:t> </a:t>
            </a:r>
            <a:r>
              <a:rPr lang="en-US" dirty="0" err="1"/>
              <a:t>hartijama</a:t>
            </a:r>
            <a:r>
              <a:rPr lang="en-US" dirty="0"/>
              <a:t> od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 smtClean="0"/>
              <a:t>.</a:t>
            </a:r>
            <a:endParaRPr lang="sr-Latn-ME" dirty="0" smtClean="0"/>
          </a:p>
          <a:p>
            <a:r>
              <a:rPr lang="en-US" dirty="0" smtClean="0"/>
              <a:t> </a:t>
            </a:r>
            <a:r>
              <a:rPr lang="en-US" dirty="0" err="1"/>
              <a:t>Najznačajniji</a:t>
            </a:r>
            <a:r>
              <a:rPr lang="en-US" dirty="0"/>
              <a:t> </a:t>
            </a:r>
            <a:r>
              <a:rPr lang="en-US" dirty="0" err="1" smtClean="0"/>
              <a:t>instrumenti</a:t>
            </a:r>
            <a:r>
              <a:rPr lang="sr-Latn-ME" dirty="0" smtClean="0"/>
              <a:t> </a:t>
            </a:r>
            <a:r>
              <a:rPr lang="en-US" dirty="0" err="1" smtClean="0"/>
              <a:t>su</a:t>
            </a:r>
            <a:r>
              <a:rPr lang="en-US" dirty="0"/>
              <a:t>:</a:t>
            </a:r>
          </a:p>
          <a:p>
            <a:pPr marL="457200" lvl="1" indent="0">
              <a:buNone/>
            </a:pPr>
            <a:r>
              <a:rPr lang="en-US" sz="2800" dirty="0"/>
              <a:t>1. </a:t>
            </a:r>
            <a:r>
              <a:rPr lang="en-US" sz="2800" dirty="0" err="1"/>
              <a:t>Međubankarska</a:t>
            </a:r>
            <a:r>
              <a:rPr lang="en-US" sz="2800" dirty="0"/>
              <a:t> </a:t>
            </a:r>
            <a:r>
              <a:rPr lang="en-US" sz="2800" dirty="0" err="1"/>
              <a:t>kupoprodaja</a:t>
            </a:r>
            <a:r>
              <a:rPr lang="en-US" sz="2800" dirty="0"/>
              <a:t> </a:t>
            </a:r>
            <a:r>
              <a:rPr lang="en-US" sz="2800" dirty="0" err="1"/>
              <a:t>novca</a:t>
            </a:r>
            <a:r>
              <a:rPr lang="en-US" sz="2800" dirty="0"/>
              <a:t>,</a:t>
            </a:r>
          </a:p>
          <a:p>
            <a:pPr marL="457200" lvl="1" indent="0">
              <a:buNone/>
            </a:pPr>
            <a:r>
              <a:rPr lang="pl-PL" sz="2800" dirty="0"/>
              <a:t>2. Kratkoročne hartije od vrednosti, </a:t>
            </a:r>
            <a:r>
              <a:rPr lang="pl-PL" sz="2800" dirty="0" smtClean="0"/>
              <a:t>gdje </a:t>
            </a:r>
            <a:r>
              <a:rPr lang="pl-PL" sz="2800" dirty="0"/>
              <a:t>spadaju:</a:t>
            </a:r>
          </a:p>
          <a:p>
            <a:pPr marL="914400" lvl="2" indent="0">
              <a:buNone/>
            </a:pPr>
            <a:r>
              <a:rPr lang="en-US" sz="2800" dirty="0"/>
              <a:t>a) </a:t>
            </a:r>
            <a:r>
              <a:rPr lang="en-US" sz="2800" dirty="0" err="1"/>
              <a:t>Državne</a:t>
            </a:r>
            <a:r>
              <a:rPr lang="en-US" sz="2800" dirty="0"/>
              <a:t> </a:t>
            </a:r>
            <a:r>
              <a:rPr lang="en-US" sz="2800" dirty="0" err="1"/>
              <a:t>obveznice</a:t>
            </a:r>
            <a:r>
              <a:rPr lang="en-US" sz="2800" dirty="0"/>
              <a:t> (</a:t>
            </a:r>
            <a:r>
              <a:rPr lang="en-US" sz="2800" dirty="0" err="1"/>
              <a:t>tresory</a:t>
            </a:r>
            <a:r>
              <a:rPr lang="en-US" sz="2800" dirty="0"/>
              <a:t> bonds),</a:t>
            </a:r>
          </a:p>
          <a:p>
            <a:pPr marL="914400" lvl="2" indent="0">
              <a:buNone/>
            </a:pPr>
            <a:r>
              <a:rPr lang="en-US" sz="2800" dirty="0"/>
              <a:t>b) </a:t>
            </a:r>
            <a:r>
              <a:rPr lang="en-US" sz="2800" dirty="0" err="1"/>
              <a:t>Obveznice</a:t>
            </a:r>
            <a:r>
              <a:rPr lang="en-US" sz="2800" dirty="0"/>
              <a:t> </a:t>
            </a:r>
            <a:r>
              <a:rPr lang="en-US" sz="2800" dirty="0" err="1"/>
              <a:t>centralne</a:t>
            </a:r>
            <a:r>
              <a:rPr lang="en-US" sz="2800" dirty="0"/>
              <a:t> </a:t>
            </a:r>
            <a:r>
              <a:rPr lang="en-US" sz="2800" dirty="0" err="1"/>
              <a:t>banke</a:t>
            </a:r>
            <a:r>
              <a:rPr lang="en-US" sz="2800" dirty="0"/>
              <a:t>,</a:t>
            </a:r>
          </a:p>
          <a:p>
            <a:pPr marL="914400" lvl="2" indent="0">
              <a:buNone/>
            </a:pPr>
            <a:r>
              <a:rPr lang="pl-PL" sz="2800" dirty="0"/>
              <a:t>c) Blagajnički zapisi centralne banke,</a:t>
            </a:r>
          </a:p>
          <a:p>
            <a:pPr marL="914400" lvl="2" indent="0">
              <a:buNone/>
            </a:pPr>
            <a:r>
              <a:rPr lang="pl-PL" sz="2800" dirty="0"/>
              <a:t>d) Državni blagajnički zapisi (tresory bilds),</a:t>
            </a:r>
          </a:p>
          <a:p>
            <a:pPr marL="914400" lvl="2" indent="0">
              <a:buNone/>
            </a:pPr>
            <a:r>
              <a:rPr lang="en-US" sz="2800" dirty="0"/>
              <a:t>e) </a:t>
            </a:r>
            <a:r>
              <a:rPr lang="en-US" sz="2800" dirty="0" err="1"/>
              <a:t>Komercijalni</a:t>
            </a:r>
            <a:r>
              <a:rPr lang="en-US" sz="2800" dirty="0"/>
              <a:t> </a:t>
            </a:r>
            <a:r>
              <a:rPr lang="en-US" sz="2800" dirty="0" err="1"/>
              <a:t>zapisi</a:t>
            </a:r>
            <a:r>
              <a:rPr lang="en-US" sz="2800" dirty="0"/>
              <a:t>,</a:t>
            </a:r>
          </a:p>
          <a:p>
            <a:pPr marL="914400" lvl="2" indent="0">
              <a:buNone/>
            </a:pP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7AA31-9651-4598-9723-AE56DE97C57E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6302982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98490"/>
            <a:ext cx="10515600" cy="5378473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dirty="0" err="1"/>
              <a:t>Učesnike</a:t>
            </a:r>
            <a:r>
              <a:rPr lang="en-US" dirty="0"/>
              <a:t> </a:t>
            </a:r>
            <a:r>
              <a:rPr lang="en-US" dirty="0" err="1"/>
              <a:t>tržišta</a:t>
            </a:r>
            <a:r>
              <a:rPr lang="en-US" dirty="0"/>
              <a:t> </a:t>
            </a:r>
            <a:r>
              <a:rPr lang="en-US" dirty="0" err="1"/>
              <a:t>novca</a:t>
            </a:r>
            <a:r>
              <a:rPr lang="en-US" dirty="0"/>
              <a:t> </a:t>
            </a:r>
            <a:r>
              <a:rPr lang="en-US" dirty="0" err="1"/>
              <a:t>centralna</a:t>
            </a:r>
            <a:r>
              <a:rPr lang="en-US" dirty="0"/>
              <a:t> </a:t>
            </a:r>
            <a:r>
              <a:rPr lang="en-US" dirty="0" err="1"/>
              <a:t>banka</a:t>
            </a:r>
            <a:r>
              <a:rPr lang="en-US" dirty="0"/>
              <a:t> </a:t>
            </a:r>
            <a:r>
              <a:rPr lang="en-US" dirty="0" err="1"/>
              <a:t>obaveštava</a:t>
            </a:r>
            <a:r>
              <a:rPr lang="en-US" dirty="0"/>
              <a:t> , </a:t>
            </a:r>
            <a:r>
              <a:rPr lang="en-US" dirty="0" err="1"/>
              <a:t>recimo</a:t>
            </a:r>
            <a:r>
              <a:rPr lang="en-US" dirty="0"/>
              <a:t> </a:t>
            </a:r>
            <a:r>
              <a:rPr lang="en-US" dirty="0" err="1"/>
              <a:t>telefaksom</a:t>
            </a:r>
            <a:r>
              <a:rPr lang="en-US" dirty="0"/>
              <a:t>, </a:t>
            </a:r>
            <a:r>
              <a:rPr lang="en-US" dirty="0" smtClean="0"/>
              <a:t>da</a:t>
            </a:r>
            <a:r>
              <a:rPr lang="sr-Latn-ME" dirty="0" smtClean="0"/>
              <a:t> </a:t>
            </a:r>
            <a:r>
              <a:rPr lang="en-US" dirty="0" err="1" smtClean="0"/>
              <a:t>objavljuje</a:t>
            </a:r>
            <a:r>
              <a:rPr lang="en-US" dirty="0" smtClean="0"/>
              <a:t> </a:t>
            </a:r>
            <a:r>
              <a:rPr lang="en-US" dirty="0" err="1"/>
              <a:t>aukciju</a:t>
            </a:r>
            <a:r>
              <a:rPr lang="en-US" dirty="0"/>
              <a:t> </a:t>
            </a:r>
            <a:r>
              <a:rPr lang="en-US" dirty="0" err="1"/>
              <a:t>blagajničkih</a:t>
            </a:r>
            <a:r>
              <a:rPr lang="en-US" dirty="0"/>
              <a:t> </a:t>
            </a:r>
            <a:r>
              <a:rPr lang="en-US" dirty="0" err="1"/>
              <a:t>zapisa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da </a:t>
            </a:r>
            <a:r>
              <a:rPr lang="en-US" dirty="0" err="1"/>
              <a:t>će</a:t>
            </a:r>
            <a:r>
              <a:rPr lang="en-US" dirty="0"/>
              <a:t> </a:t>
            </a:r>
            <a:r>
              <a:rPr lang="en-US" dirty="0" err="1"/>
              <a:t>primati</a:t>
            </a:r>
            <a:r>
              <a:rPr lang="en-US" dirty="0"/>
              <a:t> </a:t>
            </a:r>
            <a:r>
              <a:rPr lang="en-US" dirty="0" err="1"/>
              <a:t>ponude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njihovu</a:t>
            </a:r>
            <a:r>
              <a:rPr lang="en-US" dirty="0"/>
              <a:t> </a:t>
            </a:r>
            <a:r>
              <a:rPr lang="en-US" dirty="0" err="1" smtClean="0"/>
              <a:t>kupovinu</a:t>
            </a:r>
            <a:r>
              <a:rPr lang="sr-Latn-ME" dirty="0" smtClean="0"/>
              <a:t> </a:t>
            </a:r>
            <a:r>
              <a:rPr lang="en-US" dirty="0" smtClean="0"/>
              <a:t>do </a:t>
            </a:r>
            <a:r>
              <a:rPr lang="en-US" dirty="0" err="1"/>
              <a:t>određenog</a:t>
            </a:r>
            <a:r>
              <a:rPr lang="en-US" dirty="0"/>
              <a:t> dana. </a:t>
            </a:r>
            <a:endParaRPr lang="sr-Latn-ME" dirty="0" smtClean="0"/>
          </a:p>
          <a:p>
            <a:pPr algn="just"/>
            <a:r>
              <a:rPr lang="en-US" dirty="0" smtClean="0"/>
              <a:t>Ona </a:t>
            </a:r>
            <a:r>
              <a:rPr lang="en-US" dirty="0" err="1"/>
              <a:t>poziva</a:t>
            </a:r>
            <a:r>
              <a:rPr lang="en-US" dirty="0"/>
              <a:t> </a:t>
            </a:r>
            <a:r>
              <a:rPr lang="en-US" dirty="0" err="1"/>
              <a:t>poslovne</a:t>
            </a:r>
            <a:r>
              <a:rPr lang="en-US" dirty="0"/>
              <a:t> </a:t>
            </a:r>
            <a:r>
              <a:rPr lang="en-US" dirty="0" err="1"/>
              <a:t>banke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druge</a:t>
            </a:r>
            <a:r>
              <a:rPr lang="en-US" dirty="0"/>
              <a:t> </a:t>
            </a:r>
            <a:r>
              <a:rPr lang="en-US" dirty="0" err="1"/>
              <a:t>učesnike</a:t>
            </a:r>
            <a:r>
              <a:rPr lang="en-US" dirty="0"/>
              <a:t> </a:t>
            </a:r>
            <a:r>
              <a:rPr lang="en-US" dirty="0" err="1"/>
              <a:t>tržišta</a:t>
            </a:r>
            <a:r>
              <a:rPr lang="en-US" dirty="0"/>
              <a:t> </a:t>
            </a:r>
            <a:r>
              <a:rPr lang="en-US" dirty="0" err="1"/>
              <a:t>novca</a:t>
            </a:r>
            <a:r>
              <a:rPr lang="en-US" dirty="0"/>
              <a:t> </a:t>
            </a:r>
            <a:r>
              <a:rPr lang="en-US" dirty="0" smtClean="0"/>
              <a:t>da</a:t>
            </a:r>
            <a:r>
              <a:rPr lang="sr-Latn-ME" dirty="0" smtClean="0"/>
              <a:t> </a:t>
            </a:r>
            <a:r>
              <a:rPr lang="pl-PL" dirty="0" smtClean="0"/>
              <a:t>sami </a:t>
            </a:r>
            <a:r>
              <a:rPr lang="pl-PL" dirty="0"/>
              <a:t>slobodno ponude nominalni iznos (visinu), rok dospeća i kamatnu stopu </a:t>
            </a:r>
            <a:r>
              <a:rPr lang="pl-PL" dirty="0" smtClean="0"/>
              <a:t>koju nude </a:t>
            </a:r>
            <a:r>
              <a:rPr lang="pl-PL" dirty="0"/>
              <a:t>za blagajnički zapis kojeg žele kupiti. </a:t>
            </a:r>
            <a:endParaRPr lang="pl-PL" dirty="0" smtClean="0"/>
          </a:p>
          <a:p>
            <a:r>
              <a:rPr lang="pl-PL" dirty="0" smtClean="0"/>
              <a:t>Poslije </a:t>
            </a:r>
            <a:r>
              <a:rPr lang="pl-PL" dirty="0"/>
              <a:t>toga centralna banka bira </a:t>
            </a:r>
            <a:r>
              <a:rPr lang="pl-PL" dirty="0" smtClean="0"/>
              <a:t>one </a:t>
            </a:r>
            <a:r>
              <a:rPr lang="en-US" dirty="0" err="1" smtClean="0"/>
              <a:t>ponude</a:t>
            </a:r>
            <a:r>
              <a:rPr lang="en-US" dirty="0" smtClean="0"/>
              <a:t> </a:t>
            </a:r>
            <a:r>
              <a:rPr lang="en-US" dirty="0" err="1"/>
              <a:t>kupovine</a:t>
            </a:r>
            <a:r>
              <a:rPr lang="en-US" dirty="0"/>
              <a:t> </a:t>
            </a:r>
            <a:r>
              <a:rPr lang="en-US" dirty="0" err="1"/>
              <a:t>blagajničkih</a:t>
            </a:r>
            <a:r>
              <a:rPr lang="en-US" dirty="0"/>
              <a:t> </a:t>
            </a:r>
            <a:r>
              <a:rPr lang="en-US" dirty="0" err="1"/>
              <a:t>zapisa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najpovoljniji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njenog</a:t>
            </a:r>
            <a:r>
              <a:rPr lang="en-US" dirty="0"/>
              <a:t> </a:t>
            </a:r>
            <a:r>
              <a:rPr lang="en-US" dirty="0" err="1"/>
              <a:t>stanovišta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Blagajnički</a:t>
            </a:r>
            <a:r>
              <a:rPr lang="en-US" dirty="0"/>
              <a:t> </a:t>
            </a:r>
            <a:r>
              <a:rPr lang="en-US" dirty="0" err="1"/>
              <a:t>zapis</a:t>
            </a:r>
            <a:r>
              <a:rPr lang="en-US" dirty="0"/>
              <a:t> </a:t>
            </a:r>
            <a:r>
              <a:rPr lang="en-US" dirty="0" err="1"/>
              <a:t>obično</a:t>
            </a:r>
            <a:r>
              <a:rPr lang="en-US" dirty="0"/>
              <a:t> se </a:t>
            </a:r>
            <a:r>
              <a:rPr lang="en-US" dirty="0" err="1"/>
              <a:t>štampa</a:t>
            </a:r>
            <a:r>
              <a:rPr lang="en-US" dirty="0"/>
              <a:t> u </a:t>
            </a:r>
            <a:r>
              <a:rPr lang="en-US" dirty="0" err="1"/>
              <a:t>formi</a:t>
            </a:r>
            <a:r>
              <a:rPr lang="en-US" dirty="0"/>
              <a:t>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ednosnog</a:t>
            </a:r>
            <a:r>
              <a:rPr lang="en-US" dirty="0" smtClean="0"/>
              <a:t> </a:t>
            </a:r>
            <a:r>
              <a:rPr lang="en-US" dirty="0" err="1"/>
              <a:t>papira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nakon</a:t>
            </a:r>
            <a:r>
              <a:rPr lang="sr-Latn-ME" dirty="0" smtClean="0"/>
              <a:t> </a:t>
            </a:r>
            <a:r>
              <a:rPr lang="en-US" dirty="0" err="1" smtClean="0"/>
              <a:t>kupoprodaje</a:t>
            </a:r>
            <a:r>
              <a:rPr lang="en-US" dirty="0" smtClean="0"/>
              <a:t> </a:t>
            </a:r>
            <a:r>
              <a:rPr lang="en-US" dirty="0" err="1"/>
              <a:t>predaje</a:t>
            </a:r>
            <a:r>
              <a:rPr lang="en-US" dirty="0"/>
              <a:t> se u </a:t>
            </a:r>
            <a:r>
              <a:rPr lang="en-US" dirty="0" err="1"/>
              <a:t>ru</a:t>
            </a:r>
            <a:r>
              <a:rPr lang="az-Cyrl-AZ" dirty="0"/>
              <a:t>ке </a:t>
            </a:r>
            <a:r>
              <a:rPr lang="en-US" dirty="0" err="1"/>
              <a:t>kupca</a:t>
            </a:r>
            <a:r>
              <a:rPr lang="en-US" dirty="0"/>
              <a:t> da </a:t>
            </a:r>
            <a:r>
              <a:rPr lang="en-US" dirty="0" err="1"/>
              <a:t>ga</a:t>
            </a:r>
            <a:r>
              <a:rPr lang="en-US" dirty="0"/>
              <a:t> on </a:t>
            </a:r>
            <a:r>
              <a:rPr lang="en-US" dirty="0" err="1"/>
              <a:t>dalje</a:t>
            </a:r>
            <a:r>
              <a:rPr lang="en-US" dirty="0"/>
              <a:t> </a:t>
            </a:r>
            <a:r>
              <a:rPr lang="en-US" dirty="0" err="1"/>
              <a:t>čuva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potvrdu</a:t>
            </a:r>
            <a:r>
              <a:rPr lang="en-US" dirty="0"/>
              <a:t> o </a:t>
            </a:r>
            <a:r>
              <a:rPr lang="en-US" dirty="0" err="1"/>
              <a:t>dužničko</a:t>
            </a:r>
            <a:r>
              <a:rPr lang="en-US" dirty="0"/>
              <a:t> </a:t>
            </a:r>
            <a:r>
              <a:rPr lang="en-US" dirty="0" smtClean="0"/>
              <a:t>-</a:t>
            </a:r>
            <a:r>
              <a:rPr lang="en-US" dirty="0" err="1" smtClean="0"/>
              <a:t>poverilačkom</a:t>
            </a:r>
            <a:r>
              <a:rPr lang="en-US" dirty="0" smtClean="0"/>
              <a:t> </a:t>
            </a:r>
            <a:r>
              <a:rPr lang="en-US" dirty="0" err="1"/>
              <a:t>odnosu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obavljenoj</a:t>
            </a:r>
            <a:r>
              <a:rPr lang="en-US" dirty="0"/>
              <a:t> </a:t>
            </a:r>
            <a:r>
              <a:rPr lang="en-US" dirty="0" err="1"/>
              <a:t>trgovini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Takvi</a:t>
            </a:r>
            <a:r>
              <a:rPr lang="en-US" dirty="0" smtClean="0"/>
              <a:t> </a:t>
            </a:r>
            <a:r>
              <a:rPr lang="en-US" dirty="0" err="1"/>
              <a:t>blagajnički</a:t>
            </a:r>
            <a:r>
              <a:rPr lang="en-US" dirty="0"/>
              <a:t> </a:t>
            </a:r>
            <a:r>
              <a:rPr lang="en-US" dirty="0" err="1"/>
              <a:t>zapisi</a:t>
            </a:r>
            <a:r>
              <a:rPr lang="en-US" dirty="0"/>
              <a:t> </a:t>
            </a:r>
            <a:r>
              <a:rPr lang="en-US" dirty="0" err="1"/>
              <a:t>mogu</a:t>
            </a:r>
            <a:r>
              <a:rPr lang="en-US" dirty="0"/>
              <a:t> se, </a:t>
            </a:r>
            <a:r>
              <a:rPr lang="en-US" dirty="0" err="1" smtClean="0"/>
              <a:t>prema</a:t>
            </a:r>
            <a:r>
              <a:rPr lang="sr-Latn-ME" dirty="0" smtClean="0"/>
              <a:t> </a:t>
            </a:r>
            <a:r>
              <a:rPr lang="en-US" dirty="0" err="1" smtClean="0"/>
              <a:t>dogovor</a:t>
            </a:r>
            <a:r>
              <a:rPr lang="sr-Latn-ME" dirty="0" smtClean="0"/>
              <a:t>u</a:t>
            </a:r>
            <a:r>
              <a:rPr lang="en-US" dirty="0" smtClean="0"/>
              <a:t> </a:t>
            </a:r>
            <a:r>
              <a:rPr lang="en-US" dirty="0" err="1"/>
              <a:t>kupca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prodavca</a:t>
            </a:r>
            <a:r>
              <a:rPr lang="en-US" dirty="0"/>
              <a:t>, </a:t>
            </a:r>
            <a:r>
              <a:rPr lang="en-US" dirty="0" err="1"/>
              <a:t>čuvati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u </a:t>
            </a:r>
            <a:r>
              <a:rPr lang="en-US" dirty="0" err="1"/>
              <a:t>trezorima</a:t>
            </a:r>
            <a:r>
              <a:rPr lang="en-US" dirty="0"/>
              <a:t> </a:t>
            </a:r>
            <a:r>
              <a:rPr lang="en-US" dirty="0" err="1"/>
              <a:t>centralne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neke</a:t>
            </a:r>
            <a:r>
              <a:rPr lang="en-US" dirty="0"/>
              <a:t> </a:t>
            </a:r>
            <a:r>
              <a:rPr lang="en-US" dirty="0" err="1"/>
              <a:t>druge</a:t>
            </a:r>
            <a:r>
              <a:rPr lang="en-US" dirty="0"/>
              <a:t> </a:t>
            </a:r>
            <a:r>
              <a:rPr lang="en-US" dirty="0" err="1"/>
              <a:t>banke</a:t>
            </a:r>
            <a:r>
              <a:rPr lang="en-US" dirty="0"/>
              <a:t>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7AA31-9651-4598-9723-AE56DE97C57E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5182398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69894"/>
            <a:ext cx="10515600" cy="5007069"/>
          </a:xfrm>
        </p:spPr>
        <p:txBody>
          <a:bodyPr>
            <a:normAutofit/>
          </a:bodyPr>
          <a:lstStyle/>
          <a:p>
            <a:pPr algn="just"/>
            <a:r>
              <a:rPr lang="en-US" dirty="0" err="1"/>
              <a:t>Zahvaljujući</a:t>
            </a:r>
            <a:r>
              <a:rPr lang="en-US" dirty="0"/>
              <a:t> </a:t>
            </a:r>
            <a:r>
              <a:rPr lang="en-US" dirty="0" err="1"/>
              <a:t>modernoj</a:t>
            </a:r>
            <a:r>
              <a:rPr lang="en-US" dirty="0"/>
              <a:t> </a:t>
            </a:r>
            <a:r>
              <a:rPr lang="en-US" dirty="0" err="1"/>
              <a:t>informatizaciji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kompjuterizaciji</a:t>
            </a:r>
            <a:r>
              <a:rPr lang="en-US" dirty="0"/>
              <a:t> </a:t>
            </a:r>
            <a:r>
              <a:rPr lang="en-US" dirty="0" err="1"/>
              <a:t>poslovanja</a:t>
            </a:r>
            <a:r>
              <a:rPr lang="en-US" dirty="0"/>
              <a:t>, </a:t>
            </a:r>
            <a:r>
              <a:rPr lang="en-US" dirty="0" err="1" smtClean="0"/>
              <a:t>blagajnički</a:t>
            </a:r>
            <a:r>
              <a:rPr lang="sr-Latn-ME" dirty="0" smtClean="0"/>
              <a:t> </a:t>
            </a:r>
            <a:r>
              <a:rPr lang="en-US" dirty="0" err="1" smtClean="0"/>
              <a:t>zapis</a:t>
            </a:r>
            <a:r>
              <a:rPr lang="en-US" dirty="0" smtClean="0"/>
              <a:t> </a:t>
            </a:r>
            <a:r>
              <a:rPr lang="en-US" dirty="0"/>
              <a:t>ne mora se </a:t>
            </a:r>
            <a:r>
              <a:rPr lang="en-US" dirty="0" err="1"/>
              <a:t>štampati</a:t>
            </a:r>
            <a:r>
              <a:rPr lang="en-US" dirty="0"/>
              <a:t> u </a:t>
            </a:r>
            <a:r>
              <a:rPr lang="en-US" dirty="0" err="1"/>
              <a:t>klasičnoj</a:t>
            </a:r>
            <a:r>
              <a:rPr lang="en-US" dirty="0"/>
              <a:t> </a:t>
            </a:r>
            <a:r>
              <a:rPr lang="en-US" dirty="0" err="1"/>
              <a:t>formi</a:t>
            </a:r>
            <a:r>
              <a:rPr lang="en-US" dirty="0"/>
              <a:t>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ednosnog</a:t>
            </a:r>
            <a:r>
              <a:rPr lang="en-US" dirty="0" smtClean="0"/>
              <a:t> </a:t>
            </a:r>
            <a:r>
              <a:rPr lang="en-US" dirty="0" err="1"/>
              <a:t>papira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predavati</a:t>
            </a:r>
            <a:r>
              <a:rPr lang="en-US" dirty="0"/>
              <a:t> u </a:t>
            </a:r>
            <a:r>
              <a:rPr lang="en-US" dirty="0" err="1" smtClean="0"/>
              <a:t>ruke</a:t>
            </a:r>
            <a:r>
              <a:rPr lang="sr-Latn-ME" dirty="0" smtClean="0"/>
              <a:t> </a:t>
            </a:r>
            <a:r>
              <a:rPr lang="en-US" dirty="0" err="1" smtClean="0"/>
              <a:t>ku</a:t>
            </a:r>
            <a:r>
              <a:rPr lang="sr-Latn-ME" dirty="0" smtClean="0"/>
              <a:t>p</a:t>
            </a:r>
            <a:r>
              <a:rPr lang="en-US" dirty="0" smtClean="0"/>
              <a:t>ca</a:t>
            </a:r>
            <a:r>
              <a:rPr lang="en-US" dirty="0"/>
              <a:t>, </a:t>
            </a:r>
            <a:r>
              <a:rPr lang="en-US" dirty="0" err="1"/>
              <a:t>već</a:t>
            </a:r>
            <a:r>
              <a:rPr lang="en-US" dirty="0"/>
              <a:t> se </a:t>
            </a:r>
            <a:r>
              <a:rPr lang="en-US" dirty="0" err="1"/>
              <a:t>njegov</a:t>
            </a:r>
            <a:r>
              <a:rPr lang="en-US" dirty="0"/>
              <a:t> </a:t>
            </a:r>
            <a:r>
              <a:rPr lang="en-US" dirty="0" err="1"/>
              <a:t>sadržaj</a:t>
            </a:r>
            <a:r>
              <a:rPr lang="en-US" dirty="0"/>
              <a:t> (</a:t>
            </a:r>
            <a:r>
              <a:rPr lang="en-US" dirty="0" err="1"/>
              <a:t>nominalni</a:t>
            </a:r>
            <a:r>
              <a:rPr lang="en-US" dirty="0"/>
              <a:t> </a:t>
            </a:r>
            <a:r>
              <a:rPr lang="en-US" dirty="0" err="1"/>
              <a:t>iznos</a:t>
            </a:r>
            <a:r>
              <a:rPr lang="en-US" dirty="0"/>
              <a:t>, </a:t>
            </a:r>
            <a:r>
              <a:rPr lang="en-US" dirty="0" err="1"/>
              <a:t>naziv</a:t>
            </a:r>
            <a:r>
              <a:rPr lang="en-US" dirty="0"/>
              <a:t> </a:t>
            </a:r>
            <a:r>
              <a:rPr lang="en-US" dirty="0" err="1"/>
              <a:t>kupca</a:t>
            </a:r>
            <a:r>
              <a:rPr lang="en-US" dirty="0"/>
              <a:t>, </a:t>
            </a:r>
            <a:r>
              <a:rPr lang="sr-Latn-ME" dirty="0"/>
              <a:t>n</a:t>
            </a:r>
            <a:r>
              <a:rPr lang="en-US" dirty="0" err="1" smtClean="0"/>
              <a:t>aziv</a:t>
            </a:r>
            <a:r>
              <a:rPr lang="en-US" dirty="0" smtClean="0"/>
              <a:t> </a:t>
            </a:r>
            <a:r>
              <a:rPr lang="en-US" dirty="0" err="1"/>
              <a:t>emitenta</a:t>
            </a:r>
            <a:r>
              <a:rPr lang="en-US" dirty="0"/>
              <a:t>, </a:t>
            </a:r>
            <a:r>
              <a:rPr lang="en-US" dirty="0" err="1" smtClean="0"/>
              <a:t>rok</a:t>
            </a:r>
            <a:r>
              <a:rPr lang="sr-Latn-ME" dirty="0" smtClean="0"/>
              <a:t> </a:t>
            </a:r>
            <a:r>
              <a:rPr lang="en-US" dirty="0" err="1" smtClean="0"/>
              <a:t>dosp</a:t>
            </a:r>
            <a:r>
              <a:rPr lang="sr-Latn-ME" dirty="0" smtClean="0"/>
              <a:t>ij</a:t>
            </a:r>
            <a:r>
              <a:rPr lang="en-US" dirty="0" err="1" smtClean="0"/>
              <a:t>eća</a:t>
            </a:r>
            <a:r>
              <a:rPr lang="en-US" dirty="0"/>
              <a:t>, </a:t>
            </a:r>
            <a:r>
              <a:rPr lang="en-US" dirty="0" err="1"/>
              <a:t>kamatna</a:t>
            </a:r>
            <a:r>
              <a:rPr lang="en-US" dirty="0"/>
              <a:t> </a:t>
            </a:r>
            <a:r>
              <a:rPr lang="en-US" dirty="0" err="1"/>
              <a:t>stopa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sl.)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samo</a:t>
            </a:r>
            <a:r>
              <a:rPr lang="en-US" dirty="0"/>
              <a:t> </a:t>
            </a:r>
            <a:r>
              <a:rPr lang="en-US" dirty="0" err="1"/>
              <a:t>evidentirati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računima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u </a:t>
            </a:r>
            <a:r>
              <a:rPr lang="en-US" dirty="0" err="1" smtClean="0"/>
              <a:t>poslovnim</a:t>
            </a:r>
            <a:r>
              <a:rPr lang="sr-Latn-ME" dirty="0" smtClean="0"/>
              <a:t> </a:t>
            </a:r>
            <a:r>
              <a:rPr lang="en-US" dirty="0" err="1" smtClean="0"/>
              <a:t>knjigama</a:t>
            </a:r>
            <a:r>
              <a:rPr lang="en-US" dirty="0" smtClean="0"/>
              <a:t> </a:t>
            </a:r>
            <a:r>
              <a:rPr lang="en-US" dirty="0" err="1"/>
              <a:t>subjekata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koriste</a:t>
            </a:r>
            <a:r>
              <a:rPr lang="en-US" dirty="0"/>
              <a:t> </a:t>
            </a:r>
            <a:r>
              <a:rPr lang="en-US" dirty="0" err="1"/>
              <a:t>taj</a:t>
            </a:r>
            <a:r>
              <a:rPr lang="en-US" dirty="0"/>
              <a:t> instrument. </a:t>
            </a:r>
            <a:endParaRPr lang="sr-Latn-ME" dirty="0" smtClean="0"/>
          </a:p>
          <a:p>
            <a:pPr algn="just"/>
            <a:r>
              <a:rPr lang="en-US" dirty="0" smtClean="0"/>
              <a:t>U </a:t>
            </a:r>
            <a:r>
              <a:rPr lang="en-US" dirty="0"/>
              <a:t>tom </a:t>
            </a:r>
            <a:r>
              <a:rPr lang="en-US" dirty="0" err="1"/>
              <a:t>slučaju</a:t>
            </a:r>
            <a:r>
              <a:rPr lang="en-US" dirty="0"/>
              <a:t> </a:t>
            </a:r>
            <a:r>
              <a:rPr lang="en-US" dirty="0" err="1"/>
              <a:t>klasična</a:t>
            </a:r>
            <a:r>
              <a:rPr lang="en-US" dirty="0"/>
              <a:t> </a:t>
            </a:r>
            <a:r>
              <a:rPr lang="en-US" dirty="0" err="1" smtClean="0"/>
              <a:t>trgovina</a:t>
            </a:r>
            <a:r>
              <a:rPr lang="sr-Latn-ME" dirty="0" smtClean="0"/>
              <a:t> </a:t>
            </a:r>
            <a:r>
              <a:rPr lang="en-US" dirty="0" err="1" smtClean="0"/>
              <a:t>blagajničkim</a:t>
            </a:r>
            <a:r>
              <a:rPr lang="en-US" dirty="0" smtClean="0"/>
              <a:t> </a:t>
            </a:r>
            <a:r>
              <a:rPr lang="en-US" dirty="0" err="1"/>
              <a:t>zapisima</a:t>
            </a:r>
            <a:r>
              <a:rPr lang="en-US" dirty="0"/>
              <a:t> </a:t>
            </a:r>
            <a:r>
              <a:rPr lang="en-US" dirty="0" err="1"/>
              <a:t>pretvara</a:t>
            </a:r>
            <a:r>
              <a:rPr lang="en-US" dirty="0"/>
              <a:t> se u </a:t>
            </a:r>
            <a:r>
              <a:rPr lang="en-US" dirty="0" err="1"/>
              <a:t>trgovinu</a:t>
            </a:r>
            <a:r>
              <a:rPr lang="en-US" dirty="0"/>
              <a:t> </a:t>
            </a:r>
            <a:r>
              <a:rPr lang="en-US" dirty="0" err="1"/>
              <a:t>simbolima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pravima</a:t>
            </a:r>
            <a:r>
              <a:rPr lang="en-US" dirty="0"/>
              <a:t> </a:t>
            </a:r>
            <a:r>
              <a:rPr lang="en-US" dirty="0" err="1" smtClean="0"/>
              <a:t>novčanih</a:t>
            </a:r>
            <a:r>
              <a:rPr lang="sr-Latn-ME" dirty="0" smtClean="0"/>
              <a:t> </a:t>
            </a:r>
            <a:r>
              <a:rPr lang="en-US" dirty="0" err="1" smtClean="0"/>
              <a:t>potraživanja</a:t>
            </a:r>
            <a:r>
              <a:rPr lang="en-US" dirty="0"/>
              <a:t>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7AA31-9651-4598-9723-AE56DE97C57E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2782996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35641"/>
          </a:xfrm>
        </p:spPr>
        <p:txBody>
          <a:bodyPr>
            <a:normAutofit fontScale="90000"/>
          </a:bodyPr>
          <a:lstStyle/>
          <a:p>
            <a:r>
              <a:rPr lang="sr-Latn-ME" sz="3200" dirty="0" smtClean="0">
                <a:latin typeface="+mn-lt"/>
              </a:rPr>
              <a:t/>
            </a:r>
            <a:br>
              <a:rPr lang="sr-Latn-ME" sz="3200" dirty="0" smtClean="0">
                <a:latin typeface="+mn-lt"/>
              </a:rPr>
            </a:br>
            <a:r>
              <a:rPr lang="sr-Latn-ME" sz="3200" dirty="0" smtClean="0">
                <a:latin typeface="+mn-lt"/>
              </a:rPr>
              <a:t>3. </a:t>
            </a:r>
            <a:r>
              <a:rPr lang="en-US" sz="3200" dirty="0" smtClean="0">
                <a:latin typeface="+mn-lt"/>
              </a:rPr>
              <a:t>KOMERCIJALNI ZAPISI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00766"/>
            <a:ext cx="10515600" cy="4876197"/>
          </a:xfrm>
        </p:spPr>
        <p:txBody>
          <a:bodyPr>
            <a:normAutofit/>
          </a:bodyPr>
          <a:lstStyle/>
          <a:p>
            <a:pPr algn="just"/>
            <a:r>
              <a:rPr lang="en-US" dirty="0" err="1" smtClean="0"/>
              <a:t>Komercijalni</a:t>
            </a:r>
            <a:r>
              <a:rPr lang="en-US" dirty="0" smtClean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trgovački</a:t>
            </a:r>
            <a:r>
              <a:rPr lang="en-US" dirty="0"/>
              <a:t> </a:t>
            </a:r>
            <a:r>
              <a:rPr lang="en-US" dirty="0" err="1"/>
              <a:t>papiri</a:t>
            </a:r>
            <a:r>
              <a:rPr lang="en-US" dirty="0"/>
              <a:t> (</a:t>
            </a:r>
            <a:r>
              <a:rPr lang="en-US" dirty="0" err="1"/>
              <a:t>zapisi</a:t>
            </a:r>
            <a:r>
              <a:rPr lang="en-US" dirty="0"/>
              <a:t>)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tipični</a:t>
            </a:r>
            <a:r>
              <a:rPr lang="en-US" dirty="0"/>
              <a:t>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ednosni</a:t>
            </a:r>
            <a:r>
              <a:rPr lang="en-US" dirty="0" smtClean="0"/>
              <a:t> </a:t>
            </a:r>
            <a:r>
              <a:rPr lang="en-US" dirty="0" err="1"/>
              <a:t>papiri</a:t>
            </a:r>
            <a:r>
              <a:rPr lang="en-US" dirty="0"/>
              <a:t> </a:t>
            </a:r>
            <a:r>
              <a:rPr lang="sr-Latn-ME" dirty="0" smtClean="0"/>
              <a:t> </a:t>
            </a:r>
            <a:r>
              <a:rPr lang="en-US" dirty="0" err="1" smtClean="0"/>
              <a:t>preduzeća</a:t>
            </a:r>
            <a:r>
              <a:rPr lang="en-US" dirty="0"/>
              <a:t>,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što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blagajnički</a:t>
            </a:r>
            <a:r>
              <a:rPr lang="en-US" dirty="0"/>
              <a:t> </a:t>
            </a:r>
            <a:r>
              <a:rPr lang="en-US" dirty="0" err="1"/>
              <a:t>zapisi</a:t>
            </a:r>
            <a:r>
              <a:rPr lang="en-US" dirty="0"/>
              <a:t> </a:t>
            </a:r>
            <a:r>
              <a:rPr lang="en-US" dirty="0" err="1"/>
              <a:t>tipični</a:t>
            </a:r>
            <a:r>
              <a:rPr lang="en-US" dirty="0"/>
              <a:t>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ednosni</a:t>
            </a:r>
            <a:r>
              <a:rPr lang="en-US" dirty="0" smtClean="0"/>
              <a:t> </a:t>
            </a:r>
            <a:r>
              <a:rPr lang="en-US" dirty="0" err="1"/>
              <a:t>papiri</a:t>
            </a:r>
            <a:r>
              <a:rPr lang="en-US" dirty="0"/>
              <a:t> </a:t>
            </a:r>
            <a:r>
              <a:rPr lang="en-US" dirty="0" err="1" smtClean="0"/>
              <a:t>bankarskih</a:t>
            </a:r>
            <a:r>
              <a:rPr lang="sr-Latn-ME" dirty="0" smtClean="0"/>
              <a:t> </a:t>
            </a:r>
            <a:r>
              <a:rPr lang="en-US" dirty="0" err="1" smtClean="0"/>
              <a:t>organizacija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Komercijalne</a:t>
            </a:r>
            <a:r>
              <a:rPr lang="en-US" dirty="0" smtClean="0"/>
              <a:t> </a:t>
            </a:r>
            <a:r>
              <a:rPr lang="en-US" dirty="0" err="1"/>
              <a:t>papire</a:t>
            </a:r>
            <a:r>
              <a:rPr lang="en-US" dirty="0"/>
              <a:t> </a:t>
            </a:r>
            <a:r>
              <a:rPr lang="en-US" dirty="0" err="1"/>
              <a:t>izdaju</a:t>
            </a:r>
            <a:r>
              <a:rPr lang="en-US" dirty="0"/>
              <a:t> (</a:t>
            </a:r>
            <a:r>
              <a:rPr lang="en-US" dirty="0" err="1"/>
              <a:t>emituju</a:t>
            </a:r>
            <a:r>
              <a:rPr lang="en-US" dirty="0"/>
              <a:t>) </a:t>
            </a:r>
            <a:r>
              <a:rPr lang="en-US" dirty="0" err="1"/>
              <a:t>poljoprivredna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druga</a:t>
            </a:r>
            <a:r>
              <a:rPr lang="en-US" dirty="0"/>
              <a:t> </a:t>
            </a:r>
            <a:r>
              <a:rPr lang="en-US" dirty="0" err="1" smtClean="0"/>
              <a:t>preduzeća</a:t>
            </a:r>
            <a:r>
              <a:rPr lang="sr-Latn-ME" dirty="0" smtClean="0"/>
              <a:t> </a:t>
            </a:r>
            <a:r>
              <a:rPr lang="en-US" dirty="0" err="1" smtClean="0"/>
              <a:t>radi</a:t>
            </a:r>
            <a:r>
              <a:rPr lang="en-US" dirty="0" smtClean="0"/>
              <a:t> </a:t>
            </a:r>
            <a:r>
              <a:rPr lang="en-US" dirty="0" err="1"/>
              <a:t>finansiranja</a:t>
            </a:r>
            <a:r>
              <a:rPr lang="en-US" dirty="0"/>
              <a:t> </a:t>
            </a:r>
            <a:r>
              <a:rPr lang="en-US" dirty="0" err="1"/>
              <a:t>otkupa</a:t>
            </a:r>
            <a:r>
              <a:rPr lang="en-US" dirty="0"/>
              <a:t> </a:t>
            </a:r>
            <a:r>
              <a:rPr lang="en-US" dirty="0" err="1"/>
              <a:t>sezonskih</a:t>
            </a:r>
            <a:r>
              <a:rPr lang="en-US" dirty="0"/>
              <a:t> </a:t>
            </a:r>
            <a:r>
              <a:rPr lang="en-US" dirty="0" err="1"/>
              <a:t>poljoprivrednih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drugih</a:t>
            </a:r>
            <a:r>
              <a:rPr lang="en-US" dirty="0"/>
              <a:t> </a:t>
            </a:r>
            <a:r>
              <a:rPr lang="en-US" dirty="0" err="1"/>
              <a:t>proizvoda</a:t>
            </a:r>
            <a:r>
              <a:rPr lang="en-US" dirty="0"/>
              <a:t>, </a:t>
            </a:r>
            <a:r>
              <a:rPr lang="en-US" dirty="0" err="1"/>
              <a:t>zatim</a:t>
            </a:r>
            <a:r>
              <a:rPr lang="en-US" dirty="0"/>
              <a:t> </a:t>
            </a:r>
            <a:r>
              <a:rPr lang="en-US" dirty="0" err="1" smtClean="0"/>
              <a:t>radi</a:t>
            </a:r>
            <a:r>
              <a:rPr lang="sr-Latn-ME" dirty="0" smtClean="0"/>
              <a:t> </a:t>
            </a:r>
            <a:r>
              <a:rPr lang="en-US" dirty="0" err="1" smtClean="0"/>
              <a:t>finansiranja</a:t>
            </a:r>
            <a:r>
              <a:rPr lang="en-US" dirty="0" smtClean="0"/>
              <a:t> </a:t>
            </a:r>
            <a:r>
              <a:rPr lang="en-US" dirty="0" err="1"/>
              <a:t>sezonskih</a:t>
            </a:r>
            <a:r>
              <a:rPr lang="en-US" dirty="0"/>
              <a:t> </a:t>
            </a:r>
            <a:r>
              <a:rPr lang="en-US" dirty="0" err="1"/>
              <a:t>zaliha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radi</a:t>
            </a:r>
            <a:r>
              <a:rPr lang="en-US" dirty="0"/>
              <a:t> </a:t>
            </a:r>
            <a:r>
              <a:rPr lang="en-US" dirty="0" err="1"/>
              <a:t>finansiranja</a:t>
            </a:r>
            <a:r>
              <a:rPr lang="en-US" dirty="0"/>
              <a:t> </a:t>
            </a:r>
            <a:r>
              <a:rPr lang="en-US" dirty="0" err="1"/>
              <a:t>nove</a:t>
            </a:r>
            <a:r>
              <a:rPr lang="en-US" dirty="0"/>
              <a:t> </a:t>
            </a:r>
            <a:r>
              <a:rPr lang="en-US" dirty="0" err="1"/>
              <a:t>proizvodnje</a:t>
            </a:r>
            <a:r>
              <a:rPr lang="en-US" dirty="0"/>
              <a:t>.</a:t>
            </a:r>
          </a:p>
          <a:p>
            <a:pPr algn="just"/>
            <a:r>
              <a:rPr lang="pl-PL" dirty="0"/>
              <a:t>Komercijalni papir (zapis) je zajmovni (kreditni) </a:t>
            </a:r>
            <a:r>
              <a:rPr lang="pl-PL" dirty="0" smtClean="0"/>
              <a:t>vrijednosni </a:t>
            </a:r>
            <a:r>
              <a:rPr lang="pl-PL" dirty="0"/>
              <a:t>papir </a:t>
            </a:r>
            <a:r>
              <a:rPr lang="pl-PL" dirty="0" smtClean="0"/>
              <a:t>koji </a:t>
            </a:r>
            <a:r>
              <a:rPr lang="en-US" dirty="0" err="1" smtClean="0"/>
              <a:t>njegovom</a:t>
            </a:r>
            <a:r>
              <a:rPr lang="en-US" dirty="0" smtClean="0"/>
              <a:t> </a:t>
            </a:r>
            <a:r>
              <a:rPr lang="en-US" dirty="0" err="1"/>
              <a:t>vlasniku</a:t>
            </a:r>
            <a:r>
              <a:rPr lang="en-US" dirty="0"/>
              <a:t> (</a:t>
            </a:r>
            <a:r>
              <a:rPr lang="en-US" dirty="0" err="1"/>
              <a:t>kupcu</a:t>
            </a:r>
            <a:r>
              <a:rPr lang="en-US" dirty="0"/>
              <a:t>) </a:t>
            </a:r>
            <a:r>
              <a:rPr lang="en-US" dirty="0" err="1"/>
              <a:t>garantuje</a:t>
            </a:r>
            <a:r>
              <a:rPr lang="en-US" dirty="0"/>
              <a:t> </a:t>
            </a:r>
            <a:r>
              <a:rPr lang="en-US" dirty="0" err="1"/>
              <a:t>povrat</a:t>
            </a:r>
            <a:r>
              <a:rPr lang="en-US" dirty="0"/>
              <a:t> </a:t>
            </a:r>
            <a:r>
              <a:rPr lang="en-US" dirty="0" err="1"/>
              <a:t>uloženih</a:t>
            </a:r>
            <a:r>
              <a:rPr lang="en-US" dirty="0"/>
              <a:t> </a:t>
            </a:r>
            <a:r>
              <a:rPr lang="en-US" dirty="0" err="1"/>
              <a:t>sredstava</a:t>
            </a:r>
            <a:r>
              <a:rPr lang="en-US" dirty="0"/>
              <a:t> </a:t>
            </a:r>
            <a:r>
              <a:rPr lang="en-US" dirty="0" err="1"/>
              <a:t>uz</a:t>
            </a:r>
            <a:r>
              <a:rPr lang="en-US" dirty="0"/>
              <a:t> </a:t>
            </a:r>
            <a:r>
              <a:rPr lang="en-US" dirty="0" err="1"/>
              <a:t>određenu</a:t>
            </a:r>
            <a:r>
              <a:rPr lang="en-US" dirty="0"/>
              <a:t> </a:t>
            </a:r>
            <a:r>
              <a:rPr lang="en-US" dirty="0" err="1" smtClean="0"/>
              <a:t>kamatu</a:t>
            </a:r>
            <a:r>
              <a:rPr lang="sr-Latn-ME" dirty="0" smtClean="0"/>
              <a:t> </a:t>
            </a:r>
            <a:r>
              <a:rPr lang="en-US" dirty="0" smtClean="0"/>
              <a:t>u </a:t>
            </a:r>
            <a:r>
              <a:rPr lang="en-US" dirty="0" err="1"/>
              <a:t>određenom</a:t>
            </a:r>
            <a:r>
              <a:rPr lang="en-US" dirty="0"/>
              <a:t> </a:t>
            </a:r>
            <a:r>
              <a:rPr lang="en-US" dirty="0" err="1"/>
              <a:t>roku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7AA31-9651-4598-9723-AE56DE97C57E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0634116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48871"/>
            <a:ext cx="10515600" cy="5128092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dirty="0"/>
              <a:t>Na </a:t>
            </a:r>
            <a:r>
              <a:rPr lang="en-US" dirty="0" err="1"/>
              <a:t>početku</a:t>
            </a:r>
            <a:r>
              <a:rPr lang="en-US" dirty="0"/>
              <a:t> </a:t>
            </a:r>
            <a:r>
              <a:rPr lang="en-US" dirty="0" err="1"/>
              <a:t>razvoja</a:t>
            </a:r>
            <a:r>
              <a:rPr lang="en-US" dirty="0"/>
              <a:t> </a:t>
            </a:r>
            <a:r>
              <a:rPr lang="en-US" dirty="0" err="1"/>
              <a:t>ovog</a:t>
            </a:r>
            <a:r>
              <a:rPr lang="en-US" dirty="0"/>
              <a:t> </a:t>
            </a:r>
            <a:r>
              <a:rPr lang="en-US" dirty="0" err="1"/>
              <a:t>instrumenta</a:t>
            </a:r>
            <a:r>
              <a:rPr lang="en-US" dirty="0"/>
              <a:t> </a:t>
            </a:r>
            <a:r>
              <a:rPr lang="en-US" dirty="0" err="1"/>
              <a:t>finansijskog</a:t>
            </a:r>
            <a:r>
              <a:rPr lang="en-US" dirty="0"/>
              <a:t> </a:t>
            </a:r>
            <a:r>
              <a:rPr lang="en-US" dirty="0" err="1"/>
              <a:t>tržišta</a:t>
            </a:r>
            <a:r>
              <a:rPr lang="en-US" dirty="0"/>
              <a:t>, </a:t>
            </a:r>
            <a:r>
              <a:rPr lang="en-US" dirty="0" err="1" smtClean="0"/>
              <a:t>komercijalni</a:t>
            </a:r>
            <a:r>
              <a:rPr lang="sr-Latn-ME" dirty="0" smtClean="0"/>
              <a:t> </a:t>
            </a:r>
            <a:r>
              <a:rPr lang="en-US" dirty="0" err="1" smtClean="0"/>
              <a:t>papiri</a:t>
            </a:r>
            <a:r>
              <a:rPr lang="en-US" dirty="0" smtClean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predstavljali</a:t>
            </a:r>
            <a:r>
              <a:rPr lang="en-US" dirty="0"/>
              <a:t> </a:t>
            </a:r>
            <a:r>
              <a:rPr lang="en-US" dirty="0" err="1"/>
              <a:t>formalizovano</a:t>
            </a:r>
            <a:r>
              <a:rPr lang="en-US" dirty="0"/>
              <a:t> </a:t>
            </a:r>
            <a:r>
              <a:rPr lang="en-US" dirty="0" err="1"/>
              <a:t>obećanje</a:t>
            </a:r>
            <a:r>
              <a:rPr lang="en-US" dirty="0"/>
              <a:t> (</a:t>
            </a:r>
            <a:r>
              <a:rPr lang="en-US" dirty="0" err="1"/>
              <a:t>osiguranje</a:t>
            </a:r>
            <a:r>
              <a:rPr lang="en-US" dirty="0"/>
              <a:t>) </a:t>
            </a:r>
            <a:r>
              <a:rPr lang="en-US" dirty="0" err="1"/>
              <a:t>plaćanja</a:t>
            </a:r>
            <a:r>
              <a:rPr lang="en-US" dirty="0"/>
              <a:t> </a:t>
            </a:r>
            <a:r>
              <a:rPr lang="en-US" dirty="0" smtClean="0"/>
              <a:t>c</a:t>
            </a:r>
            <a:r>
              <a:rPr lang="sr-Latn-ME" dirty="0" smtClean="0"/>
              <a:t>ij</a:t>
            </a:r>
            <a:r>
              <a:rPr lang="en-US" dirty="0" err="1" smtClean="0"/>
              <a:t>ene</a:t>
            </a:r>
            <a:r>
              <a:rPr lang="en-US" dirty="0" smtClean="0"/>
              <a:t> </a:t>
            </a:r>
            <a:r>
              <a:rPr lang="en-US" dirty="0" err="1" smtClean="0"/>
              <a:t>preuzete</a:t>
            </a:r>
            <a:r>
              <a:rPr lang="sr-Latn-ME" dirty="0" smtClean="0"/>
              <a:t> </a:t>
            </a:r>
            <a:r>
              <a:rPr lang="en-US" dirty="0" smtClean="0"/>
              <a:t>robe.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/>
              <a:t>On je </a:t>
            </a:r>
            <a:r>
              <a:rPr lang="en-US" dirty="0" err="1"/>
              <a:t>govorio</a:t>
            </a:r>
            <a:r>
              <a:rPr lang="en-US" dirty="0"/>
              <a:t> o </a:t>
            </a:r>
            <a:r>
              <a:rPr lang="en-US" dirty="0" err="1"/>
              <a:t>poslovnim</a:t>
            </a:r>
            <a:r>
              <a:rPr lang="en-US" dirty="0"/>
              <a:t> </a:t>
            </a:r>
            <a:r>
              <a:rPr lang="en-US" dirty="0" err="1"/>
              <a:t>odnosima</a:t>
            </a:r>
            <a:r>
              <a:rPr lang="en-US" dirty="0"/>
              <a:t> </a:t>
            </a:r>
            <a:r>
              <a:rPr lang="en-US" dirty="0" err="1"/>
              <a:t>samo</a:t>
            </a:r>
            <a:r>
              <a:rPr lang="en-US" dirty="0"/>
              <a:t> </a:t>
            </a:r>
            <a:r>
              <a:rPr lang="en-US" dirty="0" err="1"/>
              <a:t>dva</a:t>
            </a:r>
            <a:r>
              <a:rPr lang="en-US" dirty="0"/>
              <a:t> </a:t>
            </a:r>
            <a:r>
              <a:rPr lang="en-US" dirty="0" err="1"/>
              <a:t>privredna</a:t>
            </a:r>
            <a:r>
              <a:rPr lang="en-US" dirty="0"/>
              <a:t> </a:t>
            </a:r>
            <a:r>
              <a:rPr lang="en-US" dirty="0" err="1"/>
              <a:t>subjekta</a:t>
            </a:r>
            <a:r>
              <a:rPr lang="en-US" dirty="0"/>
              <a:t> - </a:t>
            </a:r>
            <a:r>
              <a:rPr lang="en-US" dirty="0" err="1"/>
              <a:t>prodavca</a:t>
            </a:r>
            <a:r>
              <a:rPr lang="en-US" dirty="0"/>
              <a:t> </a:t>
            </a:r>
            <a:r>
              <a:rPr lang="en-US" dirty="0" err="1" smtClean="0"/>
              <a:t>i</a:t>
            </a:r>
            <a:r>
              <a:rPr lang="sr-Latn-ME" dirty="0" smtClean="0"/>
              <a:t> </a:t>
            </a:r>
            <a:r>
              <a:rPr lang="en-US" dirty="0" err="1" smtClean="0"/>
              <a:t>kupca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Izdavalac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obećavalac</a:t>
            </a:r>
            <a:r>
              <a:rPr lang="en-US" dirty="0"/>
              <a:t> </a:t>
            </a:r>
            <a:r>
              <a:rPr lang="en-US" dirty="0" err="1"/>
              <a:t>plaćanja</a:t>
            </a:r>
            <a:r>
              <a:rPr lang="en-US" dirty="0"/>
              <a:t> bio je </a:t>
            </a:r>
            <a:r>
              <a:rPr lang="en-US" dirty="0" err="1"/>
              <a:t>kupac</a:t>
            </a:r>
            <a:r>
              <a:rPr lang="en-US" dirty="0"/>
              <a:t> robe, a </a:t>
            </a:r>
            <a:r>
              <a:rPr lang="en-US" dirty="0" err="1"/>
              <a:t>korisnik</a:t>
            </a:r>
            <a:r>
              <a:rPr lang="en-US" dirty="0"/>
              <a:t> tog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ednosnog</a:t>
            </a:r>
            <a:r>
              <a:rPr lang="sr-Latn-ME" dirty="0" smtClean="0"/>
              <a:t> </a:t>
            </a:r>
            <a:r>
              <a:rPr lang="en-US" dirty="0" err="1" smtClean="0"/>
              <a:t>papira</a:t>
            </a:r>
            <a:r>
              <a:rPr lang="en-US" dirty="0" smtClean="0"/>
              <a:t> </a:t>
            </a:r>
            <a:r>
              <a:rPr lang="en-US" dirty="0"/>
              <a:t>bio je </a:t>
            </a:r>
            <a:r>
              <a:rPr lang="en-US" dirty="0" err="1"/>
              <a:t>prodavalac</a:t>
            </a:r>
            <a:r>
              <a:rPr lang="en-US" dirty="0"/>
              <a:t> robe. </a:t>
            </a:r>
            <a:endParaRPr lang="sr-Latn-ME" dirty="0" smtClean="0"/>
          </a:p>
          <a:p>
            <a:pPr algn="just"/>
            <a:r>
              <a:rPr lang="en-US" dirty="0" err="1" smtClean="0"/>
              <a:t>Posle</a:t>
            </a:r>
            <a:r>
              <a:rPr lang="en-US" dirty="0" smtClean="0"/>
              <a:t> </a:t>
            </a:r>
            <a:r>
              <a:rPr lang="en-US" dirty="0" err="1"/>
              <a:t>emitovanja</a:t>
            </a:r>
            <a:r>
              <a:rPr lang="en-US" dirty="0"/>
              <a:t> </a:t>
            </a:r>
            <a:r>
              <a:rPr lang="en-US" dirty="0" err="1"/>
              <a:t>komercijalni</a:t>
            </a:r>
            <a:r>
              <a:rPr lang="en-US" dirty="0"/>
              <a:t> </a:t>
            </a:r>
            <a:r>
              <a:rPr lang="en-US" dirty="0" err="1"/>
              <a:t>papiri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smtClean="0"/>
              <a:t>nu</a:t>
            </a:r>
            <a:r>
              <a:rPr lang="sr-Latn-ME" dirty="0" smtClean="0"/>
              <a:t>đ</a:t>
            </a:r>
            <a:r>
              <a:rPr lang="en-US" dirty="0" err="1" smtClean="0"/>
              <a:t>eni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sr-Latn-ME" dirty="0" smtClean="0"/>
              <a:t> </a:t>
            </a:r>
            <a:r>
              <a:rPr lang="en-US" dirty="0" err="1" smtClean="0"/>
              <a:t>impersonalnom</a:t>
            </a:r>
            <a:r>
              <a:rPr lang="en-US" dirty="0" smtClean="0"/>
              <a:t> </a:t>
            </a:r>
            <a:r>
              <a:rPr lang="en-US" dirty="0" err="1"/>
              <a:t>otvorenom</a:t>
            </a:r>
            <a:r>
              <a:rPr lang="en-US" dirty="0"/>
              <a:t> </a:t>
            </a:r>
            <a:r>
              <a:rPr lang="en-US" dirty="0" err="1"/>
              <a:t>tržištu</a:t>
            </a:r>
            <a:r>
              <a:rPr lang="en-US" dirty="0"/>
              <a:t> </a:t>
            </a:r>
            <a:r>
              <a:rPr lang="en-US" dirty="0" err="1"/>
              <a:t>novca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U </a:t>
            </a:r>
            <a:r>
              <a:rPr lang="en-US" dirty="0" err="1"/>
              <a:t>trenutku</a:t>
            </a:r>
            <a:r>
              <a:rPr lang="en-US" dirty="0"/>
              <a:t> </a:t>
            </a:r>
            <a:r>
              <a:rPr lang="en-US" dirty="0" err="1" smtClean="0"/>
              <a:t>dosp</a:t>
            </a:r>
            <a:r>
              <a:rPr lang="sr-Latn-ME" dirty="0" smtClean="0"/>
              <a:t>ij</a:t>
            </a:r>
            <a:r>
              <a:rPr lang="en-US" dirty="0" err="1" smtClean="0"/>
              <a:t>eća</a:t>
            </a:r>
            <a:r>
              <a:rPr lang="en-US" dirty="0" smtClean="0"/>
              <a:t> </a:t>
            </a:r>
            <a:r>
              <a:rPr lang="en-US" dirty="0" err="1"/>
              <a:t>većina</a:t>
            </a:r>
            <a:r>
              <a:rPr lang="en-US" dirty="0"/>
              <a:t> </a:t>
            </a:r>
            <a:r>
              <a:rPr lang="en-US" dirty="0" err="1" smtClean="0"/>
              <a:t>komercijalnih</a:t>
            </a:r>
            <a:r>
              <a:rPr lang="sr-Latn-ME" dirty="0" smtClean="0"/>
              <a:t> </a:t>
            </a:r>
            <a:r>
              <a:rPr lang="pl-PL" dirty="0" smtClean="0"/>
              <a:t>papira </a:t>
            </a:r>
            <a:r>
              <a:rPr lang="pl-PL" dirty="0"/>
              <a:t>već je bila u </a:t>
            </a:r>
            <a:r>
              <a:rPr lang="pl-PL" dirty="0" smtClean="0"/>
              <a:t>posjedu </a:t>
            </a:r>
            <a:r>
              <a:rPr lang="pl-PL" dirty="0"/>
              <a:t>banaka koje su do tada dolazile u </a:t>
            </a:r>
            <a:r>
              <a:rPr lang="pl-PL" dirty="0" smtClean="0"/>
              <a:t>posjed </a:t>
            </a:r>
            <a:r>
              <a:rPr lang="pl-PL" dirty="0"/>
              <a:t>tog papira na </a:t>
            </a:r>
            <a:r>
              <a:rPr lang="pl-PL" dirty="0" smtClean="0"/>
              <a:t>isti </a:t>
            </a:r>
            <a:r>
              <a:rPr lang="en-US" dirty="0" err="1" smtClean="0"/>
              <a:t>način</a:t>
            </a:r>
            <a:r>
              <a:rPr lang="en-US" dirty="0" smtClean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dobijale</a:t>
            </a:r>
            <a:r>
              <a:rPr lang="en-US" dirty="0"/>
              <a:t> </a:t>
            </a:r>
            <a:r>
              <a:rPr lang="en-US" dirty="0" smtClean="0"/>
              <a:t>m</a:t>
            </a:r>
            <a:r>
              <a:rPr lang="sr-Latn-ME" dirty="0" smtClean="0"/>
              <a:t>j</a:t>
            </a:r>
            <a:r>
              <a:rPr lang="en-US" dirty="0" err="1" smtClean="0"/>
              <a:t>enice</a:t>
            </a:r>
            <a:r>
              <a:rPr lang="en-US" dirty="0"/>
              <a:t>, </a:t>
            </a:r>
            <a:r>
              <a:rPr lang="en-US" dirty="0" err="1"/>
              <a:t>tj</a:t>
            </a:r>
            <a:r>
              <a:rPr lang="en-US" dirty="0"/>
              <a:t>. </a:t>
            </a:r>
            <a:r>
              <a:rPr lang="en-US" dirty="0" err="1"/>
              <a:t>postupkom</a:t>
            </a:r>
            <a:r>
              <a:rPr lang="en-US" dirty="0"/>
              <a:t> </a:t>
            </a:r>
            <a:r>
              <a:rPr lang="en-US" dirty="0" err="1"/>
              <a:t>eskontovanja</a:t>
            </a:r>
            <a:r>
              <a:rPr lang="en-US" dirty="0"/>
              <a:t>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7AA31-9651-4598-9723-AE56DE97C57E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9122673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46975"/>
            <a:ext cx="10515600" cy="5429988"/>
          </a:xfrm>
        </p:spPr>
        <p:txBody>
          <a:bodyPr>
            <a:normAutofit/>
          </a:bodyPr>
          <a:lstStyle/>
          <a:p>
            <a:pPr algn="just"/>
            <a:r>
              <a:rPr lang="en-US" dirty="0" err="1"/>
              <a:t>Ovde</a:t>
            </a:r>
            <a:r>
              <a:rPr lang="en-US" dirty="0"/>
              <a:t> </a:t>
            </a:r>
            <a:r>
              <a:rPr lang="en-US" dirty="0" err="1"/>
              <a:t>možemo</a:t>
            </a:r>
            <a:r>
              <a:rPr lang="en-US" dirty="0"/>
              <a:t> </a:t>
            </a:r>
            <a:r>
              <a:rPr lang="en-US" dirty="0" err="1"/>
              <a:t>napomenuti</a:t>
            </a:r>
            <a:r>
              <a:rPr lang="en-US" dirty="0"/>
              <a:t> da </a:t>
            </a:r>
            <a:r>
              <a:rPr lang="en-US" dirty="0" err="1"/>
              <a:t>poslovne</a:t>
            </a:r>
            <a:r>
              <a:rPr lang="en-US" dirty="0"/>
              <a:t> </a:t>
            </a:r>
            <a:r>
              <a:rPr lang="en-US" dirty="0" smtClean="0"/>
              <a:t>m</a:t>
            </a:r>
            <a:r>
              <a:rPr lang="sr-Latn-ME" dirty="0" smtClean="0"/>
              <a:t>j</a:t>
            </a:r>
            <a:r>
              <a:rPr lang="en-US" dirty="0" err="1" smtClean="0"/>
              <a:t>enice</a:t>
            </a:r>
            <a:r>
              <a:rPr lang="en-US" dirty="0" smtClean="0"/>
              <a:t> </a:t>
            </a:r>
            <a:r>
              <a:rPr lang="en-US" dirty="0" err="1"/>
              <a:t>nisu</a:t>
            </a:r>
            <a:r>
              <a:rPr lang="en-US" dirty="0"/>
              <a:t> </a:t>
            </a:r>
            <a:r>
              <a:rPr lang="en-US" dirty="0" err="1" smtClean="0"/>
              <a:t>pred</a:t>
            </a:r>
            <a:r>
              <a:rPr lang="sr-Latn-ME" dirty="0" smtClean="0"/>
              <a:t>m</a:t>
            </a:r>
            <a:r>
              <a:rPr lang="en-US" dirty="0" smtClean="0"/>
              <a:t>et </a:t>
            </a:r>
            <a:r>
              <a:rPr lang="en-US" dirty="0" err="1"/>
              <a:t>operacija</a:t>
            </a:r>
            <a:r>
              <a:rPr lang="en-US" dirty="0"/>
              <a:t> </a:t>
            </a:r>
            <a:r>
              <a:rPr lang="en-US" dirty="0" err="1" smtClean="0"/>
              <a:t>na</a:t>
            </a:r>
            <a:r>
              <a:rPr lang="sr-Latn-ME" dirty="0" smtClean="0"/>
              <a:t> </a:t>
            </a:r>
            <a:r>
              <a:rPr lang="en-US" dirty="0" err="1" smtClean="0"/>
              <a:t>trzištu</a:t>
            </a:r>
            <a:r>
              <a:rPr lang="en-US" dirty="0" smtClean="0"/>
              <a:t> </a:t>
            </a:r>
            <a:r>
              <a:rPr lang="en-US" dirty="0" err="1"/>
              <a:t>novca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Njih</a:t>
            </a:r>
            <a:r>
              <a:rPr lang="en-US" dirty="0" smtClean="0"/>
              <a:t> </a:t>
            </a:r>
            <a:r>
              <a:rPr lang="en-US" dirty="0" err="1"/>
              <a:t>eskontuju</a:t>
            </a:r>
            <a:r>
              <a:rPr lang="en-US" dirty="0"/>
              <a:t> </a:t>
            </a:r>
            <a:r>
              <a:rPr lang="en-US" dirty="0" err="1"/>
              <a:t>poslovne</a:t>
            </a:r>
            <a:r>
              <a:rPr lang="en-US" dirty="0"/>
              <a:t> </a:t>
            </a:r>
            <a:r>
              <a:rPr lang="en-US" dirty="0" err="1"/>
              <a:t>banke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ih</a:t>
            </a:r>
            <a:r>
              <a:rPr lang="en-US" dirty="0"/>
              <a:t> </a:t>
            </a:r>
            <a:r>
              <a:rPr lang="en-US" dirty="0" err="1"/>
              <a:t>opet</a:t>
            </a:r>
            <a:r>
              <a:rPr lang="en-US" dirty="0"/>
              <a:t> </a:t>
            </a:r>
            <a:r>
              <a:rPr lang="en-US" dirty="0" err="1"/>
              <a:t>dalje</a:t>
            </a:r>
            <a:r>
              <a:rPr lang="en-US" dirty="0"/>
              <a:t> </a:t>
            </a:r>
            <a:r>
              <a:rPr lang="en-US" dirty="0" err="1"/>
              <a:t>reeskontuju</a:t>
            </a:r>
            <a:r>
              <a:rPr lang="en-US" dirty="0"/>
              <a:t> </a:t>
            </a:r>
            <a:r>
              <a:rPr lang="en-US" dirty="0" err="1" smtClean="0"/>
              <a:t>kod</a:t>
            </a:r>
            <a:r>
              <a:rPr lang="sr-Latn-ME" dirty="0" smtClean="0"/>
              <a:t> </a:t>
            </a:r>
            <a:r>
              <a:rPr lang="pl-PL" dirty="0" smtClean="0"/>
              <a:t>centralne </a:t>
            </a:r>
            <a:r>
              <a:rPr lang="pl-PL" dirty="0"/>
              <a:t>banke. </a:t>
            </a:r>
            <a:endParaRPr lang="pl-PL" dirty="0" smtClean="0"/>
          </a:p>
          <a:p>
            <a:pPr algn="just"/>
            <a:r>
              <a:rPr lang="pl-PL" dirty="0" smtClean="0"/>
              <a:t>One </a:t>
            </a:r>
            <a:r>
              <a:rPr lang="pl-PL" dirty="0"/>
              <a:t>dakle predstavljaju osnovu za eskontni odnosno </a:t>
            </a:r>
            <a:r>
              <a:rPr lang="pl-PL" dirty="0" smtClean="0"/>
              <a:t>reeskonti </a:t>
            </a:r>
            <a:r>
              <a:rPr lang="en-US" dirty="0" err="1" smtClean="0"/>
              <a:t>kredit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Zbog</a:t>
            </a:r>
            <a:r>
              <a:rPr lang="en-US" dirty="0" smtClean="0"/>
              <a:t> </a:t>
            </a:r>
            <a:r>
              <a:rPr lang="en-US" dirty="0"/>
              <a:t>toga se </a:t>
            </a:r>
            <a:r>
              <a:rPr lang="en-US" dirty="0" err="1"/>
              <a:t>tretiraju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smtClean="0"/>
              <a:t>d</a:t>
            </a:r>
            <a:r>
              <a:rPr lang="sr-Latn-ME" dirty="0" smtClean="0"/>
              <a:t>i</a:t>
            </a:r>
            <a:r>
              <a:rPr lang="en-US" dirty="0" smtClean="0"/>
              <a:t>o </a:t>
            </a:r>
            <a:r>
              <a:rPr lang="en-US" dirty="0" err="1"/>
              <a:t>kreditnog</a:t>
            </a:r>
            <a:r>
              <a:rPr lang="en-US" dirty="0"/>
              <a:t> </a:t>
            </a:r>
            <a:r>
              <a:rPr lang="en-US" dirty="0" err="1"/>
              <a:t>sistema</a:t>
            </a:r>
            <a:r>
              <a:rPr lang="en-US" dirty="0"/>
              <a:t>, a ne </a:t>
            </a:r>
            <a:r>
              <a:rPr lang="en-US" dirty="0" err="1"/>
              <a:t>kao</a:t>
            </a:r>
            <a:r>
              <a:rPr lang="en-US" dirty="0"/>
              <a:t> instrument </a:t>
            </a:r>
            <a:r>
              <a:rPr lang="en-US" dirty="0" err="1" smtClean="0"/>
              <a:t>tržišta</a:t>
            </a:r>
            <a:r>
              <a:rPr lang="sr-Latn-ME" dirty="0" smtClean="0"/>
              <a:t> </a:t>
            </a:r>
            <a:r>
              <a:rPr lang="en-US" dirty="0" err="1" smtClean="0"/>
              <a:t>novca</a:t>
            </a:r>
            <a:r>
              <a:rPr lang="en-US" dirty="0" smtClean="0"/>
              <a:t>.</a:t>
            </a:r>
            <a:endParaRPr lang="en-US" b="1" dirty="0"/>
          </a:p>
          <a:p>
            <a:pPr algn="just"/>
            <a:r>
              <a:rPr lang="en-US" dirty="0"/>
              <a:t>Sa </a:t>
            </a:r>
            <a:r>
              <a:rPr lang="en-US" dirty="0" err="1"/>
              <a:t>razvojem</a:t>
            </a:r>
            <a:r>
              <a:rPr lang="en-US" dirty="0"/>
              <a:t> </a:t>
            </a:r>
            <a:r>
              <a:rPr lang="en-US" dirty="0" err="1"/>
              <a:t>tržišne</a:t>
            </a:r>
            <a:r>
              <a:rPr lang="en-US" dirty="0"/>
              <a:t> </a:t>
            </a:r>
            <a:r>
              <a:rPr lang="en-US" dirty="0" err="1"/>
              <a:t>privrede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tržišta</a:t>
            </a:r>
            <a:r>
              <a:rPr lang="en-US" dirty="0"/>
              <a:t> </a:t>
            </a:r>
            <a:r>
              <a:rPr lang="en-US" dirty="0" err="1"/>
              <a:t>novca</a:t>
            </a:r>
            <a:r>
              <a:rPr lang="en-US" dirty="0"/>
              <a:t> </a:t>
            </a:r>
            <a:r>
              <a:rPr lang="en-US" dirty="0" err="1"/>
              <a:t>komercijalni</a:t>
            </a:r>
            <a:r>
              <a:rPr lang="en-US" dirty="0"/>
              <a:t> </a:t>
            </a:r>
            <a:r>
              <a:rPr lang="en-US" dirty="0" err="1"/>
              <a:t>papir</a:t>
            </a:r>
            <a:r>
              <a:rPr lang="en-US" dirty="0"/>
              <a:t> je </a:t>
            </a:r>
            <a:r>
              <a:rPr lang="en-US" dirty="0" smtClean="0"/>
              <a:t>prom</a:t>
            </a:r>
            <a:r>
              <a:rPr lang="sr-Latn-ME" dirty="0" smtClean="0"/>
              <a:t>ij</a:t>
            </a:r>
            <a:r>
              <a:rPr lang="en-US" dirty="0" err="1" smtClean="0"/>
              <a:t>enio</a:t>
            </a:r>
            <a:r>
              <a:rPr lang="sr-Latn-ME" dirty="0" smtClean="0"/>
              <a:t> </a:t>
            </a:r>
            <a:r>
              <a:rPr lang="en-US" dirty="0" err="1" smtClean="0"/>
              <a:t>svoju</a:t>
            </a:r>
            <a:r>
              <a:rPr lang="en-US" dirty="0" smtClean="0"/>
              <a:t> </a:t>
            </a:r>
            <a:r>
              <a:rPr lang="en-US" dirty="0" err="1"/>
              <a:t>formu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proširio</a:t>
            </a:r>
            <a:r>
              <a:rPr lang="en-US" dirty="0"/>
              <a:t> </a:t>
            </a:r>
            <a:r>
              <a:rPr lang="en-US" dirty="0" err="1"/>
              <a:t>svoju</a:t>
            </a:r>
            <a:r>
              <a:rPr lang="en-US" dirty="0"/>
              <a:t> </a:t>
            </a:r>
            <a:r>
              <a:rPr lang="en-US" dirty="0" err="1"/>
              <a:t>ulogu</a:t>
            </a:r>
            <a:r>
              <a:rPr lang="en-US" dirty="0"/>
              <a:t> u </a:t>
            </a:r>
            <a:r>
              <a:rPr lang="en-US" dirty="0" err="1"/>
              <a:t>finansijskom</a:t>
            </a:r>
            <a:r>
              <a:rPr lang="en-US" dirty="0"/>
              <a:t> </a:t>
            </a:r>
            <a:r>
              <a:rPr lang="en-US" dirty="0" err="1"/>
              <a:t>sistemu</a:t>
            </a:r>
            <a:r>
              <a:rPr lang="en-US" dirty="0"/>
              <a:t>. </a:t>
            </a:r>
            <a:endParaRPr lang="sr-Latn-ME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7AA31-9651-4598-9723-AE56DE97C57E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6688646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59854"/>
            <a:ext cx="10515600" cy="5417109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dirty="0" err="1"/>
              <a:t>Komercijalni</a:t>
            </a:r>
            <a:r>
              <a:rPr lang="en-US" dirty="0"/>
              <a:t> </a:t>
            </a:r>
            <a:r>
              <a:rPr lang="en-US" dirty="0" err="1"/>
              <a:t>papiri</a:t>
            </a:r>
            <a:r>
              <a:rPr lang="en-US" dirty="0"/>
              <a:t> </a:t>
            </a:r>
            <a:r>
              <a:rPr lang="en-US" dirty="0" err="1"/>
              <a:t>nisu</a:t>
            </a:r>
            <a:r>
              <a:rPr lang="sr-Latn-ME" dirty="0"/>
              <a:t> </a:t>
            </a:r>
            <a:r>
              <a:rPr lang="pl-PL" dirty="0"/>
              <a:t>više samo dvostrani papiri na kojima stoje imena prodavca i kupca. </a:t>
            </a:r>
          </a:p>
          <a:p>
            <a:pPr algn="just"/>
            <a:r>
              <a:rPr lang="pl-PL" dirty="0"/>
              <a:t>Oni su postali </a:t>
            </a:r>
            <a:r>
              <a:rPr lang="en-US" dirty="0" err="1"/>
              <a:t>jednostrani</a:t>
            </a:r>
            <a:r>
              <a:rPr lang="en-US" dirty="0"/>
              <a:t> </a:t>
            </a:r>
            <a:r>
              <a:rPr lang="en-US" dirty="0" err="1"/>
              <a:t>papiri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ne </a:t>
            </a:r>
            <a:r>
              <a:rPr lang="en-US" dirty="0" err="1"/>
              <a:t>odgovaraju</a:t>
            </a:r>
            <a:r>
              <a:rPr lang="en-US" dirty="0"/>
              <a:t>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 smtClean="0"/>
              <a:t> </a:t>
            </a:r>
            <a:r>
              <a:rPr lang="en-US" dirty="0" err="1"/>
              <a:t>pojedinačne</a:t>
            </a:r>
            <a:r>
              <a:rPr lang="en-US" dirty="0"/>
              <a:t> </a:t>
            </a:r>
            <a:r>
              <a:rPr lang="en-US" dirty="0" err="1"/>
              <a:t>isporuke</a:t>
            </a:r>
            <a:r>
              <a:rPr lang="en-US" dirty="0"/>
              <a:t> </a:t>
            </a:r>
            <a:r>
              <a:rPr lang="en-US" dirty="0" err="1"/>
              <a:t>neke</a:t>
            </a:r>
            <a:r>
              <a:rPr lang="en-US" dirty="0"/>
              <a:t> robe</a:t>
            </a:r>
            <a:r>
              <a:rPr lang="sr-Latn-ME" dirty="0"/>
              <a:t> </a:t>
            </a:r>
            <a:r>
              <a:rPr lang="en-US" dirty="0"/>
              <a:t>u </a:t>
            </a:r>
            <a:r>
              <a:rPr lang="en-US" dirty="0" err="1"/>
              <a:t>smislu</a:t>
            </a:r>
            <a:r>
              <a:rPr lang="en-US" dirty="0"/>
              <a:t> </a:t>
            </a:r>
            <a:r>
              <a:rPr lang="en-US" dirty="0" err="1"/>
              <a:t>obećanja</a:t>
            </a:r>
            <a:r>
              <a:rPr lang="en-US" dirty="0"/>
              <a:t> </a:t>
            </a:r>
            <a:r>
              <a:rPr lang="en-US" dirty="0" err="1"/>
              <a:t>kupca</a:t>
            </a:r>
            <a:r>
              <a:rPr lang="en-US" dirty="0"/>
              <a:t> da </a:t>
            </a:r>
            <a:r>
              <a:rPr lang="en-US" dirty="0" err="1"/>
              <a:t>će</a:t>
            </a:r>
            <a:r>
              <a:rPr lang="en-US" dirty="0"/>
              <a:t> </a:t>
            </a:r>
            <a:r>
              <a:rPr lang="en-US" dirty="0" err="1"/>
              <a:t>prodavcu</a:t>
            </a:r>
            <a:r>
              <a:rPr lang="en-US" dirty="0"/>
              <a:t> u </a:t>
            </a:r>
            <a:r>
              <a:rPr lang="en-US" dirty="0" err="1"/>
              <a:t>određenom</a:t>
            </a:r>
            <a:r>
              <a:rPr lang="en-US" dirty="0"/>
              <a:t> </a:t>
            </a:r>
            <a:r>
              <a:rPr lang="en-US" dirty="0" err="1"/>
              <a:t>roku</a:t>
            </a:r>
            <a:r>
              <a:rPr lang="en-US" dirty="0"/>
              <a:t> </a:t>
            </a:r>
            <a:r>
              <a:rPr lang="en-US" dirty="0" err="1"/>
              <a:t>platiti</a:t>
            </a:r>
            <a:r>
              <a:rPr lang="en-US" dirty="0"/>
              <a:t> </a:t>
            </a:r>
            <a:r>
              <a:rPr lang="en-US" dirty="0" smtClean="0"/>
              <a:t>c</a:t>
            </a:r>
            <a:r>
              <a:rPr lang="sr-Latn-ME" dirty="0" smtClean="0"/>
              <a:t>ij</a:t>
            </a:r>
            <a:r>
              <a:rPr lang="en-US" dirty="0" err="1" smtClean="0"/>
              <a:t>enu</a:t>
            </a:r>
            <a:r>
              <a:rPr lang="en-US" dirty="0" smtClean="0"/>
              <a:t> </a:t>
            </a:r>
            <a:r>
              <a:rPr lang="en-US" dirty="0" err="1"/>
              <a:t>preuzete</a:t>
            </a:r>
            <a:r>
              <a:rPr lang="sr-Latn-ME" dirty="0"/>
              <a:t> </a:t>
            </a:r>
            <a:r>
              <a:rPr lang="en-US" dirty="0"/>
              <a:t>robe.</a:t>
            </a:r>
          </a:p>
          <a:p>
            <a:pPr algn="just"/>
            <a:r>
              <a:rPr lang="en-US" dirty="0" err="1" smtClean="0"/>
              <a:t>Izdavaoci</a:t>
            </a:r>
            <a:r>
              <a:rPr lang="en-US" dirty="0" smtClean="0"/>
              <a:t> </a:t>
            </a:r>
            <a:r>
              <a:rPr lang="en-US" dirty="0" err="1"/>
              <a:t>komercijalnih</a:t>
            </a:r>
            <a:r>
              <a:rPr lang="en-US" dirty="0"/>
              <a:t> </a:t>
            </a:r>
            <a:r>
              <a:rPr lang="en-US" dirty="0" err="1"/>
              <a:t>papira</a:t>
            </a:r>
            <a:r>
              <a:rPr lang="en-US" dirty="0"/>
              <a:t> </a:t>
            </a:r>
            <a:r>
              <a:rPr lang="en-US" dirty="0" err="1"/>
              <a:t>postali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poljoprivredna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industrijska</a:t>
            </a:r>
            <a:r>
              <a:rPr lang="sr-Latn-ME" dirty="0" smtClean="0"/>
              <a:t> </a:t>
            </a:r>
            <a:r>
              <a:rPr lang="en-US" dirty="0" err="1" smtClean="0"/>
              <a:t>preduzeća</a:t>
            </a:r>
            <a:r>
              <a:rPr lang="en-US" dirty="0" smtClean="0"/>
              <a:t> </a:t>
            </a:r>
            <a:r>
              <a:rPr lang="en-US" dirty="0" err="1"/>
              <a:t>koja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taj</a:t>
            </a:r>
            <a:r>
              <a:rPr lang="en-US" dirty="0"/>
              <a:t> </a:t>
            </a:r>
            <a:r>
              <a:rPr lang="en-US" dirty="0" err="1"/>
              <a:t>način</a:t>
            </a:r>
            <a:r>
              <a:rPr lang="en-US" dirty="0"/>
              <a:t> </a:t>
            </a:r>
            <a:r>
              <a:rPr lang="en-US" dirty="0" err="1"/>
              <a:t>prikupljaju</a:t>
            </a:r>
            <a:r>
              <a:rPr lang="en-US" dirty="0"/>
              <a:t> </a:t>
            </a:r>
            <a:r>
              <a:rPr lang="en-US" dirty="0" err="1"/>
              <a:t>slobodna</a:t>
            </a:r>
            <a:r>
              <a:rPr lang="en-US" dirty="0"/>
              <a:t> </a:t>
            </a:r>
            <a:r>
              <a:rPr lang="en-US" dirty="0" err="1"/>
              <a:t>novčana</a:t>
            </a:r>
            <a:r>
              <a:rPr lang="en-US" dirty="0"/>
              <a:t> </a:t>
            </a:r>
            <a:r>
              <a:rPr lang="en-US" dirty="0" err="1"/>
              <a:t>sredstva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kupcu</a:t>
            </a:r>
            <a:r>
              <a:rPr lang="en-US" dirty="0"/>
              <a:t>, </a:t>
            </a:r>
            <a:r>
              <a:rPr lang="en-US" dirty="0" err="1" smtClean="0"/>
              <a:t>odnosno</a:t>
            </a:r>
            <a:r>
              <a:rPr lang="sr-Latn-ME" dirty="0" smtClean="0"/>
              <a:t> </a:t>
            </a:r>
            <a:r>
              <a:rPr lang="en-US" dirty="0" err="1" smtClean="0"/>
              <a:t>donosiocu</a:t>
            </a:r>
            <a:r>
              <a:rPr lang="en-US" dirty="0" smtClean="0"/>
              <a:t> </a:t>
            </a:r>
            <a:r>
              <a:rPr lang="en-US" dirty="0"/>
              <a:t>tog </a:t>
            </a:r>
            <a:r>
              <a:rPr lang="en-US" dirty="0" err="1"/>
              <a:t>papira</a:t>
            </a:r>
            <a:r>
              <a:rPr lang="en-US" dirty="0"/>
              <a:t>, </a:t>
            </a:r>
            <a:r>
              <a:rPr lang="en-US" dirty="0" err="1"/>
              <a:t>obećavaju</a:t>
            </a:r>
            <a:r>
              <a:rPr lang="en-US" dirty="0"/>
              <a:t> da </a:t>
            </a:r>
            <a:r>
              <a:rPr lang="en-US" dirty="0" err="1"/>
              <a:t>će</a:t>
            </a:r>
            <a:r>
              <a:rPr lang="en-US" dirty="0"/>
              <a:t> </a:t>
            </a:r>
            <a:r>
              <a:rPr lang="en-US" dirty="0" err="1"/>
              <a:t>isplatiti</a:t>
            </a:r>
            <a:r>
              <a:rPr lang="en-US" dirty="0"/>
              <a:t> </a:t>
            </a:r>
            <a:r>
              <a:rPr lang="en-US" dirty="0" err="1"/>
              <a:t>posuđena</a:t>
            </a:r>
            <a:r>
              <a:rPr lang="en-US" dirty="0"/>
              <a:t> </a:t>
            </a:r>
            <a:r>
              <a:rPr lang="en-US" dirty="0" err="1"/>
              <a:t>novčana</a:t>
            </a:r>
            <a:r>
              <a:rPr lang="en-US" dirty="0"/>
              <a:t> </a:t>
            </a:r>
            <a:r>
              <a:rPr lang="en-US" dirty="0" err="1"/>
              <a:t>sredstva</a:t>
            </a:r>
            <a:r>
              <a:rPr lang="en-US" dirty="0"/>
              <a:t> </a:t>
            </a:r>
            <a:r>
              <a:rPr lang="en-US" dirty="0" err="1" smtClean="0"/>
              <a:t>uz</a:t>
            </a:r>
            <a:r>
              <a:rPr lang="sr-Latn-ME" dirty="0" smtClean="0"/>
              <a:t> </a:t>
            </a:r>
            <a:r>
              <a:rPr lang="pl-PL" dirty="0" smtClean="0"/>
              <a:t>određenu </a:t>
            </a:r>
            <a:r>
              <a:rPr lang="pl-PL" dirty="0"/>
              <a:t>kamatu i u određenom roku koji se obično kreće od jednog do šest meseci.</a:t>
            </a:r>
          </a:p>
          <a:p>
            <a:pPr algn="just"/>
            <a:r>
              <a:rPr lang="en-US" dirty="0" err="1"/>
              <a:t>Proizvođači</a:t>
            </a:r>
            <a:r>
              <a:rPr lang="en-US" dirty="0"/>
              <a:t> </a:t>
            </a:r>
            <a:r>
              <a:rPr lang="en-US" dirty="0" err="1"/>
              <a:t>roba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emituju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prodaju</a:t>
            </a:r>
            <a:r>
              <a:rPr lang="en-US" dirty="0"/>
              <a:t> </a:t>
            </a:r>
            <a:r>
              <a:rPr lang="en-US" dirty="0" err="1"/>
              <a:t>komercijalne</a:t>
            </a:r>
            <a:r>
              <a:rPr lang="en-US" dirty="0"/>
              <a:t> </a:t>
            </a:r>
            <a:r>
              <a:rPr lang="en-US" dirty="0" err="1"/>
              <a:t>papire</a:t>
            </a:r>
            <a:r>
              <a:rPr lang="en-US" dirty="0"/>
              <a:t> u tom </a:t>
            </a:r>
            <a:r>
              <a:rPr lang="en-US" dirty="0" err="1"/>
              <a:t>vremenu</a:t>
            </a:r>
            <a:r>
              <a:rPr lang="en-US" dirty="0"/>
              <a:t> </a:t>
            </a:r>
            <a:r>
              <a:rPr lang="en-US" dirty="0" err="1" smtClean="0"/>
              <a:t>će</a:t>
            </a:r>
            <a:r>
              <a:rPr lang="sr-Latn-ME" dirty="0" smtClean="0"/>
              <a:t> </a:t>
            </a:r>
            <a:r>
              <a:rPr lang="en-US" dirty="0" err="1" smtClean="0"/>
              <a:t>prodati</a:t>
            </a:r>
            <a:r>
              <a:rPr lang="en-US" dirty="0" smtClean="0"/>
              <a:t> </a:t>
            </a:r>
            <a:r>
              <a:rPr lang="en-US" dirty="0" err="1"/>
              <a:t>svoju</a:t>
            </a:r>
            <a:r>
              <a:rPr lang="en-US" dirty="0"/>
              <a:t> </a:t>
            </a:r>
            <a:r>
              <a:rPr lang="en-US" dirty="0" err="1"/>
              <a:t>robu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naplatiti</a:t>
            </a:r>
            <a:r>
              <a:rPr lang="en-US" dirty="0"/>
              <a:t> je od </a:t>
            </a:r>
            <a:r>
              <a:rPr lang="en-US" dirty="0" err="1"/>
              <a:t>kupca</a:t>
            </a:r>
            <a:r>
              <a:rPr lang="en-US" dirty="0" smtClean="0"/>
              <a:t>.</a:t>
            </a:r>
            <a:endParaRPr lang="sr-Latn-ME" dirty="0" smtClean="0"/>
          </a:p>
          <a:p>
            <a:pPr marL="0" indent="0" algn="just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7AA31-9651-4598-9723-AE56DE97C57E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0428783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62885"/>
            <a:ext cx="10515600" cy="5314078"/>
          </a:xfrm>
        </p:spPr>
        <p:txBody>
          <a:bodyPr/>
          <a:lstStyle/>
          <a:p>
            <a:pPr algn="just"/>
            <a:r>
              <a:rPr lang="en-US" dirty="0" err="1"/>
              <a:t>Iznos</a:t>
            </a:r>
            <a:r>
              <a:rPr lang="en-US" dirty="0"/>
              <a:t> </a:t>
            </a:r>
            <a:r>
              <a:rPr lang="en-US" dirty="0" err="1"/>
              <a:t>kamata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daju</a:t>
            </a:r>
            <a:r>
              <a:rPr lang="en-US" dirty="0"/>
              <a:t> </a:t>
            </a:r>
            <a:r>
              <a:rPr lang="en-US" dirty="0" err="1"/>
              <a:t>kupcima</a:t>
            </a:r>
            <a:r>
              <a:rPr lang="en-US" dirty="0"/>
              <a:t> </a:t>
            </a:r>
            <a:r>
              <a:rPr lang="en-US" dirty="0" err="1"/>
              <a:t>njihovih</a:t>
            </a:r>
            <a:r>
              <a:rPr lang="sr-Latn-ME" dirty="0"/>
              <a:t> </a:t>
            </a:r>
            <a:r>
              <a:rPr lang="en-US" dirty="0" err="1"/>
              <a:t>komercijalnih</a:t>
            </a:r>
            <a:r>
              <a:rPr lang="en-US" dirty="0"/>
              <a:t> </a:t>
            </a:r>
            <a:r>
              <a:rPr lang="en-US" dirty="0" err="1"/>
              <a:t>papira</a:t>
            </a:r>
            <a:r>
              <a:rPr lang="en-US" dirty="0"/>
              <a:t> </a:t>
            </a:r>
            <a:r>
              <a:rPr lang="en-US" dirty="0" err="1"/>
              <a:t>oni</a:t>
            </a:r>
            <a:r>
              <a:rPr lang="en-US" dirty="0"/>
              <a:t> </a:t>
            </a:r>
            <a:r>
              <a:rPr lang="en-US" dirty="0" err="1"/>
              <a:t>ukalkulišu</a:t>
            </a:r>
            <a:r>
              <a:rPr lang="en-US" dirty="0"/>
              <a:t> u </a:t>
            </a:r>
            <a:r>
              <a:rPr lang="en-US" dirty="0" smtClean="0"/>
              <a:t>c</a:t>
            </a:r>
            <a:r>
              <a:rPr lang="sr-Latn-ME" dirty="0" smtClean="0"/>
              <a:t>ij</a:t>
            </a:r>
            <a:r>
              <a:rPr lang="en-US" dirty="0" err="1" smtClean="0"/>
              <a:t>ene</a:t>
            </a:r>
            <a:r>
              <a:rPr lang="en-US" dirty="0" smtClean="0"/>
              <a:t> </a:t>
            </a:r>
            <a:r>
              <a:rPr lang="en-US" dirty="0" err="1"/>
              <a:t>svojih</a:t>
            </a:r>
            <a:r>
              <a:rPr lang="en-US" dirty="0"/>
              <a:t> </a:t>
            </a:r>
            <a:r>
              <a:rPr lang="en-US" dirty="0" err="1"/>
              <a:t>proizvoda</a:t>
            </a:r>
            <a:r>
              <a:rPr lang="en-US" dirty="0"/>
              <a:t>, </a:t>
            </a:r>
            <a:r>
              <a:rPr lang="en-US" dirty="0" err="1"/>
              <a:t>tako</a:t>
            </a:r>
            <a:r>
              <a:rPr lang="en-US" dirty="0"/>
              <a:t> da </a:t>
            </a:r>
            <a:r>
              <a:rPr lang="en-US" dirty="0" err="1"/>
              <a:t>pravovremeno</a:t>
            </a:r>
            <a:r>
              <a:rPr lang="sr-Latn-ME" dirty="0"/>
              <a:t>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isplatiti</a:t>
            </a:r>
            <a:r>
              <a:rPr lang="en-US" dirty="0"/>
              <a:t> </a:t>
            </a:r>
            <a:r>
              <a:rPr lang="en-US" dirty="0" err="1"/>
              <a:t>glavnicu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kamatu</a:t>
            </a:r>
            <a:r>
              <a:rPr lang="en-US" dirty="0"/>
              <a:t>. </a:t>
            </a:r>
            <a:endParaRPr lang="sr-Latn-ME" dirty="0"/>
          </a:p>
          <a:p>
            <a:pPr algn="just"/>
            <a:r>
              <a:rPr lang="en-US" dirty="0" err="1"/>
              <a:t>Pomoću</a:t>
            </a:r>
            <a:r>
              <a:rPr lang="en-US" dirty="0"/>
              <a:t> </a:t>
            </a:r>
            <a:r>
              <a:rPr lang="en-US" dirty="0" err="1"/>
              <a:t>komercijalnih</a:t>
            </a:r>
            <a:r>
              <a:rPr lang="en-US" dirty="0"/>
              <a:t> </a:t>
            </a:r>
            <a:r>
              <a:rPr lang="en-US" dirty="0" err="1" smtClean="0"/>
              <a:t>papira</a:t>
            </a:r>
            <a:r>
              <a:rPr lang="en-US" dirty="0" smtClean="0"/>
              <a:t> </a:t>
            </a:r>
            <a:r>
              <a:rPr lang="en-US" dirty="0" err="1"/>
              <a:t>preduzeća</a:t>
            </a:r>
            <a:r>
              <a:rPr lang="sr-Latn-ME" dirty="0"/>
              <a:t> </a:t>
            </a:r>
            <a:r>
              <a:rPr lang="en-US" dirty="0" err="1"/>
              <a:t>prikupljaju</a:t>
            </a:r>
            <a:r>
              <a:rPr lang="en-US" dirty="0"/>
              <a:t> </a:t>
            </a:r>
            <a:r>
              <a:rPr lang="en-US" dirty="0" err="1"/>
              <a:t>slobodna</a:t>
            </a:r>
            <a:r>
              <a:rPr lang="en-US" dirty="0"/>
              <a:t> </a:t>
            </a:r>
            <a:r>
              <a:rPr lang="en-US" dirty="0" err="1"/>
              <a:t>novčana</a:t>
            </a:r>
            <a:r>
              <a:rPr lang="en-US" dirty="0"/>
              <a:t> </a:t>
            </a:r>
            <a:r>
              <a:rPr lang="en-US" dirty="0" err="1"/>
              <a:t>sredstva</a:t>
            </a:r>
            <a:r>
              <a:rPr lang="en-US" dirty="0"/>
              <a:t> od </a:t>
            </a:r>
            <a:r>
              <a:rPr lang="en-US" dirty="0" err="1"/>
              <a:t>građana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drugih</a:t>
            </a:r>
            <a:r>
              <a:rPr lang="en-US" dirty="0"/>
              <a:t> </a:t>
            </a:r>
            <a:r>
              <a:rPr lang="en-US" dirty="0" err="1"/>
              <a:t>privrednih</a:t>
            </a:r>
            <a:r>
              <a:rPr lang="en-US" dirty="0"/>
              <a:t> </a:t>
            </a:r>
            <a:r>
              <a:rPr lang="en-US" dirty="0" err="1"/>
              <a:t>subjekata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sr-Latn-ME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taj</a:t>
            </a:r>
            <a:r>
              <a:rPr lang="en-US" dirty="0"/>
              <a:t> </a:t>
            </a:r>
            <a:r>
              <a:rPr lang="en-US" dirty="0" err="1"/>
              <a:t>način</a:t>
            </a:r>
            <a:r>
              <a:rPr lang="en-US" dirty="0"/>
              <a:t> </a:t>
            </a:r>
            <a:r>
              <a:rPr lang="en-US" dirty="0" err="1"/>
              <a:t>finansiraju</a:t>
            </a:r>
            <a:r>
              <a:rPr lang="en-US" dirty="0"/>
              <a:t> </a:t>
            </a:r>
            <a:r>
              <a:rPr lang="en-US" dirty="0" err="1"/>
              <a:t>svoju</a:t>
            </a:r>
            <a:r>
              <a:rPr lang="en-US" dirty="0"/>
              <a:t> </a:t>
            </a:r>
            <a:r>
              <a:rPr lang="en-US" dirty="0" err="1"/>
              <a:t>ekonomsku</a:t>
            </a:r>
            <a:r>
              <a:rPr lang="en-US" dirty="0"/>
              <a:t> </a:t>
            </a:r>
            <a:r>
              <a:rPr lang="en-US" dirty="0" err="1"/>
              <a:t>aktivnost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održavaju</a:t>
            </a:r>
            <a:r>
              <a:rPr lang="en-US" dirty="0"/>
              <a:t> </a:t>
            </a:r>
            <a:r>
              <a:rPr lang="en-US" dirty="0" err="1"/>
              <a:t>svoju</a:t>
            </a:r>
            <a:r>
              <a:rPr lang="en-US" dirty="0"/>
              <a:t> </a:t>
            </a:r>
            <a:r>
              <a:rPr lang="en-US" dirty="0" err="1"/>
              <a:t>likvidnost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Komercijalni</a:t>
            </a:r>
            <a:r>
              <a:rPr lang="en-US" dirty="0"/>
              <a:t> </a:t>
            </a:r>
            <a:r>
              <a:rPr lang="en-US" dirty="0" err="1"/>
              <a:t>papiri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naročito</a:t>
            </a:r>
            <a:r>
              <a:rPr lang="en-US" dirty="0"/>
              <a:t> </a:t>
            </a:r>
            <a:r>
              <a:rPr lang="en-US" dirty="0" err="1"/>
              <a:t>značajni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preduzeća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</a:t>
            </a:r>
            <a:r>
              <a:rPr lang="en-US" dirty="0" err="1"/>
              <a:t>imaju</a:t>
            </a:r>
            <a:r>
              <a:rPr lang="en-US" dirty="0"/>
              <a:t> </a:t>
            </a:r>
            <a:r>
              <a:rPr lang="en-US" dirty="0" err="1"/>
              <a:t>sezonsku</a:t>
            </a:r>
            <a:r>
              <a:rPr lang="sr-Latn-ME" dirty="0"/>
              <a:t> </a:t>
            </a:r>
            <a:r>
              <a:rPr lang="en-US" dirty="0" err="1"/>
              <a:t>proizvodnju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teškoće</a:t>
            </a:r>
            <a:r>
              <a:rPr lang="en-US" dirty="0"/>
              <a:t> u </a:t>
            </a:r>
            <a:r>
              <a:rPr lang="en-US" dirty="0" err="1"/>
              <a:t>održavanju</a:t>
            </a:r>
            <a:r>
              <a:rPr lang="en-US" dirty="0"/>
              <a:t> </a:t>
            </a:r>
            <a:r>
              <a:rPr lang="en-US" dirty="0" err="1"/>
              <a:t>likvidnosti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7AA31-9651-4598-9723-AE56DE97C57E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9173314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46220"/>
            <a:ext cx="10515600" cy="503074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/>
              <a:t>Bitni elementi komercijalnog zapisa su </a:t>
            </a:r>
            <a:r>
              <a:rPr lang="pl-PL" dirty="0" smtClean="0"/>
              <a:t>slijedeći</a:t>
            </a:r>
            <a:r>
              <a:rPr lang="pl-PL" dirty="0"/>
              <a:t>: </a:t>
            </a:r>
            <a:endParaRPr lang="pl-PL" dirty="0" smtClean="0"/>
          </a:p>
          <a:p>
            <a:pPr marL="0" indent="0">
              <a:buNone/>
            </a:pPr>
            <a:r>
              <a:rPr lang="pl-PL" dirty="0" smtClean="0"/>
              <a:t>1</a:t>
            </a:r>
            <a:r>
              <a:rPr lang="pl-PL" dirty="0"/>
              <a:t>) Oznaka da je </a:t>
            </a:r>
            <a:r>
              <a:rPr lang="pl-PL" dirty="0" smtClean="0"/>
              <a:t>to </a:t>
            </a:r>
            <a:r>
              <a:rPr lang="en-US" dirty="0" err="1" smtClean="0"/>
              <a:t>komercijalni</a:t>
            </a:r>
            <a:r>
              <a:rPr lang="en-US" dirty="0" smtClean="0"/>
              <a:t> </a:t>
            </a:r>
            <a:r>
              <a:rPr lang="en-US" dirty="0" err="1"/>
              <a:t>zapis</a:t>
            </a:r>
            <a:r>
              <a:rPr lang="en-US" dirty="0" smtClean="0"/>
              <a:t>,</a:t>
            </a:r>
            <a:endParaRPr lang="sr-Latn-ME" dirty="0" smtClean="0"/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dirty="0"/>
              <a:t>2) </a:t>
            </a:r>
            <a:r>
              <a:rPr lang="en-US" dirty="0" err="1"/>
              <a:t>Naziv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sedište</a:t>
            </a:r>
            <a:r>
              <a:rPr lang="en-US" dirty="0"/>
              <a:t> </a:t>
            </a:r>
            <a:r>
              <a:rPr lang="en-US" dirty="0" err="1"/>
              <a:t>izdavaoca</a:t>
            </a:r>
            <a:r>
              <a:rPr lang="en-US" dirty="0"/>
              <a:t> </a:t>
            </a:r>
            <a:r>
              <a:rPr lang="en-US" dirty="0" err="1"/>
              <a:t>komercijalnog</a:t>
            </a:r>
            <a:r>
              <a:rPr lang="en-US" dirty="0"/>
              <a:t> </a:t>
            </a:r>
            <a:r>
              <a:rPr lang="en-US" dirty="0" err="1"/>
              <a:t>zapisa</a:t>
            </a:r>
            <a:r>
              <a:rPr lang="en-US" dirty="0"/>
              <a:t>, </a:t>
            </a:r>
            <a:endParaRPr lang="sr-Latn-ME" dirty="0" smtClean="0"/>
          </a:p>
          <a:p>
            <a:pPr marL="0" indent="0">
              <a:buNone/>
            </a:pPr>
            <a:r>
              <a:rPr lang="en-US" dirty="0" smtClean="0"/>
              <a:t>3</a:t>
            </a:r>
            <a:r>
              <a:rPr lang="en-US" dirty="0"/>
              <a:t>) </a:t>
            </a:r>
            <a:r>
              <a:rPr lang="en-US" dirty="0" err="1" smtClean="0"/>
              <a:t>Novčani</a:t>
            </a:r>
            <a:r>
              <a:rPr lang="sr-Latn-ME" dirty="0" smtClean="0"/>
              <a:t> </a:t>
            </a:r>
            <a:r>
              <a:rPr lang="pl-PL" dirty="0" smtClean="0"/>
              <a:t>iznos </a:t>
            </a:r>
            <a:r>
              <a:rPr lang="pl-PL" dirty="0"/>
              <a:t>na koji glasi prema </a:t>
            </a:r>
            <a:r>
              <a:rPr lang="pl-PL" dirty="0" smtClean="0"/>
              <a:t>zahtjevu </a:t>
            </a:r>
            <a:r>
              <a:rPr lang="pl-PL" dirty="0"/>
              <a:t>upisnika, odnosno kupca, </a:t>
            </a:r>
            <a:endParaRPr lang="pl-PL" dirty="0" smtClean="0"/>
          </a:p>
          <a:p>
            <a:pPr marL="0" indent="0">
              <a:buNone/>
            </a:pPr>
            <a:r>
              <a:rPr lang="pl-PL" dirty="0" smtClean="0"/>
              <a:t>4</a:t>
            </a:r>
            <a:r>
              <a:rPr lang="pl-PL" dirty="0"/>
              <a:t>) Rok na koji </a:t>
            </a:r>
            <a:r>
              <a:rPr lang="pl-PL" dirty="0" smtClean="0"/>
              <a:t>su </a:t>
            </a:r>
            <a:r>
              <a:rPr lang="en-US" dirty="0" err="1" smtClean="0"/>
              <a:t>sredstva</a:t>
            </a:r>
            <a:r>
              <a:rPr lang="en-US" dirty="0" smtClean="0"/>
              <a:t> </a:t>
            </a:r>
            <a:r>
              <a:rPr lang="en-US" dirty="0" err="1"/>
              <a:t>upisana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rok</a:t>
            </a:r>
            <a:r>
              <a:rPr lang="en-US" dirty="0"/>
              <a:t> </a:t>
            </a:r>
            <a:r>
              <a:rPr lang="en-US" dirty="0" err="1"/>
              <a:t>otplate</a:t>
            </a:r>
            <a:r>
              <a:rPr lang="en-US" dirty="0"/>
              <a:t>, </a:t>
            </a:r>
            <a:endParaRPr lang="sr-Latn-ME" dirty="0" smtClean="0"/>
          </a:p>
          <a:p>
            <a:pPr marL="0" indent="0">
              <a:buNone/>
            </a:pPr>
            <a:r>
              <a:rPr lang="en-US" dirty="0" smtClean="0"/>
              <a:t>5</a:t>
            </a:r>
            <a:r>
              <a:rPr lang="en-US" dirty="0"/>
              <a:t>) </a:t>
            </a:r>
            <a:r>
              <a:rPr lang="en-US" dirty="0" err="1"/>
              <a:t>Visinu</a:t>
            </a:r>
            <a:r>
              <a:rPr lang="en-US" dirty="0"/>
              <a:t> </a:t>
            </a:r>
            <a:r>
              <a:rPr lang="en-US" dirty="0" err="1"/>
              <a:t>kamatne</a:t>
            </a:r>
            <a:r>
              <a:rPr lang="en-US" dirty="0"/>
              <a:t> stope, </a:t>
            </a:r>
            <a:endParaRPr lang="sr-Latn-ME" dirty="0" smtClean="0"/>
          </a:p>
          <a:p>
            <a:pPr marL="0" indent="0">
              <a:buNone/>
            </a:pPr>
            <a:r>
              <a:rPr lang="en-US" dirty="0" smtClean="0"/>
              <a:t>6</a:t>
            </a:r>
            <a:r>
              <a:rPr lang="en-US" dirty="0"/>
              <a:t>) </a:t>
            </a:r>
            <a:r>
              <a:rPr lang="en-US" dirty="0" smtClean="0"/>
              <a:t>M</a:t>
            </a:r>
            <a:r>
              <a:rPr lang="sr-Latn-ME" dirty="0" smtClean="0"/>
              <a:t>j</a:t>
            </a:r>
            <a:r>
              <a:rPr lang="en-US" dirty="0" err="1" smtClean="0"/>
              <a:t>esto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datum </a:t>
            </a:r>
            <a:r>
              <a:rPr lang="en-US" dirty="0" err="1"/>
              <a:t>izdavanja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pl-PL" dirty="0" smtClean="0"/>
              <a:t>te </a:t>
            </a:r>
            <a:r>
              <a:rPr lang="pl-PL" dirty="0"/>
              <a:t>serijski i kontrolni broj, </a:t>
            </a:r>
            <a:endParaRPr lang="pl-PL" dirty="0" smtClean="0"/>
          </a:p>
          <a:p>
            <a:pPr marL="0" indent="0">
              <a:buNone/>
            </a:pPr>
            <a:r>
              <a:rPr lang="pl-PL" dirty="0" smtClean="0"/>
              <a:t>7</a:t>
            </a:r>
            <a:r>
              <a:rPr lang="pl-PL" dirty="0"/>
              <a:t>) Faksimil potpisa ovlašćenih osoba, te </a:t>
            </a:r>
            <a:endParaRPr lang="pl-PL" dirty="0" smtClean="0"/>
          </a:p>
          <a:p>
            <a:pPr marL="0" indent="0">
              <a:buNone/>
            </a:pPr>
            <a:r>
              <a:rPr lang="pl-PL" dirty="0" smtClean="0"/>
              <a:t>8</a:t>
            </a:r>
            <a:r>
              <a:rPr lang="pl-PL" dirty="0"/>
              <a:t>) Druga </a:t>
            </a:r>
            <a:r>
              <a:rPr lang="pl-PL" dirty="0" smtClean="0"/>
              <a:t>prava </a:t>
            </a:r>
            <a:r>
              <a:rPr lang="en-US" dirty="0" err="1" smtClean="0"/>
              <a:t>imaoca</a:t>
            </a:r>
            <a:r>
              <a:rPr lang="en-US" dirty="0" smtClean="0"/>
              <a:t> </a:t>
            </a:r>
            <a:r>
              <a:rPr lang="en-US" dirty="0" err="1"/>
              <a:t>komercijalnih</a:t>
            </a:r>
            <a:r>
              <a:rPr lang="en-US" dirty="0"/>
              <a:t> </a:t>
            </a:r>
            <a:r>
              <a:rPr lang="en-US" dirty="0" err="1"/>
              <a:t>papira</a:t>
            </a:r>
            <a:r>
              <a:rPr lang="en-US" dirty="0"/>
              <a:t>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7AA31-9651-4598-9723-AE56DE97C57E}" type="slidenum">
              <a:rPr lang="en-US" smtClean="0"/>
              <a:pPr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3729330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180305"/>
            <a:ext cx="11126273" cy="850006"/>
          </a:xfrm>
        </p:spPr>
        <p:txBody>
          <a:bodyPr>
            <a:normAutofit fontScale="90000"/>
          </a:bodyPr>
          <a:lstStyle/>
          <a:p>
            <a:r>
              <a:rPr lang="pl-PL" sz="3600" dirty="0" smtClean="0">
                <a:latin typeface="+mn-lt"/>
              </a:rPr>
              <a:t/>
            </a:r>
            <a:br>
              <a:rPr lang="pl-PL" sz="3600" dirty="0" smtClean="0">
                <a:latin typeface="+mn-lt"/>
              </a:rPr>
            </a:br>
            <a:r>
              <a:rPr lang="pl-PL" sz="3600" dirty="0" smtClean="0">
                <a:latin typeface="+mn-lt"/>
              </a:rPr>
              <a:t>4. BANKARSKA POTVRDA O DEPOZITU (DEPOZITNI </a:t>
            </a:r>
            <a:r>
              <a:rPr lang="en-US" sz="3600" dirty="0" smtClean="0">
                <a:latin typeface="+mn-lt"/>
              </a:rPr>
              <a:t>CERTIFIKAT)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33341"/>
            <a:ext cx="10515600" cy="5043621"/>
          </a:xfrm>
        </p:spPr>
        <p:txBody>
          <a:bodyPr>
            <a:normAutofit/>
          </a:bodyPr>
          <a:lstStyle/>
          <a:p>
            <a:pPr algn="just"/>
            <a:r>
              <a:rPr lang="en-US" dirty="0" err="1" smtClean="0"/>
              <a:t>Bankarska</a:t>
            </a:r>
            <a:r>
              <a:rPr lang="en-US" dirty="0" smtClean="0"/>
              <a:t> </a:t>
            </a:r>
            <a:r>
              <a:rPr lang="en-US" dirty="0" err="1"/>
              <a:t>potvrda</a:t>
            </a:r>
            <a:r>
              <a:rPr lang="en-US" dirty="0"/>
              <a:t> o </a:t>
            </a:r>
            <a:r>
              <a:rPr lang="en-US" dirty="0" err="1"/>
              <a:t>depozitu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depozitni</a:t>
            </a:r>
            <a:r>
              <a:rPr lang="en-US" dirty="0"/>
              <a:t> </a:t>
            </a:r>
            <a:r>
              <a:rPr lang="en-US" dirty="0" err="1"/>
              <a:t>certifikat</a:t>
            </a:r>
            <a:r>
              <a:rPr lang="en-US" dirty="0"/>
              <a:t> (Certificate of deposit</a:t>
            </a:r>
            <a:r>
              <a:rPr lang="en-US" dirty="0" smtClean="0"/>
              <a:t>)</a:t>
            </a:r>
            <a:r>
              <a:rPr lang="sr-Latn-ME" dirty="0" smtClean="0"/>
              <a:t> </a:t>
            </a:r>
            <a:r>
              <a:rPr lang="pl-PL" dirty="0" smtClean="0"/>
              <a:t>je </a:t>
            </a:r>
            <a:r>
              <a:rPr lang="pl-PL" dirty="0"/>
              <a:t>tipičan </a:t>
            </a:r>
            <a:r>
              <a:rPr lang="pl-PL" dirty="0" smtClean="0"/>
              <a:t>vrijednosni </a:t>
            </a:r>
            <a:r>
              <a:rPr lang="pl-PL" dirty="0"/>
              <a:t>papir koji izdaje (emituje) poslovna banka. </a:t>
            </a:r>
            <a:endParaRPr lang="pl-PL" dirty="0" smtClean="0"/>
          </a:p>
          <a:p>
            <a:r>
              <a:rPr lang="pl-PL" dirty="0" smtClean="0"/>
              <a:t>To </a:t>
            </a:r>
            <a:r>
              <a:rPr lang="pl-PL" dirty="0"/>
              <a:t>je </a:t>
            </a:r>
            <a:r>
              <a:rPr lang="pl-PL" dirty="0" smtClean="0"/>
              <a:t>najmlađi </a:t>
            </a:r>
            <a:r>
              <a:rPr lang="en-US" dirty="0" smtClean="0"/>
              <a:t>instrument </a:t>
            </a:r>
            <a:r>
              <a:rPr lang="en-US" dirty="0" err="1"/>
              <a:t>tržišta</a:t>
            </a:r>
            <a:r>
              <a:rPr lang="en-US" dirty="0"/>
              <a:t> </a:t>
            </a:r>
            <a:r>
              <a:rPr lang="en-US" dirty="0" err="1"/>
              <a:t>novca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Prvi</a:t>
            </a:r>
            <a:r>
              <a:rPr lang="en-US" dirty="0"/>
              <a:t> put je </a:t>
            </a:r>
            <a:r>
              <a:rPr lang="en-US" dirty="0" err="1"/>
              <a:t>emitovan</a:t>
            </a:r>
            <a:r>
              <a:rPr lang="en-US" dirty="0"/>
              <a:t> od </a:t>
            </a:r>
            <a:r>
              <a:rPr lang="en-US" dirty="0" err="1"/>
              <a:t>strane</a:t>
            </a:r>
            <a:r>
              <a:rPr lang="en-US" dirty="0"/>
              <a:t> </a:t>
            </a:r>
            <a:r>
              <a:rPr lang="en-US" dirty="0" err="1"/>
              <a:t>američkih</a:t>
            </a:r>
            <a:r>
              <a:rPr lang="en-US" dirty="0"/>
              <a:t> </a:t>
            </a:r>
            <a:r>
              <a:rPr lang="en-US" dirty="0" err="1"/>
              <a:t>poslovnih</a:t>
            </a:r>
            <a:r>
              <a:rPr lang="en-US" dirty="0"/>
              <a:t> </a:t>
            </a:r>
            <a:r>
              <a:rPr lang="en-US" dirty="0" err="1" smtClean="0"/>
              <a:t>banaka</a:t>
            </a:r>
            <a:r>
              <a:rPr lang="sr-Latn-ME" dirty="0" smtClean="0"/>
              <a:t> </a:t>
            </a:r>
            <a:r>
              <a:rPr lang="en-US" dirty="0" smtClean="0"/>
              <a:t>u </a:t>
            </a:r>
            <a:r>
              <a:rPr lang="en-US" dirty="0"/>
              <a:t>1960. </a:t>
            </a:r>
            <a:r>
              <a:rPr lang="en-US" dirty="0" err="1"/>
              <a:t>godini</a:t>
            </a:r>
            <a:r>
              <a:rPr lang="en-US" dirty="0"/>
              <a:t>. </a:t>
            </a:r>
            <a:endParaRPr lang="sr-Latn-ME" dirty="0" smtClean="0"/>
          </a:p>
          <a:p>
            <a:r>
              <a:rPr lang="en-US" dirty="0" smtClean="0"/>
              <a:t>Danas </a:t>
            </a:r>
            <a:r>
              <a:rPr lang="en-US" dirty="0"/>
              <a:t>se </a:t>
            </a:r>
            <a:r>
              <a:rPr lang="en-US" dirty="0" err="1"/>
              <a:t>koristi</a:t>
            </a:r>
            <a:r>
              <a:rPr lang="en-US" dirty="0"/>
              <a:t> </a:t>
            </a:r>
            <a:r>
              <a:rPr lang="en-US" dirty="0" err="1"/>
              <a:t>najviše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tržištu</a:t>
            </a:r>
            <a:r>
              <a:rPr lang="en-US" dirty="0"/>
              <a:t> </a:t>
            </a:r>
            <a:r>
              <a:rPr lang="en-US" dirty="0" err="1"/>
              <a:t>novca</a:t>
            </a:r>
            <a:r>
              <a:rPr lang="en-US" dirty="0"/>
              <a:t> u SAD.</a:t>
            </a:r>
          </a:p>
          <a:p>
            <a:pPr algn="just"/>
            <a:r>
              <a:rPr lang="pl-PL" dirty="0"/>
              <a:t>Depozitni certifikat je bankarska potvrda u kojoj banka potvrduje da </a:t>
            </a:r>
            <a:r>
              <a:rPr lang="pl-PL" dirty="0" smtClean="0"/>
              <a:t>je </a:t>
            </a:r>
            <a:r>
              <a:rPr lang="en-US" dirty="0" err="1" smtClean="0"/>
              <a:t>novčani</a:t>
            </a:r>
            <a:r>
              <a:rPr lang="en-US" dirty="0" smtClean="0"/>
              <a:t> </a:t>
            </a:r>
            <a:r>
              <a:rPr lang="en-US" dirty="0" err="1"/>
              <a:t>iznos</a:t>
            </a:r>
            <a:r>
              <a:rPr lang="en-US" dirty="0"/>
              <a:t>, </a:t>
            </a:r>
            <a:r>
              <a:rPr lang="en-US" dirty="0" err="1"/>
              <a:t>označen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 smtClean="0"/>
              <a:t>certifikat</a:t>
            </a:r>
            <a:r>
              <a:rPr lang="sr-Latn-ME" dirty="0" smtClean="0"/>
              <a:t>u</a:t>
            </a:r>
            <a:r>
              <a:rPr lang="en-US" dirty="0" smtClean="0"/>
              <a:t>, </a:t>
            </a:r>
            <a:r>
              <a:rPr lang="en-US" dirty="0" err="1"/>
              <a:t>kod</a:t>
            </a:r>
            <a:r>
              <a:rPr lang="en-US" dirty="0"/>
              <a:t> </a:t>
            </a:r>
            <a:r>
              <a:rPr lang="en-US" dirty="0" err="1"/>
              <a:t>nje</a:t>
            </a:r>
            <a:r>
              <a:rPr lang="en-US" dirty="0"/>
              <a:t> </a:t>
            </a:r>
            <a:r>
              <a:rPr lang="en-US" dirty="0" err="1"/>
              <a:t>deponovan</a:t>
            </a:r>
            <a:r>
              <a:rPr lang="en-US" dirty="0"/>
              <a:t> (</a:t>
            </a:r>
            <a:r>
              <a:rPr lang="en-US" dirty="0" err="1"/>
              <a:t>uložen</a:t>
            </a:r>
            <a:r>
              <a:rPr lang="en-US" dirty="0"/>
              <a:t>)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 smtClean="0"/>
              <a:t>odre</a:t>
            </a:r>
            <a:r>
              <a:rPr lang="sr-Latn-ME" dirty="0" smtClean="0"/>
              <a:t>đ</a:t>
            </a:r>
            <a:r>
              <a:rPr lang="en-US" dirty="0" err="1" smtClean="0"/>
              <a:t>eni</a:t>
            </a:r>
            <a:r>
              <a:rPr lang="en-US" dirty="0" smtClean="0"/>
              <a:t> </a:t>
            </a:r>
            <a:r>
              <a:rPr lang="en-US" dirty="0" err="1" smtClean="0"/>
              <a:t>rok</a:t>
            </a:r>
            <a:r>
              <a:rPr lang="sr-Latn-ME" dirty="0" smtClean="0"/>
              <a:t> </a:t>
            </a:r>
            <a:r>
              <a:rPr lang="pl-PL" dirty="0" smtClean="0"/>
              <a:t>(</a:t>
            </a:r>
            <a:r>
              <a:rPr lang="pl-PL" dirty="0"/>
              <a:t>oročeni depozit na rok od 7 dana, 3, 6, 9 ili 12 meseci), i po određenoj </a:t>
            </a:r>
            <a:r>
              <a:rPr lang="pl-PL" dirty="0" smtClean="0"/>
              <a:t>kamatnoj </a:t>
            </a:r>
            <a:r>
              <a:rPr lang="en-US" dirty="0" err="1" smtClean="0"/>
              <a:t>stopi</a:t>
            </a:r>
            <a:r>
              <a:rPr lang="en-US" dirty="0"/>
              <a:t>. </a:t>
            </a:r>
            <a:endParaRPr lang="sr-Latn-ME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7AA31-9651-4598-9723-AE56DE97C57E}" type="slidenum">
              <a:rPr lang="en-US" smtClean="0"/>
              <a:pPr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2525421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05308"/>
            <a:ext cx="10515600" cy="5571656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dirty="0"/>
              <a:t>Ova </a:t>
            </a:r>
            <a:r>
              <a:rPr lang="en-US" dirty="0" err="1"/>
              <a:t>potvrda</a:t>
            </a:r>
            <a:r>
              <a:rPr lang="en-US" dirty="0"/>
              <a:t> </a:t>
            </a:r>
            <a:r>
              <a:rPr lang="en-US" dirty="0" err="1"/>
              <a:t>obično</a:t>
            </a:r>
            <a:r>
              <a:rPr lang="en-US" dirty="0"/>
              <a:t> </a:t>
            </a:r>
            <a:r>
              <a:rPr lang="en-US" dirty="0" err="1"/>
              <a:t>glasi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ime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donosioca</a:t>
            </a:r>
            <a:r>
              <a:rPr lang="en-US" dirty="0"/>
              <a:t>. </a:t>
            </a:r>
            <a:endParaRPr lang="sr-Latn-ME" dirty="0"/>
          </a:p>
          <a:p>
            <a:pPr algn="just"/>
            <a:r>
              <a:rPr lang="en-US" dirty="0" err="1"/>
              <a:t>Dobijaju</a:t>
            </a:r>
            <a:r>
              <a:rPr lang="en-US" dirty="0"/>
              <a:t> je </a:t>
            </a:r>
            <a:r>
              <a:rPr lang="en-US" dirty="0" err="1"/>
              <a:t>pravna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fizička</a:t>
            </a:r>
            <a:r>
              <a:rPr lang="sr-Latn-ME" dirty="0"/>
              <a:t> </a:t>
            </a:r>
            <a:r>
              <a:rPr lang="en-US" dirty="0" err="1"/>
              <a:t>lica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</a:t>
            </a:r>
            <a:r>
              <a:rPr lang="en-US" dirty="0" err="1"/>
              <a:t>svoja</a:t>
            </a:r>
            <a:r>
              <a:rPr lang="en-US" dirty="0"/>
              <a:t> </a:t>
            </a:r>
            <a:r>
              <a:rPr lang="en-US" dirty="0" err="1"/>
              <a:t>novčana</a:t>
            </a:r>
            <a:r>
              <a:rPr lang="en-US" dirty="0"/>
              <a:t> </a:t>
            </a:r>
            <a:r>
              <a:rPr lang="en-US" dirty="0" err="1"/>
              <a:t>sredstva</a:t>
            </a:r>
            <a:r>
              <a:rPr lang="en-US" dirty="0"/>
              <a:t> </a:t>
            </a:r>
            <a:r>
              <a:rPr lang="en-US" dirty="0" err="1"/>
              <a:t>oročavaju</a:t>
            </a:r>
            <a:r>
              <a:rPr lang="en-US" dirty="0"/>
              <a:t> </a:t>
            </a:r>
            <a:r>
              <a:rPr lang="en-US" dirty="0" err="1"/>
              <a:t>kod</a:t>
            </a:r>
            <a:r>
              <a:rPr lang="en-US" dirty="0"/>
              <a:t> </a:t>
            </a:r>
            <a:r>
              <a:rPr lang="en-US" dirty="0" err="1"/>
              <a:t>poslovne</a:t>
            </a:r>
            <a:r>
              <a:rPr lang="en-US" dirty="0"/>
              <a:t> </a:t>
            </a:r>
            <a:r>
              <a:rPr lang="en-US" dirty="0" err="1"/>
              <a:t>banke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tim</a:t>
            </a:r>
            <a:r>
              <a:rPr lang="en-US" dirty="0"/>
              <a:t> </a:t>
            </a:r>
            <a:r>
              <a:rPr lang="en-US" dirty="0" err="1"/>
              <a:t>oročenim</a:t>
            </a:r>
            <a:r>
              <a:rPr lang="sr-Latn-ME" dirty="0"/>
              <a:t> </a:t>
            </a:r>
            <a:r>
              <a:rPr lang="en-US" dirty="0" err="1"/>
              <a:t>depozitima</a:t>
            </a:r>
            <a:r>
              <a:rPr lang="en-US" dirty="0"/>
              <a:t> </a:t>
            </a:r>
            <a:r>
              <a:rPr lang="en-US" dirty="0" err="1"/>
              <a:t>žele</a:t>
            </a:r>
            <a:r>
              <a:rPr lang="en-US" dirty="0"/>
              <a:t> </a:t>
            </a:r>
            <a:r>
              <a:rPr lang="en-US" dirty="0" err="1"/>
              <a:t>trgovati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tržišta</a:t>
            </a:r>
            <a:r>
              <a:rPr lang="en-US" dirty="0"/>
              <a:t> </a:t>
            </a:r>
            <a:r>
              <a:rPr lang="en-US" dirty="0" err="1"/>
              <a:t>novca</a:t>
            </a:r>
            <a:r>
              <a:rPr lang="en-US" dirty="0"/>
              <a:t>. </a:t>
            </a:r>
            <a:endParaRPr lang="sr-Latn-ME" dirty="0"/>
          </a:p>
          <a:p>
            <a:pPr algn="just"/>
            <a:r>
              <a:rPr lang="en-US" dirty="0" err="1"/>
              <a:t>Oročena</a:t>
            </a:r>
            <a:r>
              <a:rPr lang="en-US" dirty="0"/>
              <a:t> </a:t>
            </a:r>
            <a:r>
              <a:rPr lang="en-US" dirty="0" err="1"/>
              <a:t>sredstva</a:t>
            </a:r>
            <a:r>
              <a:rPr lang="en-US" dirty="0"/>
              <a:t> </a:t>
            </a:r>
            <a:r>
              <a:rPr lang="en-US" dirty="0" err="1"/>
              <a:t>kod</a:t>
            </a:r>
            <a:r>
              <a:rPr lang="en-US" dirty="0"/>
              <a:t> </a:t>
            </a:r>
            <a:r>
              <a:rPr lang="en-US" dirty="0" err="1"/>
              <a:t>banke</a:t>
            </a:r>
            <a:r>
              <a:rPr lang="en-US" dirty="0"/>
              <a:t> </a:t>
            </a:r>
            <a:r>
              <a:rPr lang="en-US" dirty="0" err="1"/>
              <a:t>služe</a:t>
            </a:r>
            <a:r>
              <a:rPr lang="en-US" dirty="0"/>
              <a:t> </a:t>
            </a:r>
            <a:r>
              <a:rPr lang="en-US" dirty="0" err="1"/>
              <a:t>dakle</a:t>
            </a:r>
            <a:r>
              <a:rPr lang="sr-Latn-ME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osnova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izdavanje</a:t>
            </a:r>
            <a:r>
              <a:rPr lang="en-US" dirty="0"/>
              <a:t> </a:t>
            </a:r>
            <a:r>
              <a:rPr lang="en-US" dirty="0" err="1"/>
              <a:t>depozitnog</a:t>
            </a:r>
            <a:r>
              <a:rPr lang="en-US" dirty="0"/>
              <a:t> </a:t>
            </a:r>
            <a:r>
              <a:rPr lang="en-US" dirty="0" err="1"/>
              <a:t>certifikata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Depozitni</a:t>
            </a:r>
            <a:r>
              <a:rPr lang="en-US" dirty="0" smtClean="0"/>
              <a:t> </a:t>
            </a:r>
            <a:r>
              <a:rPr lang="en-US" dirty="0" err="1"/>
              <a:t>certifikat</a:t>
            </a:r>
            <a:r>
              <a:rPr lang="en-US" dirty="0"/>
              <a:t> </a:t>
            </a:r>
            <a:r>
              <a:rPr lang="en-US" dirty="0" err="1"/>
              <a:t>glasi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okrugle</a:t>
            </a:r>
            <a:r>
              <a:rPr lang="sr-Latn-ME" dirty="0"/>
              <a:t> </a:t>
            </a:r>
            <a:r>
              <a:rPr lang="en-US" dirty="0" err="1"/>
              <a:t>sume</a:t>
            </a:r>
            <a:r>
              <a:rPr lang="en-US" dirty="0"/>
              <a:t>.</a:t>
            </a:r>
          </a:p>
          <a:p>
            <a:pPr algn="just"/>
            <a:r>
              <a:rPr lang="en-US" dirty="0" err="1" smtClean="0"/>
              <a:t>Osnovni</a:t>
            </a:r>
            <a:r>
              <a:rPr lang="en-US" dirty="0" smtClean="0"/>
              <a:t> </a:t>
            </a:r>
            <a:r>
              <a:rPr lang="en-US" dirty="0" err="1"/>
              <a:t>smisao</a:t>
            </a:r>
            <a:r>
              <a:rPr lang="en-US" dirty="0"/>
              <a:t> </a:t>
            </a:r>
            <a:r>
              <a:rPr lang="en-US" dirty="0" err="1"/>
              <a:t>depozitnog</a:t>
            </a:r>
            <a:r>
              <a:rPr lang="en-US" dirty="0"/>
              <a:t> </a:t>
            </a:r>
            <a:r>
              <a:rPr lang="en-US" dirty="0" err="1"/>
              <a:t>certifikata</a:t>
            </a:r>
            <a:r>
              <a:rPr lang="en-US" dirty="0"/>
              <a:t> je u tome da on, </a:t>
            </a:r>
            <a:r>
              <a:rPr lang="en-US" dirty="0" err="1"/>
              <a:t>kod</a:t>
            </a:r>
            <a:r>
              <a:rPr lang="en-US" dirty="0"/>
              <a:t> </a:t>
            </a:r>
            <a:r>
              <a:rPr lang="en-US" dirty="0" err="1"/>
              <a:t>banke</a:t>
            </a:r>
            <a:r>
              <a:rPr lang="en-US" dirty="0"/>
              <a:t> (</a:t>
            </a:r>
            <a:r>
              <a:rPr lang="en-US" dirty="0" err="1" smtClean="0"/>
              <a:t>pravna</a:t>
            </a:r>
            <a:r>
              <a:rPr lang="sr-Latn-ME" dirty="0" smtClean="0"/>
              <a:t> </a:t>
            </a:r>
            <a:r>
              <a:rPr lang="pl-PL" dirty="0" smtClean="0"/>
              <a:t>ili </a:t>
            </a:r>
            <a:r>
              <a:rPr lang="pl-PL" dirty="0"/>
              <a:t>fizička lica) na određeni rok (obično od 7 do 90 dana), </a:t>
            </a:r>
            <a:r>
              <a:rPr lang="pl-PL" dirty="0" smtClean="0"/>
              <a:t>omogućuje, </a:t>
            </a:r>
            <a:r>
              <a:rPr lang="pl-PL" dirty="0"/>
              <a:t>na neki način</a:t>
            </a:r>
            <a:r>
              <a:rPr lang="pl-PL" dirty="0" smtClean="0"/>
              <a:t>, </a:t>
            </a:r>
            <a:r>
              <a:rPr lang="en-US" dirty="0" err="1" smtClean="0"/>
              <a:t>mobilizaciju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 err="1"/>
              <a:t>uz</a:t>
            </a:r>
            <a:r>
              <a:rPr lang="en-US" dirty="0"/>
              <a:t> </a:t>
            </a:r>
            <a:r>
              <a:rPr lang="en-US" dirty="0" err="1"/>
              <a:t>diskont</a:t>
            </a:r>
            <a:r>
              <a:rPr lang="en-US" dirty="0"/>
              <a:t>)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upotrebu</a:t>
            </a:r>
            <a:r>
              <a:rPr lang="en-US" dirty="0"/>
              <a:t> </a:t>
            </a:r>
            <a:r>
              <a:rPr lang="en-US" dirty="0" err="1"/>
              <a:t>tih</a:t>
            </a:r>
            <a:r>
              <a:rPr lang="en-US" dirty="0"/>
              <a:t> </a:t>
            </a:r>
            <a:r>
              <a:rPr lang="en-US" dirty="0" err="1"/>
              <a:t>novčanih</a:t>
            </a:r>
            <a:r>
              <a:rPr lang="en-US" dirty="0"/>
              <a:t> </a:t>
            </a:r>
            <a:r>
              <a:rPr lang="en-US" dirty="0" err="1"/>
              <a:t>sredstava</a:t>
            </a:r>
            <a:r>
              <a:rPr lang="en-US" dirty="0"/>
              <a:t> </a:t>
            </a:r>
            <a:r>
              <a:rPr lang="en-US" dirty="0" err="1" smtClean="0"/>
              <a:t>pr</a:t>
            </a:r>
            <a:r>
              <a:rPr lang="sr-Latn-ME" dirty="0" smtClean="0"/>
              <a:t>ij</a:t>
            </a:r>
            <a:r>
              <a:rPr lang="en-US" dirty="0" smtClean="0"/>
              <a:t>e </a:t>
            </a:r>
            <a:r>
              <a:rPr lang="en-US" dirty="0" err="1"/>
              <a:t>roka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 smtClean="0"/>
              <a:t>su</a:t>
            </a:r>
            <a:r>
              <a:rPr lang="sr-Latn-ME" dirty="0" smtClean="0"/>
              <a:t> </a:t>
            </a:r>
            <a:r>
              <a:rPr lang="en-US" dirty="0" err="1" smtClean="0"/>
              <a:t>oročena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Jedan</a:t>
            </a:r>
            <a:r>
              <a:rPr lang="en-US" dirty="0" smtClean="0"/>
              <a:t> d</a:t>
            </a:r>
            <a:r>
              <a:rPr lang="sr-Latn-ME" dirty="0" smtClean="0"/>
              <a:t>i</a:t>
            </a:r>
            <a:r>
              <a:rPr lang="en-US" dirty="0" smtClean="0"/>
              <a:t>o </a:t>
            </a:r>
            <a:r>
              <a:rPr lang="en-US" dirty="0" err="1"/>
              <a:t>štediša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oročavaju</a:t>
            </a:r>
            <a:r>
              <a:rPr lang="en-US" dirty="0"/>
              <a:t> </a:t>
            </a:r>
            <a:r>
              <a:rPr lang="en-US" dirty="0" err="1"/>
              <a:t>svoja</a:t>
            </a:r>
            <a:r>
              <a:rPr lang="en-US" dirty="0"/>
              <a:t> </a:t>
            </a:r>
            <a:r>
              <a:rPr lang="en-US" dirty="0" err="1"/>
              <a:t>novčana</a:t>
            </a:r>
            <a:r>
              <a:rPr lang="en-US" dirty="0"/>
              <a:t> </a:t>
            </a:r>
            <a:r>
              <a:rPr lang="en-US" dirty="0" err="1"/>
              <a:t>sredstva</a:t>
            </a:r>
            <a:r>
              <a:rPr lang="en-US" dirty="0"/>
              <a:t> </a:t>
            </a:r>
            <a:r>
              <a:rPr lang="en-US" dirty="0" err="1"/>
              <a:t>često</a:t>
            </a:r>
            <a:r>
              <a:rPr lang="en-US" dirty="0"/>
              <a:t> puta </a:t>
            </a:r>
            <a:r>
              <a:rPr lang="en-US" dirty="0" err="1"/>
              <a:t>želi</a:t>
            </a:r>
            <a:r>
              <a:rPr lang="en-US" dirty="0"/>
              <a:t> </a:t>
            </a:r>
            <a:r>
              <a:rPr lang="en-US" dirty="0" smtClean="0"/>
              <a:t>da</a:t>
            </a:r>
            <a:r>
              <a:rPr lang="sr-Latn-ME" dirty="0" smtClean="0"/>
              <a:t> </a:t>
            </a:r>
            <a:r>
              <a:rPr lang="en-US" dirty="0" err="1" smtClean="0"/>
              <a:t>ih</a:t>
            </a:r>
            <a:r>
              <a:rPr lang="en-US" dirty="0" smtClean="0"/>
              <a:t> </a:t>
            </a:r>
            <a:r>
              <a:rPr lang="en-US" dirty="0" err="1"/>
              <a:t>povrati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upotrebi</a:t>
            </a:r>
            <a:r>
              <a:rPr lang="en-US" dirty="0"/>
              <a:t> </a:t>
            </a:r>
            <a:r>
              <a:rPr lang="en-US" dirty="0" err="1" smtClean="0"/>
              <a:t>pr</a:t>
            </a:r>
            <a:r>
              <a:rPr lang="sr-Latn-ME" dirty="0" smtClean="0"/>
              <a:t>ij</a:t>
            </a:r>
            <a:r>
              <a:rPr lang="en-US" dirty="0" smtClean="0"/>
              <a:t>e </a:t>
            </a:r>
            <a:r>
              <a:rPr lang="en-US" dirty="0" err="1"/>
              <a:t>roka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oročena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To </a:t>
            </a:r>
            <a:r>
              <a:rPr lang="en-US" dirty="0"/>
              <a:t>se </a:t>
            </a:r>
            <a:r>
              <a:rPr lang="en-US" dirty="0" err="1"/>
              <a:t>postiže</a:t>
            </a:r>
            <a:r>
              <a:rPr lang="en-US" dirty="0"/>
              <a:t> </a:t>
            </a:r>
            <a:r>
              <a:rPr lang="en-US" dirty="0" err="1"/>
              <a:t>pomoću</a:t>
            </a:r>
            <a:r>
              <a:rPr lang="en-US" dirty="0"/>
              <a:t> </a:t>
            </a:r>
            <a:r>
              <a:rPr lang="en-US" dirty="0" err="1" smtClean="0"/>
              <a:t>depozitnog</a:t>
            </a:r>
            <a:r>
              <a:rPr lang="sr-Latn-ME" dirty="0" smtClean="0"/>
              <a:t> </a:t>
            </a:r>
            <a:r>
              <a:rPr lang="en-US" dirty="0" err="1" smtClean="0"/>
              <a:t>certifikata</a:t>
            </a:r>
            <a:r>
              <a:rPr lang="en-US" dirty="0" smtClean="0"/>
              <a:t> </a:t>
            </a:r>
            <a:r>
              <a:rPr lang="en-US" dirty="0" err="1"/>
              <a:t>koji</a:t>
            </a:r>
            <a:r>
              <a:rPr lang="en-US" dirty="0"/>
              <a:t> se,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ednosni</a:t>
            </a:r>
            <a:r>
              <a:rPr lang="en-US" dirty="0" smtClean="0"/>
              <a:t> </a:t>
            </a:r>
            <a:r>
              <a:rPr lang="en-US" dirty="0" err="1"/>
              <a:t>papir</a:t>
            </a:r>
            <a:r>
              <a:rPr lang="en-US" dirty="0"/>
              <a:t> </a:t>
            </a:r>
            <a:r>
              <a:rPr lang="en-US" dirty="0" err="1"/>
              <a:t>prodaje</a:t>
            </a:r>
            <a:r>
              <a:rPr lang="en-US" dirty="0"/>
              <a:t>, </a:t>
            </a:r>
            <a:r>
              <a:rPr lang="en-US" dirty="0" err="1"/>
              <a:t>uz</a:t>
            </a:r>
            <a:r>
              <a:rPr lang="en-US" dirty="0"/>
              <a:t> </a:t>
            </a:r>
            <a:r>
              <a:rPr lang="en-US" dirty="0" err="1" smtClean="0"/>
              <a:t>odre</a:t>
            </a:r>
            <a:r>
              <a:rPr lang="sr-Latn-ME" dirty="0" smtClean="0"/>
              <a:t>đ</a:t>
            </a:r>
            <a:r>
              <a:rPr lang="en-US" dirty="0" err="1" smtClean="0"/>
              <a:t>eni</a:t>
            </a:r>
            <a:r>
              <a:rPr lang="en-US" dirty="0" smtClean="0"/>
              <a:t> </a:t>
            </a:r>
            <a:r>
              <a:rPr lang="en-US" dirty="0" err="1"/>
              <a:t>diskont</a:t>
            </a:r>
            <a:r>
              <a:rPr lang="en-US" dirty="0"/>
              <a:t>,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 smtClean="0"/>
              <a:t>sekundarnom</a:t>
            </a:r>
            <a:r>
              <a:rPr lang="sr-Latn-ME" dirty="0" smtClean="0"/>
              <a:t> </a:t>
            </a:r>
            <a:r>
              <a:rPr lang="en-US" dirty="0" err="1"/>
              <a:t>tržišta</a:t>
            </a:r>
            <a:r>
              <a:rPr lang="en-US" dirty="0"/>
              <a:t> </a:t>
            </a:r>
            <a:r>
              <a:rPr lang="en-US" dirty="0" err="1"/>
              <a:t>novca</a:t>
            </a:r>
            <a:r>
              <a:rPr lang="en-US" dirty="0"/>
              <a:t>.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7AA31-9651-4598-9723-AE56DE97C57E}" type="slidenum">
              <a:rPr lang="en-US" smtClean="0"/>
              <a:pPr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961834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84856"/>
            <a:ext cx="10515600" cy="4992107"/>
          </a:xfrm>
        </p:spPr>
        <p:txBody>
          <a:bodyPr/>
          <a:lstStyle/>
          <a:p>
            <a:pPr marL="914400" lvl="2" indent="0">
              <a:buNone/>
            </a:pPr>
            <a:r>
              <a:rPr lang="en-US" sz="2800" dirty="0"/>
              <a:t>f) </a:t>
            </a:r>
            <a:r>
              <a:rPr lang="en-US" sz="2800" dirty="0" err="1"/>
              <a:t>Bankarska</a:t>
            </a:r>
            <a:r>
              <a:rPr lang="en-US" sz="2800" dirty="0"/>
              <a:t> </a:t>
            </a:r>
            <a:r>
              <a:rPr lang="en-US" sz="2800" dirty="0" err="1"/>
              <a:t>potvrda</a:t>
            </a:r>
            <a:r>
              <a:rPr lang="en-US" sz="2800" dirty="0"/>
              <a:t> o </a:t>
            </a:r>
            <a:r>
              <a:rPr lang="en-US" sz="2800" dirty="0" err="1"/>
              <a:t>depozitu</a:t>
            </a:r>
            <a:r>
              <a:rPr lang="en-US" sz="2800" dirty="0"/>
              <a:t> (</a:t>
            </a:r>
            <a:r>
              <a:rPr lang="en-US" sz="2800" dirty="0" err="1"/>
              <a:t>depozitni</a:t>
            </a:r>
            <a:r>
              <a:rPr lang="en-US" sz="2800" dirty="0"/>
              <a:t> </a:t>
            </a:r>
            <a:r>
              <a:rPr lang="en-US" sz="2800" dirty="0" err="1"/>
              <a:t>certifikat</a:t>
            </a:r>
            <a:r>
              <a:rPr lang="en-US" sz="2800" dirty="0"/>
              <a:t>),</a:t>
            </a:r>
          </a:p>
          <a:p>
            <a:pPr marL="914400" lvl="2" indent="0">
              <a:buNone/>
            </a:pPr>
            <a:r>
              <a:rPr lang="en-US" sz="2800" dirty="0"/>
              <a:t>g) </a:t>
            </a:r>
            <a:r>
              <a:rPr lang="en-US" sz="2800" dirty="0" err="1"/>
              <a:t>Bankarski</a:t>
            </a:r>
            <a:r>
              <a:rPr lang="en-US" sz="2800" dirty="0"/>
              <a:t> </a:t>
            </a:r>
            <a:r>
              <a:rPr lang="en-US" sz="2800" dirty="0" err="1"/>
              <a:t>akcepti</a:t>
            </a:r>
            <a:r>
              <a:rPr lang="en-US" sz="2800" dirty="0"/>
              <a:t>,</a:t>
            </a:r>
          </a:p>
          <a:p>
            <a:pPr marL="914400" lvl="2" indent="0">
              <a:buNone/>
            </a:pPr>
            <a:r>
              <a:rPr lang="en-US" sz="2800" dirty="0"/>
              <a:t>h) </a:t>
            </a:r>
            <a:r>
              <a:rPr lang="en-US" sz="2800" dirty="0" err="1"/>
              <a:t>Komercijalni</a:t>
            </a:r>
            <a:r>
              <a:rPr lang="en-US" sz="2800" dirty="0"/>
              <a:t> </a:t>
            </a:r>
            <a:r>
              <a:rPr lang="en-US" sz="2800" dirty="0" err="1"/>
              <a:t>bonovi</a:t>
            </a:r>
            <a:r>
              <a:rPr lang="en-US" sz="2800" dirty="0"/>
              <a:t>.</a:t>
            </a:r>
          </a:p>
          <a:p>
            <a:pPr marL="457200" lvl="1" indent="0">
              <a:buNone/>
            </a:pPr>
            <a:r>
              <a:rPr lang="en-US" sz="2800" dirty="0"/>
              <a:t>3. </a:t>
            </a:r>
            <a:r>
              <a:rPr lang="en-US" sz="2800" dirty="0" err="1"/>
              <a:t>Međubankarska</a:t>
            </a:r>
            <a:r>
              <a:rPr lang="en-US" sz="2800" dirty="0"/>
              <a:t> </a:t>
            </a:r>
            <a:r>
              <a:rPr lang="en-US" sz="2800" dirty="0" err="1"/>
              <a:t>trgovina</a:t>
            </a:r>
            <a:r>
              <a:rPr lang="en-US" sz="2800" dirty="0"/>
              <a:t> </a:t>
            </a:r>
            <a:r>
              <a:rPr lang="en-US" sz="2800" dirty="0" err="1"/>
              <a:t>viškovima</a:t>
            </a:r>
            <a:r>
              <a:rPr lang="en-US" sz="2800" dirty="0"/>
              <a:t> </a:t>
            </a:r>
            <a:r>
              <a:rPr lang="en-US" sz="2800" dirty="0" err="1"/>
              <a:t>obaveznih</a:t>
            </a:r>
            <a:r>
              <a:rPr lang="en-US" sz="2800" dirty="0"/>
              <a:t> </a:t>
            </a:r>
            <a:r>
              <a:rPr lang="en-US" sz="2800" dirty="0" err="1"/>
              <a:t>rezervi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7AA31-9651-4598-9723-AE56DE97C57E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3811923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34096"/>
            <a:ext cx="10515600" cy="5442867"/>
          </a:xfrm>
        </p:spPr>
        <p:txBody>
          <a:bodyPr>
            <a:normAutofit/>
          </a:bodyPr>
          <a:lstStyle/>
          <a:p>
            <a:pPr algn="just"/>
            <a:r>
              <a:rPr lang="en-US" dirty="0" err="1" smtClean="0"/>
              <a:t>Vlasnici</a:t>
            </a:r>
            <a:r>
              <a:rPr lang="en-US" dirty="0" smtClean="0"/>
              <a:t> </a:t>
            </a:r>
            <a:r>
              <a:rPr lang="en-US" dirty="0" err="1"/>
              <a:t>oročenih</a:t>
            </a:r>
            <a:r>
              <a:rPr lang="en-US" dirty="0"/>
              <a:t> </a:t>
            </a:r>
            <a:r>
              <a:rPr lang="en-US" dirty="0" err="1"/>
              <a:t>depozita</a:t>
            </a:r>
            <a:r>
              <a:rPr lang="en-US" dirty="0"/>
              <a:t> </a:t>
            </a:r>
            <a:r>
              <a:rPr lang="en-US" dirty="0" err="1"/>
              <a:t>dobijaju</a:t>
            </a:r>
            <a:r>
              <a:rPr lang="en-US" dirty="0"/>
              <a:t> </a:t>
            </a:r>
            <a:r>
              <a:rPr lang="en-US" dirty="0" err="1"/>
              <a:t>mogućnost</a:t>
            </a:r>
            <a:r>
              <a:rPr lang="en-US" dirty="0"/>
              <a:t> da </a:t>
            </a:r>
            <a:r>
              <a:rPr lang="en-US" dirty="0" err="1"/>
              <a:t>prodajom</a:t>
            </a:r>
            <a:r>
              <a:rPr lang="en-US" dirty="0"/>
              <a:t> </a:t>
            </a:r>
            <a:r>
              <a:rPr lang="en-US" dirty="0" err="1" smtClean="0"/>
              <a:t>certifikata</a:t>
            </a:r>
            <a:r>
              <a:rPr lang="sr-Latn-ME" dirty="0" smtClean="0"/>
              <a:t> </a:t>
            </a:r>
            <a:r>
              <a:rPr lang="en-US" dirty="0" err="1" smtClean="0"/>
              <a:t>mobili</a:t>
            </a:r>
            <a:r>
              <a:rPr lang="sr-Latn-ME" dirty="0" smtClean="0"/>
              <a:t>šu </a:t>
            </a:r>
            <a:r>
              <a:rPr lang="en-US" dirty="0" smtClean="0"/>
              <a:t> </a:t>
            </a:r>
            <a:r>
              <a:rPr lang="en-US" dirty="0" err="1"/>
              <a:t>svoja</a:t>
            </a:r>
            <a:r>
              <a:rPr lang="en-US" dirty="0"/>
              <a:t> </a:t>
            </a:r>
            <a:r>
              <a:rPr lang="en-US" dirty="0" err="1"/>
              <a:t>novčana</a:t>
            </a:r>
            <a:r>
              <a:rPr lang="en-US" dirty="0"/>
              <a:t> </a:t>
            </a:r>
            <a:r>
              <a:rPr lang="en-US" dirty="0" err="1"/>
              <a:t>sredstva</a:t>
            </a:r>
            <a:r>
              <a:rPr lang="en-US" dirty="0"/>
              <a:t> u </a:t>
            </a:r>
            <a:r>
              <a:rPr lang="en-US" dirty="0" err="1"/>
              <a:t>svako</a:t>
            </a:r>
            <a:r>
              <a:rPr lang="en-US" dirty="0"/>
              <a:t> </a:t>
            </a:r>
            <a:r>
              <a:rPr lang="en-US" dirty="0" err="1"/>
              <a:t>doba</a:t>
            </a:r>
            <a:r>
              <a:rPr lang="en-US" dirty="0"/>
              <a:t>, ne </a:t>
            </a:r>
            <a:r>
              <a:rPr lang="en-US" dirty="0" err="1"/>
              <a:t>žrtvujući</a:t>
            </a:r>
            <a:r>
              <a:rPr lang="en-US" dirty="0"/>
              <a:t> </a:t>
            </a:r>
            <a:r>
              <a:rPr lang="en-US" dirty="0" err="1" smtClean="0"/>
              <a:t>kamat</a:t>
            </a:r>
            <a:r>
              <a:rPr lang="sr-Latn-ME" dirty="0" smtClean="0"/>
              <a:t>u</a:t>
            </a:r>
            <a:r>
              <a:rPr lang="en-US" dirty="0" smtClean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svoj</a:t>
            </a:r>
            <a:r>
              <a:rPr lang="en-US" dirty="0"/>
              <a:t> </a:t>
            </a:r>
            <a:r>
              <a:rPr lang="en-US" dirty="0" err="1" smtClean="0"/>
              <a:t>oročeni</a:t>
            </a:r>
            <a:r>
              <a:rPr lang="sr-Latn-ME" dirty="0" smtClean="0"/>
              <a:t> </a:t>
            </a:r>
            <a:r>
              <a:rPr lang="en-US" dirty="0" err="1" smtClean="0"/>
              <a:t>depozit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Na </a:t>
            </a:r>
            <a:r>
              <a:rPr lang="en-US" dirty="0" err="1"/>
              <a:t>taj</a:t>
            </a:r>
            <a:r>
              <a:rPr lang="en-US" dirty="0"/>
              <a:t> </a:t>
            </a:r>
            <a:r>
              <a:rPr lang="en-US" dirty="0" err="1"/>
              <a:t>način</a:t>
            </a:r>
            <a:r>
              <a:rPr lang="en-US" dirty="0"/>
              <a:t> </a:t>
            </a:r>
            <a:r>
              <a:rPr lang="en-US" dirty="0" err="1"/>
              <a:t>smanjuje</a:t>
            </a:r>
            <a:r>
              <a:rPr lang="en-US" dirty="0"/>
              <a:t> se </a:t>
            </a:r>
            <a:r>
              <a:rPr lang="en-US" dirty="0" err="1"/>
              <a:t>potreba</a:t>
            </a:r>
            <a:r>
              <a:rPr lang="en-US" dirty="0"/>
              <a:t> </a:t>
            </a:r>
            <a:r>
              <a:rPr lang="en-US" dirty="0" err="1"/>
              <a:t>građana</a:t>
            </a:r>
            <a:r>
              <a:rPr lang="en-US" dirty="0"/>
              <a:t>, </a:t>
            </a:r>
            <a:r>
              <a:rPr lang="en-US" dirty="0" err="1"/>
              <a:t>odnosno</a:t>
            </a:r>
            <a:r>
              <a:rPr lang="en-US" dirty="0"/>
              <a:t> </a:t>
            </a:r>
            <a:r>
              <a:rPr lang="en-US" dirty="0" err="1"/>
              <a:t>ulagača</a:t>
            </a:r>
            <a:r>
              <a:rPr lang="en-US" dirty="0"/>
              <a:t> (</a:t>
            </a:r>
            <a:r>
              <a:rPr lang="en-US" dirty="0" err="1"/>
              <a:t>depozitara</a:t>
            </a:r>
            <a:r>
              <a:rPr lang="en-US" dirty="0" smtClean="0"/>
              <a:t>)</a:t>
            </a:r>
            <a:r>
              <a:rPr lang="sr-Latn-ME" dirty="0" smtClean="0"/>
              <a:t> </a:t>
            </a:r>
            <a:r>
              <a:rPr lang="en-US" dirty="0" smtClean="0"/>
              <a:t>da </a:t>
            </a:r>
            <a:r>
              <a:rPr lang="en-US" dirty="0" err="1"/>
              <a:t>povlače</a:t>
            </a:r>
            <a:r>
              <a:rPr lang="en-US" dirty="0"/>
              <a:t> </a:t>
            </a:r>
            <a:r>
              <a:rPr lang="en-US" dirty="0" err="1"/>
              <a:t>svoje</a:t>
            </a:r>
            <a:r>
              <a:rPr lang="en-US" dirty="0"/>
              <a:t> </a:t>
            </a:r>
            <a:r>
              <a:rPr lang="en-US" dirty="0" err="1"/>
              <a:t>depozite</a:t>
            </a:r>
            <a:r>
              <a:rPr lang="en-US" dirty="0"/>
              <a:t> </a:t>
            </a:r>
            <a:r>
              <a:rPr lang="en-US" dirty="0" err="1"/>
              <a:t>nakon</a:t>
            </a:r>
            <a:r>
              <a:rPr lang="en-US" dirty="0"/>
              <a:t> </a:t>
            </a:r>
            <a:r>
              <a:rPr lang="en-US" dirty="0" err="1"/>
              <a:t>isteka</a:t>
            </a:r>
            <a:r>
              <a:rPr lang="en-US" dirty="0"/>
              <a:t> </a:t>
            </a:r>
            <a:r>
              <a:rPr lang="en-US" dirty="0" err="1"/>
              <a:t>roka</a:t>
            </a:r>
            <a:r>
              <a:rPr lang="en-US" dirty="0"/>
              <a:t> </a:t>
            </a:r>
            <a:r>
              <a:rPr lang="en-US" dirty="0" err="1"/>
              <a:t>oročavanja</a:t>
            </a:r>
            <a:r>
              <a:rPr lang="en-US" dirty="0"/>
              <a:t>. </a:t>
            </a:r>
            <a:endParaRPr lang="sr-Latn-ME" dirty="0" smtClean="0"/>
          </a:p>
          <a:p>
            <a:r>
              <a:rPr lang="en-US" dirty="0" err="1" smtClean="0"/>
              <a:t>Zadržavanjem</a:t>
            </a:r>
            <a:r>
              <a:rPr lang="en-US" dirty="0" smtClean="0"/>
              <a:t> </a:t>
            </a:r>
            <a:r>
              <a:rPr lang="en-US" dirty="0" err="1" smtClean="0"/>
              <a:t>depozita</a:t>
            </a:r>
            <a:r>
              <a:rPr lang="sr-Latn-ME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/>
              <a:t>produžavanjem</a:t>
            </a:r>
            <a:r>
              <a:rPr lang="en-US" dirty="0"/>
              <a:t> </a:t>
            </a:r>
            <a:r>
              <a:rPr lang="en-US" dirty="0" err="1"/>
              <a:t>roka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oročeni</a:t>
            </a:r>
            <a:r>
              <a:rPr lang="en-US" dirty="0"/>
              <a:t> </a:t>
            </a:r>
            <a:r>
              <a:rPr lang="en-US" dirty="0" err="1"/>
              <a:t>banke</a:t>
            </a:r>
            <a:r>
              <a:rPr lang="en-US" dirty="0"/>
              <a:t> </a:t>
            </a:r>
            <a:r>
              <a:rPr lang="en-US" dirty="0" err="1"/>
              <a:t>dobijaju</a:t>
            </a:r>
            <a:r>
              <a:rPr lang="en-US" dirty="0"/>
              <a:t> </a:t>
            </a:r>
            <a:r>
              <a:rPr lang="en-US" dirty="0" err="1"/>
              <a:t>veću</a:t>
            </a:r>
            <a:r>
              <a:rPr lang="en-US" dirty="0"/>
              <a:t> </a:t>
            </a:r>
            <a:r>
              <a:rPr lang="en-US" dirty="0" err="1"/>
              <a:t>mogućnost</a:t>
            </a:r>
            <a:r>
              <a:rPr lang="en-US" dirty="0"/>
              <a:t> </a:t>
            </a:r>
            <a:r>
              <a:rPr lang="en-US" dirty="0" err="1" smtClean="0"/>
              <a:t>davanja</a:t>
            </a:r>
            <a:r>
              <a:rPr lang="sr-Latn-ME" dirty="0" smtClean="0"/>
              <a:t> </a:t>
            </a:r>
            <a:r>
              <a:rPr lang="en-US" dirty="0" err="1" smtClean="0"/>
              <a:t>kredita</a:t>
            </a:r>
            <a:r>
              <a:rPr lang="en-US" dirty="0"/>
              <a:t>. </a:t>
            </a:r>
            <a:endParaRPr lang="sr-Latn-ME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7AA31-9651-4598-9723-AE56DE97C57E}" type="slidenum">
              <a:rPr lang="en-US" smtClean="0"/>
              <a:pPr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8063897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75765"/>
            <a:ext cx="10515600" cy="5101198"/>
          </a:xfrm>
        </p:spPr>
        <p:txBody>
          <a:bodyPr/>
          <a:lstStyle/>
          <a:p>
            <a:pPr algn="just"/>
            <a:r>
              <a:rPr lang="en-US" dirty="0" err="1"/>
              <a:t>Prednosti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, </a:t>
            </a:r>
            <a:r>
              <a:rPr lang="en-US" dirty="0" err="1"/>
              <a:t>dakle</a:t>
            </a:r>
            <a:r>
              <a:rPr lang="en-US" dirty="0"/>
              <a:t>, </a:t>
            </a:r>
            <a:r>
              <a:rPr lang="en-US" dirty="0" err="1"/>
              <a:t>što</a:t>
            </a:r>
            <a:r>
              <a:rPr lang="en-US" dirty="0"/>
              <a:t> </a:t>
            </a:r>
            <a:r>
              <a:rPr lang="en-US" dirty="0" err="1"/>
              <a:t>omogućava</a:t>
            </a:r>
            <a:r>
              <a:rPr lang="en-US" dirty="0"/>
              <a:t> </a:t>
            </a:r>
            <a:r>
              <a:rPr lang="en-US" dirty="0" err="1"/>
              <a:t>lako</a:t>
            </a:r>
            <a:r>
              <a:rPr lang="en-US" dirty="0"/>
              <a:t> </a:t>
            </a:r>
            <a:r>
              <a:rPr lang="en-US" dirty="0" err="1"/>
              <a:t>prenošenje</a:t>
            </a:r>
            <a:r>
              <a:rPr lang="en-US" dirty="0"/>
              <a:t> </a:t>
            </a:r>
            <a:r>
              <a:rPr lang="en-US" dirty="0" err="1"/>
              <a:t>depozita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jednog</a:t>
            </a:r>
            <a:r>
              <a:rPr lang="sr-Latn-ME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drugog</a:t>
            </a:r>
            <a:r>
              <a:rPr lang="en-US" dirty="0"/>
              <a:t> </a:t>
            </a:r>
            <a:r>
              <a:rPr lang="en-US" dirty="0" err="1"/>
              <a:t>subjekta</a:t>
            </a:r>
            <a:r>
              <a:rPr lang="en-US" dirty="0"/>
              <a:t>, </a:t>
            </a:r>
            <a:r>
              <a:rPr lang="en-US" dirty="0" err="1"/>
              <a:t>dovoljno</a:t>
            </a:r>
            <a:r>
              <a:rPr lang="en-US" dirty="0"/>
              <a:t> </a:t>
            </a:r>
            <a:r>
              <a:rPr lang="en-US" dirty="0" err="1"/>
              <a:t>visok</a:t>
            </a:r>
            <a:r>
              <a:rPr lang="en-US" dirty="0"/>
              <a:t> </a:t>
            </a:r>
            <a:r>
              <a:rPr lang="en-US" dirty="0" err="1"/>
              <a:t>stepen</a:t>
            </a:r>
            <a:r>
              <a:rPr lang="en-US" dirty="0"/>
              <a:t> </a:t>
            </a:r>
            <a:r>
              <a:rPr lang="en-US" dirty="0" err="1"/>
              <a:t>likvidnosti</a:t>
            </a:r>
            <a:r>
              <a:rPr lang="en-US" dirty="0"/>
              <a:t>, </a:t>
            </a:r>
            <a:r>
              <a:rPr lang="en-US" dirty="0" err="1"/>
              <a:t>ali</a:t>
            </a:r>
            <a:r>
              <a:rPr lang="en-US" dirty="0"/>
              <a:t> </a:t>
            </a:r>
            <a:r>
              <a:rPr lang="en-US" dirty="0" err="1"/>
              <a:t>omogućava</a:t>
            </a:r>
            <a:r>
              <a:rPr lang="en-US" dirty="0"/>
              <a:t> da se </a:t>
            </a:r>
            <a:r>
              <a:rPr lang="en-US" dirty="0" err="1"/>
              <a:t>vrši</a:t>
            </a:r>
            <a:r>
              <a:rPr lang="sr-Latn-ME" dirty="0"/>
              <a:t> </a:t>
            </a:r>
            <a:r>
              <a:rPr lang="en-US" dirty="0" err="1"/>
              <a:t>deponovanje</a:t>
            </a:r>
            <a:r>
              <a:rPr lang="en-US" dirty="0"/>
              <a:t> </a:t>
            </a:r>
            <a:r>
              <a:rPr lang="en-US" dirty="0" err="1"/>
              <a:t>depozita</a:t>
            </a:r>
            <a:r>
              <a:rPr lang="en-US" dirty="0"/>
              <a:t> u </a:t>
            </a:r>
            <a:r>
              <a:rPr lang="en-US" dirty="0" err="1"/>
              <a:t>bankama</a:t>
            </a:r>
            <a:r>
              <a:rPr lang="en-US" dirty="0"/>
              <a:t>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/>
              <a:t>višoj</a:t>
            </a:r>
            <a:r>
              <a:rPr lang="en-US" dirty="0"/>
              <a:t> </a:t>
            </a:r>
            <a:r>
              <a:rPr lang="en-US" dirty="0" err="1"/>
              <a:t>kamatnoj</a:t>
            </a:r>
            <a:r>
              <a:rPr lang="en-US" dirty="0"/>
              <a:t> </a:t>
            </a:r>
            <a:r>
              <a:rPr lang="en-US" dirty="0" err="1"/>
              <a:t>stopi</a:t>
            </a:r>
            <a:r>
              <a:rPr lang="en-US" dirty="0"/>
              <a:t>, </a:t>
            </a:r>
            <a:r>
              <a:rPr lang="en-US" dirty="0" err="1"/>
              <a:t>ako</a:t>
            </a:r>
            <a:r>
              <a:rPr lang="en-US" dirty="0"/>
              <a:t> </a:t>
            </a:r>
            <a:r>
              <a:rPr lang="en-US" dirty="0" err="1"/>
              <a:t>postoji</a:t>
            </a:r>
            <a:r>
              <a:rPr lang="en-US" dirty="0"/>
              <a:t> </a:t>
            </a:r>
            <a:r>
              <a:rPr lang="en-US" dirty="0" err="1"/>
              <a:t>ograničavanje</a:t>
            </a:r>
            <a:r>
              <a:rPr lang="sr-Latn-ME" dirty="0"/>
              <a:t> </a:t>
            </a:r>
            <a:r>
              <a:rPr lang="pl-PL" dirty="0"/>
              <a:t>kamata na depozite banaka u okvira monetarno - kreditne politike banaka. </a:t>
            </a:r>
          </a:p>
          <a:p>
            <a:pPr algn="just"/>
            <a:r>
              <a:rPr lang="pl-PL" dirty="0"/>
              <a:t>Banke </a:t>
            </a:r>
            <a:r>
              <a:rPr lang="en-US" dirty="0" err="1"/>
              <a:t>imaju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izvesne</a:t>
            </a:r>
            <a:r>
              <a:rPr lang="en-US" dirty="0"/>
              <a:t> </a:t>
            </a:r>
            <a:r>
              <a:rPr lang="en-US" dirty="0" err="1"/>
              <a:t>troškove</a:t>
            </a:r>
            <a:r>
              <a:rPr lang="en-US" dirty="0"/>
              <a:t> </a:t>
            </a:r>
            <a:r>
              <a:rPr lang="en-US" dirty="0" err="1"/>
              <a:t>oko</a:t>
            </a:r>
            <a:r>
              <a:rPr lang="en-US" dirty="0"/>
              <a:t> </a:t>
            </a:r>
            <a:r>
              <a:rPr lang="en-US" dirty="0" err="1"/>
              <a:t>izdavanja</a:t>
            </a:r>
            <a:r>
              <a:rPr lang="en-US" dirty="0"/>
              <a:t> </a:t>
            </a:r>
            <a:r>
              <a:rPr lang="en-US" dirty="0" err="1"/>
              <a:t>ovih</a:t>
            </a:r>
            <a:r>
              <a:rPr lang="en-US" dirty="0"/>
              <a:t> </a:t>
            </a:r>
            <a:r>
              <a:rPr lang="en-US" dirty="0" err="1"/>
              <a:t>certifikata</a:t>
            </a:r>
            <a:r>
              <a:rPr lang="en-US" dirty="0"/>
              <a:t>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7AA31-9651-4598-9723-AE56DE97C57E}" type="slidenum">
              <a:rPr lang="en-US" smtClean="0"/>
              <a:pPr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9067157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11369"/>
            <a:ext cx="10515600" cy="5365594"/>
          </a:xfrm>
        </p:spPr>
        <p:txBody>
          <a:bodyPr>
            <a:normAutofit/>
          </a:bodyPr>
          <a:lstStyle/>
          <a:p>
            <a:pPr algn="just"/>
            <a:r>
              <a:rPr lang="en-US" dirty="0" err="1"/>
              <a:t>Depozitni</a:t>
            </a:r>
            <a:r>
              <a:rPr lang="en-US" dirty="0"/>
              <a:t> </a:t>
            </a:r>
            <a:r>
              <a:rPr lang="en-US" dirty="0" err="1"/>
              <a:t>certifikat</a:t>
            </a:r>
            <a:r>
              <a:rPr lang="en-US" dirty="0"/>
              <a:t>, </a:t>
            </a:r>
            <a:r>
              <a:rPr lang="en-US" dirty="0" err="1"/>
              <a:t>kao</a:t>
            </a:r>
            <a:r>
              <a:rPr lang="en-US" dirty="0"/>
              <a:t> instrument </a:t>
            </a:r>
            <a:r>
              <a:rPr lang="en-US" dirty="0" err="1"/>
              <a:t>tržišta</a:t>
            </a:r>
            <a:r>
              <a:rPr lang="en-US" dirty="0"/>
              <a:t> </a:t>
            </a:r>
            <a:r>
              <a:rPr lang="en-US" dirty="0" err="1"/>
              <a:t>novca</a:t>
            </a:r>
            <a:r>
              <a:rPr lang="en-US" dirty="0"/>
              <a:t>, </a:t>
            </a:r>
            <a:r>
              <a:rPr lang="en-US" dirty="0" err="1"/>
              <a:t>pokušava</a:t>
            </a:r>
            <a:r>
              <a:rPr lang="en-US" dirty="0"/>
              <a:t> </a:t>
            </a:r>
            <a:r>
              <a:rPr lang="en-US" dirty="0" smtClean="0"/>
              <a:t>r</a:t>
            </a:r>
            <a:r>
              <a:rPr lang="sr-Latn-ME" dirty="0" smtClean="0"/>
              <a:t>ij</a:t>
            </a:r>
            <a:r>
              <a:rPr lang="en-US" dirty="0" err="1" smtClean="0"/>
              <a:t>ešiti</a:t>
            </a:r>
            <a:r>
              <a:rPr lang="en-US" dirty="0" smtClean="0"/>
              <a:t> </a:t>
            </a:r>
            <a:r>
              <a:rPr lang="en-US" dirty="0" err="1" smtClean="0"/>
              <a:t>suprotnost</a:t>
            </a:r>
            <a:r>
              <a:rPr lang="sr-Latn-ME" dirty="0" smtClean="0"/>
              <a:t> </a:t>
            </a:r>
            <a:r>
              <a:rPr lang="en-US" dirty="0" err="1" smtClean="0"/>
              <a:t>između</a:t>
            </a:r>
            <a:r>
              <a:rPr lang="en-US" dirty="0" smtClean="0"/>
              <a:t> dv</a:t>
            </a:r>
            <a:r>
              <a:rPr lang="sr-Latn-ME" dirty="0" smtClean="0"/>
              <a:t>ij</a:t>
            </a:r>
            <a:r>
              <a:rPr lang="en-US" dirty="0" smtClean="0"/>
              <a:t>e </a:t>
            </a:r>
            <a:r>
              <a:rPr lang="en-US" dirty="0" err="1"/>
              <a:t>želje</a:t>
            </a:r>
            <a:r>
              <a:rPr lang="en-US" dirty="0"/>
              <a:t> </a:t>
            </a:r>
            <a:r>
              <a:rPr lang="en-US" dirty="0" err="1"/>
              <a:t>vlasnika</a:t>
            </a:r>
            <a:r>
              <a:rPr lang="en-US" dirty="0"/>
              <a:t> </a:t>
            </a:r>
            <a:r>
              <a:rPr lang="en-US" dirty="0" err="1"/>
              <a:t>novca</a:t>
            </a:r>
            <a:r>
              <a:rPr lang="en-US" dirty="0"/>
              <a:t>: </a:t>
            </a:r>
            <a:r>
              <a:rPr lang="en-US" dirty="0" err="1"/>
              <a:t>suprotnost</a:t>
            </a:r>
            <a:r>
              <a:rPr lang="en-US" dirty="0"/>
              <a:t> </a:t>
            </a:r>
            <a:r>
              <a:rPr lang="en-US" dirty="0" err="1"/>
              <a:t>između</a:t>
            </a:r>
            <a:r>
              <a:rPr lang="en-US" dirty="0"/>
              <a:t> </a:t>
            </a:r>
            <a:r>
              <a:rPr lang="en-US" dirty="0" err="1"/>
              <a:t>želje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likvidnošću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držanja</a:t>
            </a:r>
            <a:r>
              <a:rPr lang="sr-Latn-ME" dirty="0" smtClean="0"/>
              <a:t> </a:t>
            </a:r>
            <a:r>
              <a:rPr lang="pl-PL" dirty="0" smtClean="0"/>
              <a:t>novca </a:t>
            </a:r>
            <a:r>
              <a:rPr lang="pl-PL" dirty="0"/>
              <a:t>kod sebe, što ne donosi nikakvu kamatu, i želje za zaradom u obliku </a:t>
            </a:r>
            <a:r>
              <a:rPr lang="pl-PL" dirty="0" smtClean="0"/>
              <a:t>kamata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/>
              <a:t>depozite</a:t>
            </a:r>
            <a:r>
              <a:rPr lang="en-US" dirty="0"/>
              <a:t>, </a:t>
            </a:r>
            <a:r>
              <a:rPr lang="en-US" dirty="0" err="1"/>
              <a:t>što</a:t>
            </a:r>
            <a:r>
              <a:rPr lang="en-US" dirty="0"/>
              <a:t> </a:t>
            </a:r>
            <a:r>
              <a:rPr lang="en-US" dirty="0" err="1"/>
              <a:t>smanjuje</a:t>
            </a:r>
            <a:r>
              <a:rPr lang="en-US" dirty="0"/>
              <a:t> </a:t>
            </a:r>
            <a:r>
              <a:rPr lang="en-US" dirty="0" err="1"/>
              <a:t>njegovu</a:t>
            </a:r>
            <a:r>
              <a:rPr lang="en-US" dirty="0"/>
              <a:t> </a:t>
            </a:r>
            <a:r>
              <a:rPr lang="en-US" dirty="0" err="1"/>
              <a:t>likvidnost</a:t>
            </a:r>
            <a:r>
              <a:rPr lang="en-US" dirty="0"/>
              <a:t>. </a:t>
            </a:r>
            <a:endParaRPr lang="sr-Latn-ME" dirty="0" smtClean="0"/>
          </a:p>
          <a:p>
            <a:r>
              <a:rPr lang="en-US" dirty="0" err="1" smtClean="0"/>
              <a:t>Depozitni</a:t>
            </a:r>
            <a:r>
              <a:rPr lang="en-US" dirty="0" smtClean="0"/>
              <a:t> </a:t>
            </a:r>
            <a:r>
              <a:rPr lang="en-US" dirty="0" err="1"/>
              <a:t>certifikat</a:t>
            </a:r>
            <a:r>
              <a:rPr lang="en-US" dirty="0"/>
              <a:t> je </a:t>
            </a:r>
            <a:r>
              <a:rPr lang="en-US" dirty="0" err="1"/>
              <a:t>neko</a:t>
            </a:r>
            <a:r>
              <a:rPr lang="en-US" dirty="0"/>
              <a:t> </a:t>
            </a:r>
            <a:r>
              <a:rPr lang="en-US" dirty="0" err="1" smtClean="0"/>
              <a:t>srednje</a:t>
            </a:r>
            <a:r>
              <a:rPr lang="sr-Latn-ME" dirty="0" smtClean="0"/>
              <a:t> </a:t>
            </a:r>
            <a:r>
              <a:rPr lang="en-US" dirty="0" smtClean="0"/>
              <a:t>r</a:t>
            </a:r>
            <a:r>
              <a:rPr lang="sr-Latn-ME" dirty="0" smtClean="0"/>
              <a:t>j</a:t>
            </a:r>
            <a:r>
              <a:rPr lang="en-US" dirty="0" err="1" smtClean="0"/>
              <a:t>ešenje</a:t>
            </a:r>
            <a:r>
              <a:rPr lang="en-US" dirty="0" smtClean="0"/>
              <a:t> </a:t>
            </a:r>
            <a:r>
              <a:rPr lang="en-US" dirty="0" err="1" smtClean="0"/>
              <a:t>izme</a:t>
            </a:r>
            <a:r>
              <a:rPr lang="sr-Latn-ME" dirty="0" smtClean="0"/>
              <a:t>đ</a:t>
            </a:r>
            <a:r>
              <a:rPr lang="en-US" dirty="0" smtClean="0"/>
              <a:t>u </a:t>
            </a:r>
            <a:r>
              <a:rPr lang="en-US" dirty="0" err="1"/>
              <a:t>depozita</a:t>
            </a:r>
            <a:r>
              <a:rPr lang="en-US" dirty="0"/>
              <a:t> -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smtClean="0"/>
              <a:t>vi</a:t>
            </a:r>
            <a:r>
              <a:rPr lang="sr-Latn-ME" dirty="0" smtClean="0"/>
              <a:t>đ</a:t>
            </a:r>
            <a:r>
              <a:rPr lang="en-US" dirty="0" err="1" smtClean="0"/>
              <a:t>enju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oročenih</a:t>
            </a:r>
            <a:r>
              <a:rPr lang="en-US" dirty="0"/>
              <a:t> </a:t>
            </a:r>
            <a:r>
              <a:rPr lang="en-US" dirty="0" err="1"/>
              <a:t>depozita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Na </a:t>
            </a:r>
            <a:r>
              <a:rPr lang="en-US" dirty="0" err="1"/>
              <a:t>depozite</a:t>
            </a:r>
            <a:r>
              <a:rPr lang="en-US" dirty="0"/>
              <a:t>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/>
              <a:t>viđenju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koji</a:t>
            </a:r>
            <a:r>
              <a:rPr lang="en-US" dirty="0" smtClean="0"/>
              <a:t> </a:t>
            </a:r>
            <a:r>
              <a:rPr lang="en-US" dirty="0" err="1"/>
              <a:t>omogućavaju</a:t>
            </a:r>
            <a:r>
              <a:rPr lang="en-US" dirty="0"/>
              <a:t> </a:t>
            </a:r>
            <a:r>
              <a:rPr lang="en-US" dirty="0" err="1"/>
              <a:t>visok</a:t>
            </a:r>
            <a:r>
              <a:rPr lang="en-US" dirty="0"/>
              <a:t> </a:t>
            </a:r>
            <a:r>
              <a:rPr lang="en-US" dirty="0" err="1"/>
              <a:t>stepen</a:t>
            </a:r>
            <a:r>
              <a:rPr lang="en-US" dirty="0"/>
              <a:t> </a:t>
            </a:r>
            <a:r>
              <a:rPr lang="en-US" dirty="0" err="1"/>
              <a:t>likvidnosti</a:t>
            </a:r>
            <a:r>
              <a:rPr lang="en-US" dirty="0"/>
              <a:t>, </a:t>
            </a:r>
            <a:r>
              <a:rPr lang="en-US" dirty="0" err="1"/>
              <a:t>banke</a:t>
            </a:r>
            <a:r>
              <a:rPr lang="en-US" dirty="0"/>
              <a:t> ne </a:t>
            </a:r>
            <a:r>
              <a:rPr lang="en-US" dirty="0" err="1"/>
              <a:t>plaćaju</a:t>
            </a:r>
            <a:r>
              <a:rPr lang="en-US" dirty="0"/>
              <a:t> </a:t>
            </a:r>
            <a:r>
              <a:rPr lang="en-US" dirty="0" err="1"/>
              <a:t>nikakvu</a:t>
            </a:r>
            <a:r>
              <a:rPr lang="en-US" dirty="0"/>
              <a:t>,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vrlo</a:t>
            </a:r>
            <a:r>
              <a:rPr lang="en-US" dirty="0"/>
              <a:t> </a:t>
            </a:r>
            <a:r>
              <a:rPr lang="en-US" dirty="0" err="1" smtClean="0"/>
              <a:t>malu</a:t>
            </a:r>
            <a:r>
              <a:rPr lang="sr-Latn-ME" dirty="0" smtClean="0"/>
              <a:t> </a:t>
            </a:r>
            <a:r>
              <a:rPr lang="en-US" dirty="0" err="1" smtClean="0"/>
              <a:t>kamatu</a:t>
            </a:r>
            <a:r>
              <a:rPr lang="en-US" dirty="0"/>
              <a:t>. </a:t>
            </a:r>
            <a:endParaRPr lang="sr-Latn-ME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7AA31-9651-4598-9723-AE56DE97C57E}" type="slidenum">
              <a:rPr lang="en-US" smtClean="0"/>
              <a:pPr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9237585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37127"/>
            <a:ext cx="10515600" cy="5339836"/>
          </a:xfrm>
        </p:spPr>
        <p:txBody>
          <a:bodyPr/>
          <a:lstStyle/>
          <a:p>
            <a:pPr algn="just"/>
            <a:r>
              <a:rPr lang="en-US" dirty="0"/>
              <a:t>Na </a:t>
            </a:r>
            <a:r>
              <a:rPr lang="en-US" dirty="0" err="1"/>
              <a:t>oročeni</a:t>
            </a:r>
            <a:r>
              <a:rPr lang="en-US" dirty="0"/>
              <a:t> </a:t>
            </a:r>
            <a:r>
              <a:rPr lang="en-US" dirty="0" err="1"/>
              <a:t>depozit</a:t>
            </a:r>
            <a:r>
              <a:rPr lang="en-US" dirty="0"/>
              <a:t> </a:t>
            </a:r>
            <a:r>
              <a:rPr lang="en-US" dirty="0" err="1"/>
              <a:t>vlasnik</a:t>
            </a:r>
            <a:r>
              <a:rPr lang="en-US" dirty="0"/>
              <a:t> </a:t>
            </a:r>
            <a:r>
              <a:rPr lang="en-US" dirty="0" err="1"/>
              <a:t>novca</a:t>
            </a:r>
            <a:r>
              <a:rPr lang="en-US" dirty="0"/>
              <a:t> </a:t>
            </a:r>
            <a:r>
              <a:rPr lang="en-US" dirty="0" err="1"/>
              <a:t>dobija</a:t>
            </a:r>
            <a:r>
              <a:rPr lang="en-US" dirty="0"/>
              <a:t> </a:t>
            </a:r>
            <a:r>
              <a:rPr lang="en-US" dirty="0" err="1"/>
              <a:t>veću</a:t>
            </a:r>
            <a:r>
              <a:rPr lang="en-US" dirty="0"/>
              <a:t> </a:t>
            </a:r>
            <a:r>
              <a:rPr lang="en-US" dirty="0" err="1"/>
              <a:t>kamatu</a:t>
            </a:r>
            <a:r>
              <a:rPr lang="en-US" dirty="0"/>
              <a:t>, </a:t>
            </a:r>
            <a:r>
              <a:rPr lang="en-US" dirty="0" err="1"/>
              <a:t>ali</a:t>
            </a:r>
            <a:r>
              <a:rPr lang="en-US" dirty="0"/>
              <a:t> mu se </a:t>
            </a:r>
            <a:r>
              <a:rPr lang="en-US" dirty="0" err="1"/>
              <a:t>smanjuje</a:t>
            </a:r>
            <a:r>
              <a:rPr lang="sr-Latn-ME" dirty="0"/>
              <a:t> </a:t>
            </a:r>
            <a:r>
              <a:rPr lang="en-US" dirty="0" err="1"/>
              <a:t>likvidnost</a:t>
            </a:r>
            <a:r>
              <a:rPr lang="en-US" dirty="0"/>
              <a:t>. </a:t>
            </a:r>
            <a:endParaRPr lang="sr-Latn-ME" dirty="0"/>
          </a:p>
          <a:p>
            <a:pPr algn="just"/>
            <a:r>
              <a:rPr lang="en-US" dirty="0" err="1"/>
              <a:t>Depozitni</a:t>
            </a:r>
            <a:r>
              <a:rPr lang="en-US" dirty="0"/>
              <a:t> </a:t>
            </a:r>
            <a:r>
              <a:rPr lang="en-US" dirty="0" err="1"/>
              <a:t>certifikat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mogućnost</a:t>
            </a:r>
            <a:r>
              <a:rPr lang="en-US" dirty="0"/>
              <a:t> </a:t>
            </a:r>
            <a:r>
              <a:rPr lang="en-US" dirty="0" err="1"/>
              <a:t>prodaje</a:t>
            </a:r>
            <a:r>
              <a:rPr lang="en-US" dirty="0"/>
              <a:t> tog </a:t>
            </a:r>
            <a:r>
              <a:rPr lang="en-US" dirty="0" err="1"/>
              <a:t>papira</a:t>
            </a:r>
            <a:r>
              <a:rPr lang="en-US" dirty="0"/>
              <a:t> je </a:t>
            </a:r>
            <a:r>
              <a:rPr lang="en-US" dirty="0" err="1"/>
              <a:t>intermedijarni</a:t>
            </a:r>
            <a:r>
              <a:rPr lang="sr-Latn-ME" dirty="0"/>
              <a:t> </a:t>
            </a:r>
            <a:r>
              <a:rPr lang="en-US" dirty="0"/>
              <a:t>(</a:t>
            </a:r>
            <a:r>
              <a:rPr lang="en-US" dirty="0" err="1"/>
              <a:t>srednji</a:t>
            </a:r>
            <a:r>
              <a:rPr lang="en-US" dirty="0"/>
              <a:t>) instrument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vlasniku</a:t>
            </a:r>
            <a:r>
              <a:rPr lang="en-US" dirty="0"/>
              <a:t> </a:t>
            </a:r>
            <a:r>
              <a:rPr lang="en-US" dirty="0" err="1"/>
              <a:t>novca</a:t>
            </a:r>
            <a:r>
              <a:rPr lang="en-US" dirty="0"/>
              <a:t> </a:t>
            </a:r>
            <a:r>
              <a:rPr lang="en-US" dirty="0" err="1"/>
              <a:t>omogućava</a:t>
            </a:r>
            <a:r>
              <a:rPr lang="en-US" dirty="0"/>
              <a:t> </a:t>
            </a:r>
            <a:r>
              <a:rPr lang="en-US" dirty="0" err="1"/>
              <a:t>zaradu</a:t>
            </a:r>
            <a:r>
              <a:rPr lang="en-US" dirty="0"/>
              <a:t> u </a:t>
            </a:r>
            <a:r>
              <a:rPr lang="en-US" dirty="0" err="1"/>
              <a:t>obliku</a:t>
            </a:r>
            <a:r>
              <a:rPr lang="en-US" dirty="0"/>
              <a:t> </a:t>
            </a:r>
            <a:r>
              <a:rPr lang="en-US" dirty="0" err="1"/>
              <a:t>kamate</a:t>
            </a:r>
            <a:r>
              <a:rPr lang="en-US" dirty="0"/>
              <a:t>,</a:t>
            </a:r>
            <a:r>
              <a:rPr lang="sr-Latn-ME" dirty="0"/>
              <a:t> </a:t>
            </a:r>
            <a:r>
              <a:rPr lang="en-US" dirty="0" err="1"/>
              <a:t>mogućnost</a:t>
            </a:r>
            <a:r>
              <a:rPr lang="en-US" dirty="0"/>
              <a:t> </a:t>
            </a:r>
            <a:r>
              <a:rPr lang="en-US" dirty="0" err="1"/>
              <a:t>ranijeg</a:t>
            </a:r>
            <a:r>
              <a:rPr lang="en-US" dirty="0"/>
              <a:t> </a:t>
            </a:r>
            <a:r>
              <a:rPr lang="en-US" dirty="0" err="1"/>
              <a:t>povratka</a:t>
            </a:r>
            <a:r>
              <a:rPr lang="en-US" dirty="0"/>
              <a:t> </a:t>
            </a:r>
            <a:r>
              <a:rPr lang="en-US" dirty="0" err="1"/>
              <a:t>sredstava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održavanje</a:t>
            </a:r>
            <a:r>
              <a:rPr lang="en-US" dirty="0"/>
              <a:t> </a:t>
            </a:r>
            <a:r>
              <a:rPr lang="en-US" dirty="0" err="1"/>
              <a:t>visokog</a:t>
            </a:r>
            <a:r>
              <a:rPr lang="en-US" dirty="0"/>
              <a:t> </a:t>
            </a:r>
            <a:r>
              <a:rPr lang="en-US" dirty="0" err="1"/>
              <a:t>stepena</a:t>
            </a:r>
            <a:r>
              <a:rPr lang="en-US" dirty="0"/>
              <a:t> </a:t>
            </a:r>
            <a:r>
              <a:rPr lang="en-US" dirty="0" err="1"/>
              <a:t>likvidnosti</a:t>
            </a:r>
            <a:r>
              <a:rPr lang="en-US" dirty="0"/>
              <a:t>.</a:t>
            </a:r>
          </a:p>
          <a:p>
            <a:pPr algn="just"/>
            <a:r>
              <a:rPr lang="en-US" dirty="0"/>
              <a:t>Taj instrument je </a:t>
            </a:r>
            <a:r>
              <a:rPr lang="en-US" dirty="0" err="1"/>
              <a:t>povoljan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poslovne</a:t>
            </a:r>
            <a:r>
              <a:rPr lang="en-US" dirty="0"/>
              <a:t> (</a:t>
            </a:r>
            <a:r>
              <a:rPr lang="en-US" dirty="0" err="1"/>
              <a:t>depozitne</a:t>
            </a:r>
            <a:r>
              <a:rPr lang="en-US" dirty="0"/>
              <a:t>) </a:t>
            </a:r>
            <a:r>
              <a:rPr lang="en-US" dirty="0" err="1"/>
              <a:t>banke</a:t>
            </a:r>
            <a:r>
              <a:rPr lang="en-US" dirty="0"/>
              <a:t>, </a:t>
            </a:r>
            <a:r>
              <a:rPr lang="en-US" dirty="0" err="1"/>
              <a:t>jer</a:t>
            </a:r>
            <a:r>
              <a:rPr lang="en-US" dirty="0"/>
              <a:t> </a:t>
            </a:r>
            <a:r>
              <a:rPr lang="en-US" dirty="0" err="1"/>
              <a:t>privlači</a:t>
            </a:r>
            <a:r>
              <a:rPr lang="en-US" dirty="0"/>
              <a:t> </a:t>
            </a:r>
            <a:r>
              <a:rPr lang="en-US" dirty="0" err="1"/>
              <a:t>štednju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sr-Latn-ME" dirty="0"/>
              <a:t> </a:t>
            </a:r>
            <a:r>
              <a:rPr lang="en-US" dirty="0" err="1"/>
              <a:t>povećava</a:t>
            </a:r>
            <a:r>
              <a:rPr lang="en-US" dirty="0"/>
              <a:t> </a:t>
            </a:r>
            <a:r>
              <a:rPr lang="en-US" dirty="0" err="1"/>
              <a:t>kreditnu</a:t>
            </a:r>
            <a:r>
              <a:rPr lang="en-US" dirty="0"/>
              <a:t> </a:t>
            </a:r>
            <a:r>
              <a:rPr lang="en-US" dirty="0" err="1"/>
              <a:t>sposobnost</a:t>
            </a:r>
            <a:r>
              <a:rPr lang="en-US" dirty="0"/>
              <a:t> </a:t>
            </a:r>
            <a:r>
              <a:rPr lang="en-US" dirty="0" err="1"/>
              <a:t>banke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7AA31-9651-4598-9723-AE56DE97C57E}" type="slidenum">
              <a:rPr lang="en-US" smtClean="0"/>
              <a:pPr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2031737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98490"/>
            <a:ext cx="10515600" cy="5378473"/>
          </a:xfrm>
        </p:spPr>
        <p:txBody>
          <a:bodyPr>
            <a:normAutofit/>
          </a:bodyPr>
          <a:lstStyle/>
          <a:p>
            <a:r>
              <a:rPr lang="pl-PL" dirty="0"/>
              <a:t>U odnosu na blagajničke zapise koje izdaje Centralna banka, </a:t>
            </a:r>
            <a:r>
              <a:rPr lang="pl-PL" dirty="0" smtClean="0"/>
              <a:t>depozitni </a:t>
            </a:r>
            <a:r>
              <a:rPr lang="en-US" dirty="0" err="1" smtClean="0"/>
              <a:t>certifikat</a:t>
            </a:r>
            <a:r>
              <a:rPr lang="en-US" dirty="0" smtClean="0"/>
              <a:t> </a:t>
            </a:r>
            <a:r>
              <a:rPr lang="en-US" dirty="0" err="1"/>
              <a:t>predstavlja</a:t>
            </a:r>
            <a:r>
              <a:rPr lang="en-US" dirty="0"/>
              <a:t> </a:t>
            </a:r>
            <a:r>
              <a:rPr lang="en-US" dirty="0" err="1"/>
              <a:t>alternativni</a:t>
            </a:r>
            <a:r>
              <a:rPr lang="en-US" dirty="0"/>
              <a:t> instrument </a:t>
            </a:r>
            <a:r>
              <a:rPr lang="en-US" dirty="0" err="1"/>
              <a:t>koji</a:t>
            </a:r>
            <a:r>
              <a:rPr lang="en-US" dirty="0"/>
              <a:t> je </a:t>
            </a:r>
            <a:r>
              <a:rPr lang="en-US" dirty="0" err="1"/>
              <a:t>veoma</a:t>
            </a:r>
            <a:r>
              <a:rPr lang="en-US" dirty="0"/>
              <a:t> </a:t>
            </a:r>
            <a:r>
              <a:rPr lang="en-US" dirty="0" err="1"/>
              <a:t>osetljiv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smtClean="0"/>
              <a:t>prom</a:t>
            </a:r>
            <a:r>
              <a:rPr lang="sr-Latn-ME" dirty="0" smtClean="0"/>
              <a:t>j</a:t>
            </a:r>
            <a:r>
              <a:rPr lang="en-US" dirty="0" err="1" smtClean="0"/>
              <a:t>ene</a:t>
            </a:r>
            <a:r>
              <a:rPr lang="sr-Latn-ME" dirty="0" smtClean="0"/>
              <a:t> </a:t>
            </a:r>
            <a:r>
              <a:rPr lang="en-US" dirty="0" err="1" smtClean="0"/>
              <a:t>kamatne</a:t>
            </a:r>
            <a:r>
              <a:rPr lang="en-US" dirty="0" smtClean="0"/>
              <a:t> </a:t>
            </a:r>
            <a:r>
              <a:rPr lang="en-US" dirty="0"/>
              <a:t>stope. </a:t>
            </a:r>
            <a:endParaRPr lang="sr-Latn-ME" dirty="0" smtClean="0"/>
          </a:p>
          <a:p>
            <a:r>
              <a:rPr lang="en-US" dirty="0" err="1" smtClean="0"/>
              <a:t>Monetarna</a:t>
            </a:r>
            <a:r>
              <a:rPr lang="en-US" dirty="0" smtClean="0"/>
              <a:t> </a:t>
            </a:r>
            <a:r>
              <a:rPr lang="en-US" dirty="0" err="1"/>
              <a:t>vlast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fiksirati</a:t>
            </a:r>
            <a:r>
              <a:rPr lang="en-US" dirty="0"/>
              <a:t> </a:t>
            </a:r>
            <a:r>
              <a:rPr lang="en-US" dirty="0" err="1"/>
              <a:t>kamatnu</a:t>
            </a:r>
            <a:r>
              <a:rPr lang="en-US" dirty="0"/>
              <a:t> </a:t>
            </a:r>
            <a:r>
              <a:rPr lang="en-US" dirty="0" err="1"/>
              <a:t>stopu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depozitne</a:t>
            </a:r>
            <a:r>
              <a:rPr lang="en-US" dirty="0"/>
              <a:t> </a:t>
            </a:r>
            <a:r>
              <a:rPr lang="en-US" dirty="0" err="1" smtClean="0"/>
              <a:t>certifikate</a:t>
            </a:r>
            <a:r>
              <a:rPr lang="sr-Latn-ME" dirty="0" smtClean="0"/>
              <a:t> </a:t>
            </a:r>
            <a:r>
              <a:rPr lang="pl-PL" dirty="0" smtClean="0"/>
              <a:t>i </a:t>
            </a:r>
            <a:r>
              <a:rPr lang="pl-PL" dirty="0"/>
              <a:t>na taj način, preko tog instrumenta, </a:t>
            </a:r>
            <a:r>
              <a:rPr lang="pl-PL" dirty="0" smtClean="0"/>
              <a:t>djelovati </a:t>
            </a:r>
            <a:r>
              <a:rPr lang="pl-PL" dirty="0"/>
              <a:t>na novčano tržiste</a:t>
            </a:r>
            <a:r>
              <a:rPr lang="pl-PL" dirty="0" smtClean="0"/>
              <a:t>.</a:t>
            </a:r>
          </a:p>
          <a:p>
            <a:r>
              <a:rPr lang="pl-PL" dirty="0" smtClean="0"/>
              <a:t> </a:t>
            </a:r>
            <a:r>
              <a:rPr lang="pl-PL" dirty="0"/>
              <a:t>Centralna </a:t>
            </a:r>
            <a:r>
              <a:rPr lang="pl-PL" dirty="0" smtClean="0"/>
              <a:t>banka </a:t>
            </a:r>
            <a:r>
              <a:rPr lang="en-US" dirty="0" err="1" smtClean="0"/>
              <a:t>ima</a:t>
            </a:r>
            <a:r>
              <a:rPr lang="en-US" dirty="0" smtClean="0"/>
              <a:t> </a:t>
            </a:r>
            <a:r>
              <a:rPr lang="en-US" dirty="0" err="1"/>
              <a:t>efikasnije</a:t>
            </a:r>
            <a:r>
              <a:rPr lang="en-US" dirty="0"/>
              <a:t> </a:t>
            </a:r>
            <a:r>
              <a:rPr lang="en-US" dirty="0" err="1"/>
              <a:t>instrumente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regulisanje</a:t>
            </a:r>
            <a:r>
              <a:rPr lang="en-US" dirty="0"/>
              <a:t> </a:t>
            </a:r>
            <a:r>
              <a:rPr lang="en-US" dirty="0" err="1"/>
              <a:t>novčane</a:t>
            </a:r>
            <a:r>
              <a:rPr lang="en-US" dirty="0"/>
              <a:t> </a:t>
            </a:r>
            <a:r>
              <a:rPr lang="en-US" dirty="0" err="1"/>
              <a:t>mase</a:t>
            </a:r>
            <a:r>
              <a:rPr lang="en-US" dirty="0"/>
              <a:t> (</a:t>
            </a:r>
            <a:r>
              <a:rPr lang="en-US" dirty="0" err="1" smtClean="0"/>
              <a:t>pla</a:t>
            </a:r>
            <a:r>
              <a:rPr lang="sr-Latn-ME" dirty="0" smtClean="0"/>
              <a:t>f</a:t>
            </a:r>
            <a:r>
              <a:rPr lang="en-US" dirty="0" err="1" smtClean="0"/>
              <a:t>oniranje</a:t>
            </a:r>
            <a:r>
              <a:rPr lang="en-US" dirty="0" smtClean="0"/>
              <a:t> </a:t>
            </a:r>
            <a:r>
              <a:rPr lang="en-US" dirty="0" err="1"/>
              <a:t>kredita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stopu</a:t>
            </a:r>
            <a:r>
              <a:rPr lang="en-US" dirty="0" smtClean="0"/>
              <a:t> </a:t>
            </a:r>
            <a:r>
              <a:rPr lang="en-US" dirty="0" err="1"/>
              <a:t>obaveznih</a:t>
            </a:r>
            <a:r>
              <a:rPr lang="en-US" dirty="0"/>
              <a:t> </a:t>
            </a:r>
            <a:r>
              <a:rPr lang="en-US" dirty="0" err="1"/>
              <a:t>rezervi</a:t>
            </a:r>
            <a:r>
              <a:rPr lang="en-US" dirty="0"/>
              <a:t>, </a:t>
            </a:r>
            <a:r>
              <a:rPr lang="en-US" dirty="0" err="1"/>
              <a:t>eskontnu</a:t>
            </a:r>
            <a:r>
              <a:rPr lang="en-US" dirty="0"/>
              <a:t> </a:t>
            </a:r>
            <a:r>
              <a:rPr lang="en-US" dirty="0" err="1"/>
              <a:t>stopu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slično</a:t>
            </a:r>
            <a:r>
              <a:rPr lang="en-US" dirty="0"/>
              <a:t>), </a:t>
            </a:r>
            <a:r>
              <a:rPr lang="en-US" dirty="0" err="1"/>
              <a:t>ali</a:t>
            </a:r>
            <a:r>
              <a:rPr lang="en-US" dirty="0"/>
              <a:t> </a:t>
            </a:r>
            <a:r>
              <a:rPr lang="en-US" dirty="0" err="1"/>
              <a:t>joj</a:t>
            </a:r>
            <a:r>
              <a:rPr lang="en-US" dirty="0"/>
              <a:t> u </a:t>
            </a:r>
            <a:r>
              <a:rPr lang="en-US" dirty="0" err="1"/>
              <a:t>nekim</a:t>
            </a:r>
            <a:r>
              <a:rPr lang="en-US" dirty="0"/>
              <a:t> </a:t>
            </a:r>
            <a:r>
              <a:rPr lang="en-US" dirty="0" err="1"/>
              <a:t>situacijama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ovaj</a:t>
            </a:r>
            <a:r>
              <a:rPr lang="sr-Latn-ME" dirty="0" smtClean="0"/>
              <a:t> </a:t>
            </a:r>
            <a:r>
              <a:rPr lang="en-US" dirty="0" smtClean="0"/>
              <a:t>instrument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koristan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7AA31-9651-4598-9723-AE56DE97C57E}" type="slidenum">
              <a:rPr lang="en-US" smtClean="0"/>
              <a:pPr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69793535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46975"/>
            <a:ext cx="10515600" cy="5429988"/>
          </a:xfrm>
        </p:spPr>
        <p:txBody>
          <a:bodyPr/>
          <a:lstStyle/>
          <a:p>
            <a:r>
              <a:rPr lang="en-US" dirty="0" err="1"/>
              <a:t>Bitni</a:t>
            </a:r>
            <a:r>
              <a:rPr lang="en-US" dirty="0"/>
              <a:t> </a:t>
            </a:r>
            <a:r>
              <a:rPr lang="en-US" dirty="0" err="1"/>
              <a:t>elementi</a:t>
            </a:r>
            <a:r>
              <a:rPr lang="en-US" dirty="0"/>
              <a:t> </a:t>
            </a:r>
            <a:r>
              <a:rPr lang="en-US" dirty="0" err="1"/>
              <a:t>depozitnog</a:t>
            </a:r>
            <a:r>
              <a:rPr lang="en-US" dirty="0"/>
              <a:t> </a:t>
            </a:r>
            <a:r>
              <a:rPr lang="en-US" dirty="0" err="1"/>
              <a:t>certifikata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 smtClean="0"/>
              <a:t>sl</a:t>
            </a:r>
            <a:r>
              <a:rPr lang="sr-Latn-ME" dirty="0" smtClean="0"/>
              <a:t>ij</a:t>
            </a:r>
            <a:r>
              <a:rPr lang="en-US" dirty="0" err="1" smtClean="0"/>
              <a:t>edeći</a:t>
            </a:r>
            <a:r>
              <a:rPr lang="en-US" dirty="0"/>
              <a:t>: </a:t>
            </a:r>
            <a:endParaRPr lang="sr-Latn-ME" dirty="0"/>
          </a:p>
          <a:p>
            <a:pPr marL="457200" lvl="1" indent="0">
              <a:buNone/>
            </a:pPr>
            <a:r>
              <a:rPr lang="en-US" sz="2800" dirty="0"/>
              <a:t>1) </a:t>
            </a:r>
            <a:r>
              <a:rPr lang="en-US" sz="2800" dirty="0" err="1"/>
              <a:t>Oznaka</a:t>
            </a:r>
            <a:r>
              <a:rPr lang="en-US" sz="2800" dirty="0"/>
              <a:t> da je </a:t>
            </a:r>
            <a:r>
              <a:rPr lang="en-US" sz="2800" dirty="0" err="1"/>
              <a:t>depozitni</a:t>
            </a:r>
            <a:r>
              <a:rPr lang="sr-Latn-ME" sz="2800" dirty="0"/>
              <a:t> </a:t>
            </a:r>
            <a:r>
              <a:rPr lang="en-US" sz="2800" dirty="0" err="1"/>
              <a:t>certifikat</a:t>
            </a:r>
            <a:r>
              <a:rPr lang="en-US" sz="2800" dirty="0"/>
              <a:t>,</a:t>
            </a:r>
            <a:endParaRPr lang="sr-Latn-ME" sz="2800" dirty="0"/>
          </a:p>
          <a:p>
            <a:pPr marL="457200" lvl="1" indent="0">
              <a:buNone/>
            </a:pPr>
            <a:r>
              <a:rPr lang="en-US" sz="2800" dirty="0"/>
              <a:t> 2) </a:t>
            </a:r>
            <a:r>
              <a:rPr lang="en-US" sz="2800" dirty="0" err="1"/>
              <a:t>Naziv</a:t>
            </a:r>
            <a:r>
              <a:rPr lang="en-US" sz="2800" dirty="0"/>
              <a:t> </a:t>
            </a:r>
            <a:r>
              <a:rPr lang="en-US" sz="2800" dirty="0" err="1"/>
              <a:t>banke</a:t>
            </a:r>
            <a:r>
              <a:rPr lang="en-US" sz="2800" dirty="0"/>
              <a:t> </a:t>
            </a:r>
            <a:r>
              <a:rPr lang="en-US" sz="2800" dirty="0" err="1"/>
              <a:t>koja</a:t>
            </a:r>
            <a:r>
              <a:rPr lang="en-US" sz="2800" dirty="0"/>
              <a:t> </a:t>
            </a:r>
            <a:r>
              <a:rPr lang="sr-Latn-ME" sz="2800" dirty="0" smtClean="0"/>
              <a:t>ga </a:t>
            </a:r>
            <a:r>
              <a:rPr lang="en-US" sz="2800" dirty="0" err="1" smtClean="0"/>
              <a:t>izdaje</a:t>
            </a:r>
            <a:r>
              <a:rPr lang="en-US" sz="2800" dirty="0" smtClean="0"/>
              <a:t> , </a:t>
            </a:r>
            <a:endParaRPr lang="sr-Latn-ME" sz="2800" dirty="0"/>
          </a:p>
          <a:p>
            <a:pPr marL="457200" lvl="1" indent="0">
              <a:buNone/>
            </a:pPr>
            <a:r>
              <a:rPr lang="en-US" sz="2800" dirty="0"/>
              <a:t>3) </a:t>
            </a:r>
            <a:r>
              <a:rPr lang="en-US" sz="2800" dirty="0" smtClean="0"/>
              <a:t>M</a:t>
            </a:r>
            <a:r>
              <a:rPr lang="sr-Latn-ME" sz="2800" dirty="0" smtClean="0"/>
              <a:t>j</a:t>
            </a:r>
            <a:r>
              <a:rPr lang="en-US" sz="2800" dirty="0" err="1" smtClean="0"/>
              <a:t>esto</a:t>
            </a:r>
            <a:r>
              <a:rPr lang="en-US" sz="2800" dirty="0" smtClean="0"/>
              <a:t> </a:t>
            </a:r>
            <a:r>
              <a:rPr lang="en-US" sz="2800" dirty="0" err="1"/>
              <a:t>i</a:t>
            </a:r>
            <a:r>
              <a:rPr lang="en-US" sz="2800" dirty="0"/>
              <a:t> datum </a:t>
            </a:r>
            <a:r>
              <a:rPr lang="en-US" sz="2800" dirty="0" err="1"/>
              <a:t>izdavanja</a:t>
            </a:r>
            <a:r>
              <a:rPr lang="en-US" sz="2800" dirty="0"/>
              <a:t>, </a:t>
            </a:r>
            <a:endParaRPr lang="sr-Latn-ME" sz="2800" dirty="0"/>
          </a:p>
          <a:p>
            <a:pPr marL="457200" lvl="1" indent="0">
              <a:buNone/>
            </a:pPr>
            <a:r>
              <a:rPr lang="en-US" sz="2800" dirty="0"/>
              <a:t>4)</a:t>
            </a:r>
            <a:r>
              <a:rPr lang="sr-Latn-ME" sz="2800" dirty="0"/>
              <a:t> </a:t>
            </a:r>
            <a:r>
              <a:rPr lang="pl-PL" sz="2800" dirty="0"/>
              <a:t>Nominalni iznos na koji je emitovan,</a:t>
            </a:r>
          </a:p>
          <a:p>
            <a:pPr marL="457200" lvl="1" indent="0">
              <a:buNone/>
            </a:pPr>
            <a:r>
              <a:rPr lang="pl-PL" sz="2800" dirty="0"/>
              <a:t> 5) Rok </a:t>
            </a:r>
            <a:r>
              <a:rPr lang="pl-PL" sz="2800" dirty="0" smtClean="0"/>
              <a:t>dospijeća </a:t>
            </a:r>
            <a:r>
              <a:rPr lang="pl-PL" sz="2800" dirty="0"/>
              <a:t>i kamatnu stopu, </a:t>
            </a:r>
          </a:p>
          <a:p>
            <a:pPr marL="457200" lvl="1" indent="0">
              <a:buNone/>
            </a:pPr>
            <a:r>
              <a:rPr lang="pl-PL" sz="2800" dirty="0"/>
              <a:t>6) Oznaku </a:t>
            </a:r>
            <a:r>
              <a:rPr lang="en-US" sz="2800" dirty="0"/>
              <a:t>da </a:t>
            </a:r>
            <a:r>
              <a:rPr lang="en-US" sz="2800" dirty="0" err="1"/>
              <a:t>glasi</a:t>
            </a:r>
            <a:r>
              <a:rPr lang="en-US" sz="2800" dirty="0"/>
              <a:t> </a:t>
            </a:r>
            <a:r>
              <a:rPr lang="en-US" sz="2800" dirty="0" err="1"/>
              <a:t>na</a:t>
            </a:r>
            <a:r>
              <a:rPr lang="en-US" sz="2800" dirty="0"/>
              <a:t> </a:t>
            </a:r>
            <a:r>
              <a:rPr lang="en-US" sz="2800" dirty="0" err="1"/>
              <a:t>ime</a:t>
            </a:r>
            <a:r>
              <a:rPr lang="en-US" sz="2800" dirty="0"/>
              <a:t> </a:t>
            </a:r>
            <a:r>
              <a:rPr lang="en-US" sz="2800" dirty="0" err="1"/>
              <a:t>ili</a:t>
            </a:r>
            <a:r>
              <a:rPr lang="en-US" sz="2800" dirty="0"/>
              <a:t> </a:t>
            </a:r>
            <a:r>
              <a:rPr lang="en-US" sz="2800" dirty="0" err="1"/>
              <a:t>na</a:t>
            </a:r>
            <a:r>
              <a:rPr lang="en-US" sz="2800" dirty="0"/>
              <a:t> </a:t>
            </a:r>
            <a:r>
              <a:rPr lang="en-US" sz="2800" dirty="0" err="1"/>
              <a:t>donosioca</a:t>
            </a:r>
            <a:r>
              <a:rPr lang="en-US" sz="2800" dirty="0"/>
              <a:t> (</a:t>
            </a:r>
            <a:r>
              <a:rPr lang="en-US" sz="2800" dirty="0" err="1"/>
              <a:t>što</a:t>
            </a:r>
            <a:r>
              <a:rPr lang="en-US" sz="2800" dirty="0"/>
              <a:t> </a:t>
            </a:r>
            <a:r>
              <a:rPr lang="en-US" sz="2800" dirty="0" err="1"/>
              <a:t>olakšava</a:t>
            </a:r>
            <a:r>
              <a:rPr lang="en-US" sz="2800" dirty="0"/>
              <a:t> </a:t>
            </a:r>
            <a:r>
              <a:rPr lang="en-US" sz="2800" dirty="0" err="1"/>
              <a:t>cirkulaciju</a:t>
            </a:r>
            <a:r>
              <a:rPr lang="en-US" sz="2800" dirty="0"/>
              <a:t>),</a:t>
            </a:r>
            <a:endParaRPr lang="sr-Latn-ME" sz="2800" dirty="0"/>
          </a:p>
          <a:p>
            <a:pPr marL="457200" lvl="1" indent="0">
              <a:buNone/>
            </a:pPr>
            <a:r>
              <a:rPr lang="en-US" sz="2800" dirty="0"/>
              <a:t> 7) Druga </a:t>
            </a:r>
            <a:r>
              <a:rPr lang="en-US" sz="2800" dirty="0" err="1"/>
              <a:t>prava</a:t>
            </a:r>
            <a:r>
              <a:rPr lang="en-US" sz="2800" dirty="0"/>
              <a:t> </a:t>
            </a:r>
            <a:r>
              <a:rPr lang="en-US" sz="2800" dirty="0" err="1"/>
              <a:t>vlasnika</a:t>
            </a:r>
            <a:r>
              <a:rPr lang="sr-Latn-ME" sz="2800" dirty="0"/>
              <a:t> </a:t>
            </a:r>
            <a:r>
              <a:rPr lang="en-US" sz="2800" dirty="0" err="1"/>
              <a:t>certifikata</a:t>
            </a:r>
            <a:r>
              <a:rPr lang="en-US" sz="2800" dirty="0"/>
              <a:t>, </a:t>
            </a:r>
            <a:endParaRPr lang="sr-Latn-ME" sz="2800" dirty="0" smtClean="0"/>
          </a:p>
          <a:p>
            <a:pPr marL="457200" lvl="1" indent="0">
              <a:buNone/>
            </a:pPr>
            <a:r>
              <a:rPr lang="en-US" sz="2800" dirty="0" smtClean="0"/>
              <a:t>8</a:t>
            </a:r>
            <a:r>
              <a:rPr lang="en-US" sz="2800" dirty="0"/>
              <a:t>) </a:t>
            </a:r>
            <a:r>
              <a:rPr lang="en-US" sz="2800" dirty="0" err="1"/>
              <a:t>Potpis</a:t>
            </a:r>
            <a:r>
              <a:rPr lang="en-US" sz="2800" dirty="0"/>
              <a:t> </a:t>
            </a:r>
            <a:r>
              <a:rPr lang="en-US" sz="2800" dirty="0" err="1"/>
              <a:t>ovlašćenog</a:t>
            </a:r>
            <a:r>
              <a:rPr lang="en-US" sz="2800" dirty="0"/>
              <a:t> </a:t>
            </a:r>
            <a:r>
              <a:rPr lang="en-US" sz="2800" dirty="0" err="1"/>
              <a:t>lica</a:t>
            </a:r>
            <a:r>
              <a:rPr lang="en-US" sz="2800" dirty="0"/>
              <a:t>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7AA31-9651-4598-9723-AE56DE97C57E}" type="slidenum">
              <a:rPr lang="en-US" smtClean="0"/>
              <a:pPr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0971039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ME" sz="3200" dirty="0" smtClean="0">
                <a:latin typeface="+mn-lt"/>
              </a:rPr>
              <a:t>5. </a:t>
            </a:r>
            <a:r>
              <a:rPr lang="en-US" sz="3200" dirty="0" smtClean="0">
                <a:latin typeface="+mn-lt"/>
              </a:rPr>
              <a:t>BANKARSKI AKCEPT</a:t>
            </a:r>
            <a:endParaRPr lang="en-US" sz="32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93949"/>
            <a:ext cx="10515600" cy="4683014"/>
          </a:xfrm>
        </p:spPr>
        <p:txBody>
          <a:bodyPr/>
          <a:lstStyle/>
          <a:p>
            <a:pPr algn="just"/>
            <a:r>
              <a:rPr lang="en-US" dirty="0" err="1" smtClean="0"/>
              <a:t>Bankarski</a:t>
            </a:r>
            <a:r>
              <a:rPr lang="en-US" dirty="0" smtClean="0"/>
              <a:t> </a:t>
            </a:r>
            <a:r>
              <a:rPr lang="en-US" dirty="0" err="1"/>
              <a:t>akcept</a:t>
            </a:r>
            <a:r>
              <a:rPr lang="en-US" dirty="0"/>
              <a:t> (banker’s acceptance) je </a:t>
            </a:r>
            <a:r>
              <a:rPr lang="en-US" dirty="0" err="1"/>
              <a:t>tipičan</a:t>
            </a:r>
            <a:r>
              <a:rPr lang="en-US" dirty="0"/>
              <a:t> </a:t>
            </a:r>
            <a:r>
              <a:rPr lang="en-US" dirty="0" err="1"/>
              <a:t>kratkoročan</a:t>
            </a:r>
            <a:r>
              <a:rPr lang="en-US" dirty="0"/>
              <a:t> </a:t>
            </a:r>
            <a:r>
              <a:rPr lang="sr-Latn-ME" dirty="0"/>
              <a:t>v</a:t>
            </a:r>
            <a:r>
              <a:rPr lang="en-US" dirty="0" smtClean="0"/>
              <a:t>r</a:t>
            </a:r>
            <a:r>
              <a:rPr lang="sr-Latn-ME" dirty="0" smtClean="0"/>
              <a:t>ij</a:t>
            </a:r>
            <a:r>
              <a:rPr lang="en-US" dirty="0" err="1" smtClean="0"/>
              <a:t>ednosni</a:t>
            </a:r>
            <a:r>
              <a:rPr lang="sr-Latn-ME" dirty="0" smtClean="0"/>
              <a:t> </a:t>
            </a:r>
            <a:r>
              <a:rPr lang="pl-PL" dirty="0" smtClean="0"/>
              <a:t>papir </a:t>
            </a:r>
            <a:r>
              <a:rPr lang="pl-PL" dirty="0"/>
              <a:t>komercijalnog tipa koji pod </a:t>
            </a:r>
            <a:r>
              <a:rPr lang="pl-PL" dirty="0" smtClean="0"/>
              <a:t>određenim </a:t>
            </a:r>
            <a:r>
              <a:rPr lang="pl-PL" dirty="0"/>
              <a:t>uslovima, određenim od </a:t>
            </a:r>
            <a:r>
              <a:rPr lang="pl-PL" dirty="0" smtClean="0"/>
              <a:t>strane </a:t>
            </a:r>
            <a:r>
              <a:rPr lang="en-US" dirty="0" err="1" smtClean="0"/>
              <a:t>centralne</a:t>
            </a:r>
            <a:r>
              <a:rPr lang="en-US" dirty="0" smtClean="0"/>
              <a:t> </a:t>
            </a:r>
            <a:r>
              <a:rPr lang="en-US" dirty="0" err="1"/>
              <a:t>banke</a:t>
            </a:r>
            <a:r>
              <a:rPr lang="en-US" dirty="0"/>
              <a:t>,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 smtClean="0"/>
              <a:t>pred</a:t>
            </a:r>
            <a:r>
              <a:rPr lang="sr-Latn-ME" dirty="0" smtClean="0"/>
              <a:t>m</a:t>
            </a:r>
            <a:r>
              <a:rPr lang="en-US" dirty="0" smtClean="0"/>
              <a:t>et </a:t>
            </a:r>
            <a:r>
              <a:rPr lang="en-US" dirty="0" err="1"/>
              <a:t>trgovanja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tržištu</a:t>
            </a:r>
            <a:r>
              <a:rPr lang="en-US" dirty="0"/>
              <a:t> </a:t>
            </a:r>
            <a:r>
              <a:rPr lang="en-US" dirty="0" err="1"/>
              <a:t>novca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pl-PL" dirty="0"/>
              <a:t>Bankarski akcept predstavlja poslovnu mjenicu na koju je banka stavila svoj </a:t>
            </a:r>
            <a:r>
              <a:rPr lang="en-US" dirty="0" err="1"/>
              <a:t>akcept</a:t>
            </a:r>
            <a:r>
              <a:rPr lang="en-US" dirty="0"/>
              <a:t>, </a:t>
            </a:r>
            <a:r>
              <a:rPr lang="en-US" dirty="0" err="1"/>
              <a:t>tj</a:t>
            </a:r>
            <a:r>
              <a:rPr lang="en-US" dirty="0"/>
              <a:t>. </a:t>
            </a:r>
            <a:r>
              <a:rPr lang="en-US" dirty="0" err="1"/>
              <a:t>potpis</a:t>
            </a:r>
            <a:r>
              <a:rPr lang="en-US" dirty="0"/>
              <a:t> </a:t>
            </a:r>
            <a:r>
              <a:rPr lang="en-US" dirty="0" err="1"/>
              <a:t>ovlašćenog</a:t>
            </a:r>
            <a:r>
              <a:rPr lang="en-US" dirty="0"/>
              <a:t> </a:t>
            </a:r>
            <a:r>
              <a:rPr lang="en-US" dirty="0" err="1"/>
              <a:t>lica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obećanje</a:t>
            </a:r>
            <a:r>
              <a:rPr lang="en-US" dirty="0"/>
              <a:t> da </a:t>
            </a:r>
            <a:r>
              <a:rPr lang="en-US" dirty="0" err="1"/>
              <a:t>će</a:t>
            </a:r>
            <a:r>
              <a:rPr lang="en-US" dirty="0"/>
              <a:t> </a:t>
            </a:r>
            <a:r>
              <a:rPr lang="en-US" dirty="0" err="1"/>
              <a:t>imaocu</a:t>
            </a:r>
            <a:r>
              <a:rPr lang="en-US" dirty="0"/>
              <a:t> </a:t>
            </a:r>
            <a:r>
              <a:rPr lang="en-US" dirty="0" err="1"/>
              <a:t>poslovne</a:t>
            </a:r>
            <a:r>
              <a:rPr lang="en-US" dirty="0"/>
              <a:t> m</a:t>
            </a:r>
            <a:r>
              <a:rPr lang="sr-Latn-ME" dirty="0"/>
              <a:t>j</a:t>
            </a:r>
            <a:r>
              <a:rPr lang="en-US" dirty="0" err="1"/>
              <a:t>enice</a:t>
            </a:r>
            <a:r>
              <a:rPr lang="en-US" dirty="0"/>
              <a:t> </a:t>
            </a:r>
            <a:r>
              <a:rPr lang="en-US" dirty="0" err="1"/>
              <a:t>isplatiti</a:t>
            </a:r>
            <a:r>
              <a:rPr lang="sr-Latn-ME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njoj</a:t>
            </a:r>
            <a:r>
              <a:rPr lang="en-US" dirty="0"/>
              <a:t> </a:t>
            </a:r>
            <a:r>
              <a:rPr lang="en-US" dirty="0" err="1"/>
              <a:t>naznačenu</a:t>
            </a:r>
            <a:r>
              <a:rPr lang="en-US" dirty="0"/>
              <a:t> </a:t>
            </a:r>
            <a:r>
              <a:rPr lang="en-US" dirty="0" err="1"/>
              <a:t>sumu</a:t>
            </a:r>
            <a:r>
              <a:rPr lang="en-US" dirty="0"/>
              <a:t> u </a:t>
            </a:r>
            <a:r>
              <a:rPr lang="en-US" dirty="0" err="1"/>
              <a:t>roku</a:t>
            </a:r>
            <a:r>
              <a:rPr lang="en-US" dirty="0"/>
              <a:t> </a:t>
            </a:r>
            <a:r>
              <a:rPr lang="en-US" dirty="0" err="1"/>
              <a:t>njenog</a:t>
            </a:r>
            <a:r>
              <a:rPr lang="en-US" dirty="0"/>
              <a:t> </a:t>
            </a:r>
            <a:r>
              <a:rPr lang="en-US" dirty="0" err="1"/>
              <a:t>dosp</a:t>
            </a:r>
            <a:r>
              <a:rPr lang="sr-Latn-ME" dirty="0"/>
              <a:t>ij</a:t>
            </a:r>
            <a:r>
              <a:rPr lang="en-US" dirty="0" err="1"/>
              <a:t>eća</a:t>
            </a:r>
            <a:r>
              <a:rPr lang="en-US" dirty="0"/>
              <a:t>. </a:t>
            </a:r>
            <a:endParaRPr lang="sr-Latn-ME" dirty="0"/>
          </a:p>
          <a:p>
            <a:pPr algn="just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7AA31-9651-4598-9723-AE56DE97C57E}" type="slidenum">
              <a:rPr lang="en-US" smtClean="0"/>
              <a:pPr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84908104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50006"/>
            <a:ext cx="10515600" cy="5326957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/>
              <a:t>Na </a:t>
            </a:r>
            <a:r>
              <a:rPr lang="en-US" dirty="0" err="1"/>
              <a:t>taj</a:t>
            </a:r>
            <a:r>
              <a:rPr lang="en-US" dirty="0"/>
              <a:t> </a:t>
            </a:r>
            <a:r>
              <a:rPr lang="en-US" dirty="0" err="1"/>
              <a:t>način</a:t>
            </a:r>
            <a:r>
              <a:rPr lang="en-US" dirty="0"/>
              <a:t> </a:t>
            </a:r>
            <a:r>
              <a:rPr lang="en-US" dirty="0" err="1"/>
              <a:t>poslovna</a:t>
            </a:r>
            <a:r>
              <a:rPr lang="en-US" dirty="0"/>
              <a:t> </a:t>
            </a:r>
            <a:r>
              <a:rPr lang="en-US" dirty="0" smtClean="0"/>
              <a:t>m</a:t>
            </a:r>
            <a:r>
              <a:rPr lang="sr-Latn-ME" dirty="0" smtClean="0"/>
              <a:t>j</a:t>
            </a:r>
            <a:r>
              <a:rPr lang="en-US" dirty="0" err="1" smtClean="0"/>
              <a:t>enica</a:t>
            </a:r>
            <a:r>
              <a:rPr lang="en-US" dirty="0" smtClean="0"/>
              <a:t> </a:t>
            </a:r>
            <a:r>
              <a:rPr lang="en-US" dirty="0" err="1" smtClean="0"/>
              <a:t>dobija</a:t>
            </a:r>
            <a:r>
              <a:rPr lang="sr-Latn-ME" dirty="0" smtClean="0"/>
              <a:t> </a:t>
            </a:r>
            <a:r>
              <a:rPr lang="en-US" dirty="0" err="1" smtClean="0"/>
              <a:t>karakter</a:t>
            </a:r>
            <a:r>
              <a:rPr lang="en-US" dirty="0" smtClean="0"/>
              <a:t>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ednosnog</a:t>
            </a:r>
            <a:r>
              <a:rPr lang="en-US" dirty="0" smtClean="0"/>
              <a:t> </a:t>
            </a:r>
            <a:r>
              <a:rPr lang="en-US" dirty="0" err="1"/>
              <a:t>papira</a:t>
            </a:r>
            <a:r>
              <a:rPr lang="en-US" dirty="0"/>
              <a:t> </a:t>
            </a:r>
            <a:r>
              <a:rPr lang="en-US" dirty="0" err="1"/>
              <a:t>kojim</a:t>
            </a:r>
            <a:r>
              <a:rPr lang="en-US" dirty="0"/>
              <a:t> se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trgovati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tržištu</a:t>
            </a:r>
            <a:r>
              <a:rPr lang="en-US" dirty="0"/>
              <a:t> </a:t>
            </a:r>
            <a:r>
              <a:rPr lang="en-US" dirty="0" err="1"/>
              <a:t>novca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U </a:t>
            </a:r>
            <a:r>
              <a:rPr lang="en-US" dirty="0" err="1"/>
              <a:t>protivnom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novčano</a:t>
            </a:r>
            <a:r>
              <a:rPr lang="en-US" dirty="0" smtClean="0"/>
              <a:t> </a:t>
            </a:r>
            <a:r>
              <a:rPr lang="en-US" dirty="0" err="1"/>
              <a:t>tržište</a:t>
            </a:r>
            <a:r>
              <a:rPr lang="en-US" dirty="0"/>
              <a:t> </a:t>
            </a:r>
            <a:r>
              <a:rPr lang="en-US" dirty="0" smtClean="0"/>
              <a:t>m</a:t>
            </a:r>
            <a:r>
              <a:rPr lang="sr-Latn-ME" dirty="0" smtClean="0"/>
              <a:t>j</a:t>
            </a:r>
            <a:r>
              <a:rPr lang="en-US" dirty="0" err="1" smtClean="0"/>
              <a:t>enicu</a:t>
            </a:r>
            <a:r>
              <a:rPr lang="en-US" dirty="0" smtClean="0"/>
              <a:t> </a:t>
            </a:r>
            <a:r>
              <a:rPr lang="en-US" dirty="0"/>
              <a:t>ne </a:t>
            </a:r>
            <a:r>
              <a:rPr lang="en-US" dirty="0" err="1"/>
              <a:t>prihvata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svoj</a:t>
            </a:r>
            <a:r>
              <a:rPr lang="en-US" dirty="0"/>
              <a:t> instrument. </a:t>
            </a:r>
            <a:endParaRPr lang="sr-Latn-ME" dirty="0" smtClean="0"/>
          </a:p>
          <a:p>
            <a:pPr algn="just"/>
            <a:r>
              <a:rPr lang="en-US" dirty="0" smtClean="0"/>
              <a:t>U </a:t>
            </a:r>
            <a:r>
              <a:rPr lang="en-US" dirty="0"/>
              <a:t>tom </a:t>
            </a:r>
            <a:r>
              <a:rPr lang="en-US" dirty="0" err="1"/>
              <a:t>slučaju</a:t>
            </a:r>
            <a:r>
              <a:rPr lang="en-US" dirty="0"/>
              <a:t> </a:t>
            </a:r>
            <a:r>
              <a:rPr lang="en-US" dirty="0" err="1" smtClean="0"/>
              <a:t>poslovna</a:t>
            </a:r>
            <a:r>
              <a:rPr lang="sr-Latn-ME" dirty="0" smtClean="0"/>
              <a:t> </a:t>
            </a:r>
            <a:r>
              <a:rPr lang="en-US" dirty="0" smtClean="0"/>
              <a:t>m</a:t>
            </a:r>
            <a:r>
              <a:rPr lang="sr-Latn-ME" dirty="0" smtClean="0"/>
              <a:t>j</a:t>
            </a:r>
            <a:r>
              <a:rPr lang="en-US" dirty="0" err="1" smtClean="0"/>
              <a:t>enica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dalje</a:t>
            </a:r>
            <a:r>
              <a:rPr lang="en-US" dirty="0"/>
              <a:t> </a:t>
            </a:r>
            <a:r>
              <a:rPr lang="en-US" dirty="0" err="1"/>
              <a:t>služi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osnova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eskontni</a:t>
            </a:r>
            <a:r>
              <a:rPr lang="en-US" dirty="0"/>
              <a:t> </a:t>
            </a:r>
            <a:r>
              <a:rPr lang="en-US" dirty="0" err="1"/>
              <a:t>kredit</a:t>
            </a:r>
            <a:r>
              <a:rPr lang="en-US" dirty="0"/>
              <a:t> </a:t>
            </a:r>
            <a:r>
              <a:rPr lang="en-US" dirty="0" err="1"/>
              <a:t>kod</a:t>
            </a:r>
            <a:r>
              <a:rPr lang="en-US" dirty="0"/>
              <a:t> </a:t>
            </a:r>
            <a:r>
              <a:rPr lang="en-US" dirty="0" err="1"/>
              <a:t>poslovnih</a:t>
            </a:r>
            <a:r>
              <a:rPr lang="en-US" dirty="0"/>
              <a:t> </a:t>
            </a:r>
            <a:r>
              <a:rPr lang="en-US" dirty="0" err="1"/>
              <a:t>banaka</a:t>
            </a:r>
            <a:r>
              <a:rPr lang="en-US" dirty="0"/>
              <a:t>, </a:t>
            </a:r>
            <a:r>
              <a:rPr lang="en-US" dirty="0" err="1" smtClean="0"/>
              <a:t>odnosno</a:t>
            </a:r>
            <a:r>
              <a:rPr lang="sr-Latn-ME" dirty="0" smtClean="0"/>
              <a:t> </a:t>
            </a:r>
            <a:r>
              <a:rPr lang="en-US" dirty="0" err="1" smtClean="0"/>
              <a:t>kao</a:t>
            </a:r>
            <a:r>
              <a:rPr lang="en-US" dirty="0" smtClean="0"/>
              <a:t> </a:t>
            </a:r>
            <a:r>
              <a:rPr lang="en-US" dirty="0" err="1"/>
              <a:t>osnova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reeskontni</a:t>
            </a:r>
            <a:r>
              <a:rPr lang="en-US" dirty="0"/>
              <a:t> </a:t>
            </a:r>
            <a:r>
              <a:rPr lang="en-US" dirty="0" err="1"/>
              <a:t>kredit</a:t>
            </a:r>
            <a:r>
              <a:rPr lang="en-US" dirty="0"/>
              <a:t> </a:t>
            </a:r>
            <a:r>
              <a:rPr lang="en-US" dirty="0" err="1"/>
              <a:t>poslovnih</a:t>
            </a:r>
            <a:r>
              <a:rPr lang="en-US" dirty="0"/>
              <a:t> </a:t>
            </a:r>
            <a:r>
              <a:rPr lang="en-US" dirty="0" err="1"/>
              <a:t>banaka</a:t>
            </a:r>
            <a:r>
              <a:rPr lang="en-US" dirty="0"/>
              <a:t> </a:t>
            </a:r>
            <a:r>
              <a:rPr lang="en-US" dirty="0" err="1"/>
              <a:t>kod</a:t>
            </a:r>
            <a:r>
              <a:rPr lang="en-US" dirty="0"/>
              <a:t> </a:t>
            </a:r>
            <a:r>
              <a:rPr lang="en-US" dirty="0" err="1"/>
              <a:t>centralne</a:t>
            </a:r>
            <a:r>
              <a:rPr lang="en-US" dirty="0"/>
              <a:t> </a:t>
            </a:r>
            <a:r>
              <a:rPr lang="en-US" dirty="0" err="1"/>
              <a:t>banke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Poslovna</a:t>
            </a:r>
            <a:r>
              <a:rPr lang="sr-Latn-ME" dirty="0" smtClean="0"/>
              <a:t> </a:t>
            </a:r>
            <a:r>
              <a:rPr lang="en-US" dirty="0" err="1" smtClean="0"/>
              <a:t>menica</a:t>
            </a:r>
            <a:r>
              <a:rPr lang="en-US" dirty="0"/>
              <a:t>, </a:t>
            </a:r>
            <a:r>
              <a:rPr lang="en-US" dirty="0" err="1"/>
              <a:t>dakle</a:t>
            </a:r>
            <a:r>
              <a:rPr lang="en-US" dirty="0"/>
              <a:t>, </a:t>
            </a:r>
            <a:r>
              <a:rPr lang="en-US" dirty="0" err="1"/>
              <a:t>pomoću</a:t>
            </a:r>
            <a:r>
              <a:rPr lang="en-US" dirty="0"/>
              <a:t> </a:t>
            </a:r>
            <a:r>
              <a:rPr lang="en-US" dirty="0" err="1"/>
              <a:t>bankarskog</a:t>
            </a:r>
            <a:r>
              <a:rPr lang="en-US" dirty="0"/>
              <a:t> </a:t>
            </a:r>
            <a:r>
              <a:rPr lang="en-US" dirty="0" err="1"/>
              <a:t>akcepta</a:t>
            </a:r>
            <a:r>
              <a:rPr lang="en-US" dirty="0"/>
              <a:t> </a:t>
            </a:r>
            <a:r>
              <a:rPr lang="en-US" dirty="0" err="1"/>
              <a:t>pretvara</a:t>
            </a:r>
            <a:r>
              <a:rPr lang="en-US" dirty="0"/>
              <a:t> se u instrument </a:t>
            </a:r>
            <a:r>
              <a:rPr lang="en-US" dirty="0" err="1" smtClean="0"/>
              <a:t>novčanog</a:t>
            </a:r>
            <a:r>
              <a:rPr lang="sr-Latn-ME" dirty="0" smtClean="0"/>
              <a:t> </a:t>
            </a:r>
            <a:r>
              <a:rPr lang="en-US" dirty="0" err="1" smtClean="0"/>
              <a:t>tržišta</a:t>
            </a:r>
            <a:r>
              <a:rPr lang="en-US" dirty="0"/>
              <a:t>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7AA31-9651-4598-9723-AE56DE97C57E}" type="slidenum">
              <a:rPr lang="en-US" smtClean="0"/>
              <a:pPr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018115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34096"/>
            <a:ext cx="10515600" cy="5442867"/>
          </a:xfrm>
        </p:spPr>
        <p:txBody>
          <a:bodyPr>
            <a:normAutofit/>
          </a:bodyPr>
          <a:lstStyle/>
          <a:p>
            <a:pPr algn="just"/>
            <a:r>
              <a:rPr lang="en-US" dirty="0" err="1"/>
              <a:t>Bankarski</a:t>
            </a:r>
            <a:r>
              <a:rPr lang="en-US" dirty="0"/>
              <a:t> </a:t>
            </a:r>
            <a:r>
              <a:rPr lang="en-US" dirty="0" err="1"/>
              <a:t>akcept</a:t>
            </a:r>
            <a:r>
              <a:rPr lang="en-US" dirty="0"/>
              <a:t> </a:t>
            </a:r>
            <a:r>
              <a:rPr lang="en-US" dirty="0" err="1"/>
              <a:t>postaje</a:t>
            </a:r>
            <a:r>
              <a:rPr lang="en-US" dirty="0"/>
              <a:t> </a:t>
            </a:r>
            <a:r>
              <a:rPr lang="en-US" dirty="0" err="1" smtClean="0"/>
              <a:t>pred</a:t>
            </a:r>
            <a:r>
              <a:rPr lang="sr-Latn-ME" dirty="0" smtClean="0"/>
              <a:t>m</a:t>
            </a:r>
            <a:r>
              <a:rPr lang="en-US" dirty="0" smtClean="0"/>
              <a:t>et </a:t>
            </a:r>
            <a:r>
              <a:rPr lang="en-US" dirty="0" err="1"/>
              <a:t>trgovanja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smtClean="0"/>
              <a:t>m</a:t>
            </a:r>
            <a:r>
              <a:rPr lang="sr-Latn-ME" dirty="0" smtClean="0"/>
              <a:t>ij</a:t>
            </a:r>
            <a:r>
              <a:rPr lang="en-US" dirty="0" err="1" smtClean="0"/>
              <a:t>enja</a:t>
            </a:r>
            <a:r>
              <a:rPr lang="en-US" dirty="0" smtClean="0"/>
              <a:t> </a:t>
            </a:r>
            <a:r>
              <a:rPr lang="en-US" dirty="0" err="1"/>
              <a:t>vlasnika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 smtClean="0"/>
              <a:t>tržištu</a:t>
            </a:r>
            <a:r>
              <a:rPr lang="sr-Latn-ME" dirty="0" smtClean="0"/>
              <a:t> </a:t>
            </a:r>
            <a:r>
              <a:rPr lang="en-US" dirty="0" err="1" smtClean="0"/>
              <a:t>novca</a:t>
            </a:r>
            <a:r>
              <a:rPr lang="en-US" dirty="0" smtClean="0"/>
              <a:t> </a:t>
            </a:r>
            <a:r>
              <a:rPr lang="en-US" dirty="0" err="1"/>
              <a:t>sve</a:t>
            </a:r>
            <a:r>
              <a:rPr lang="en-US" dirty="0"/>
              <a:t> do </a:t>
            </a:r>
            <a:r>
              <a:rPr lang="en-US" dirty="0" err="1"/>
              <a:t>roka</a:t>
            </a:r>
            <a:r>
              <a:rPr lang="en-US" dirty="0"/>
              <a:t> </a:t>
            </a:r>
            <a:r>
              <a:rPr lang="en-US" dirty="0" err="1" smtClean="0"/>
              <a:t>dosp</a:t>
            </a:r>
            <a:r>
              <a:rPr lang="sr-Latn-ME" dirty="0" smtClean="0"/>
              <a:t>ij</a:t>
            </a:r>
            <a:r>
              <a:rPr lang="en-US" dirty="0" err="1" smtClean="0"/>
              <a:t>eća</a:t>
            </a:r>
            <a:r>
              <a:rPr lang="en-US" dirty="0" smtClean="0"/>
              <a:t> </a:t>
            </a:r>
            <a:r>
              <a:rPr lang="en-US" dirty="0" err="1"/>
              <a:t>kada</a:t>
            </a:r>
            <a:r>
              <a:rPr lang="en-US" dirty="0"/>
              <a:t> </a:t>
            </a:r>
            <a:r>
              <a:rPr lang="en-US" dirty="0" err="1"/>
              <a:t>ga</a:t>
            </a:r>
            <a:r>
              <a:rPr lang="en-US" dirty="0"/>
              <a:t> </a:t>
            </a:r>
            <a:r>
              <a:rPr lang="en-US" dirty="0" err="1"/>
              <a:t>poslednji</a:t>
            </a:r>
            <a:r>
              <a:rPr lang="en-US" dirty="0"/>
              <a:t> </a:t>
            </a:r>
            <a:r>
              <a:rPr lang="en-US" dirty="0" err="1"/>
              <a:t>vlasnik</a:t>
            </a:r>
            <a:r>
              <a:rPr lang="en-US" dirty="0"/>
              <a:t> </a:t>
            </a:r>
            <a:r>
              <a:rPr lang="sr-Latn-ME" dirty="0" smtClean="0"/>
              <a:t>(</a:t>
            </a:r>
            <a:r>
              <a:rPr lang="en-US" dirty="0" smtClean="0"/>
              <a:t>tog </a:t>
            </a:r>
            <a:r>
              <a:rPr lang="en-US" dirty="0" err="1" smtClean="0"/>
              <a:t>papira</a:t>
            </a:r>
            <a:r>
              <a:rPr lang="sr-Latn-ME" dirty="0" smtClean="0"/>
              <a:t>)</a:t>
            </a:r>
            <a:r>
              <a:rPr lang="en-US" dirty="0" smtClean="0"/>
              <a:t> </a:t>
            </a:r>
            <a:r>
              <a:rPr lang="en-US" dirty="0" err="1"/>
              <a:t>dostavlja</a:t>
            </a:r>
            <a:r>
              <a:rPr lang="en-US" dirty="0"/>
              <a:t> </a:t>
            </a:r>
            <a:r>
              <a:rPr lang="en-US" dirty="0" err="1" smtClean="0"/>
              <a:t>banci</a:t>
            </a:r>
            <a:r>
              <a:rPr lang="sr-Latn-ME" dirty="0" smtClean="0"/>
              <a:t> </a:t>
            </a:r>
            <a:r>
              <a:rPr lang="pl-PL" dirty="0" smtClean="0"/>
              <a:t>(</a:t>
            </a:r>
            <a:r>
              <a:rPr lang="pl-PL" dirty="0"/>
              <a:t>koja ga je akceptirala) radi isplate.</a:t>
            </a:r>
          </a:p>
          <a:p>
            <a:pPr algn="just"/>
            <a:r>
              <a:rPr lang="en-US" dirty="0" err="1"/>
              <a:t>Poslovna</a:t>
            </a:r>
            <a:r>
              <a:rPr lang="en-US" dirty="0"/>
              <a:t> </a:t>
            </a:r>
            <a:r>
              <a:rPr lang="en-US" dirty="0" err="1"/>
              <a:t>banka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</a:t>
            </a:r>
            <a:r>
              <a:rPr lang="en-US" dirty="0" err="1"/>
              <a:t>prihvata</a:t>
            </a:r>
            <a:r>
              <a:rPr lang="en-US" dirty="0"/>
              <a:t> (</a:t>
            </a:r>
            <a:r>
              <a:rPr lang="en-US" dirty="0" err="1"/>
              <a:t>akceptira</a:t>
            </a:r>
            <a:r>
              <a:rPr lang="en-US" dirty="0"/>
              <a:t>) </a:t>
            </a:r>
            <a:r>
              <a:rPr lang="en-US" dirty="0" err="1"/>
              <a:t>neku</a:t>
            </a:r>
            <a:r>
              <a:rPr lang="en-US" dirty="0"/>
              <a:t> </a:t>
            </a:r>
            <a:r>
              <a:rPr lang="en-US" dirty="0" err="1"/>
              <a:t>poslovnu</a:t>
            </a:r>
            <a:r>
              <a:rPr lang="en-US" dirty="0"/>
              <a:t> </a:t>
            </a:r>
            <a:r>
              <a:rPr lang="en-US" dirty="0" smtClean="0"/>
              <a:t>m</a:t>
            </a:r>
            <a:r>
              <a:rPr lang="sr-Latn-ME" dirty="0" smtClean="0"/>
              <a:t>j</a:t>
            </a:r>
            <a:r>
              <a:rPr lang="en-US" dirty="0" err="1" smtClean="0"/>
              <a:t>enicu</a:t>
            </a:r>
            <a:r>
              <a:rPr lang="en-US" dirty="0" smtClean="0"/>
              <a:t> </a:t>
            </a:r>
            <a:r>
              <a:rPr lang="en-US" dirty="0" err="1" smtClean="0"/>
              <a:t>tim</a:t>
            </a:r>
            <a:r>
              <a:rPr lang="sr-Latn-ME" dirty="0" smtClean="0"/>
              <a:t> </a:t>
            </a:r>
            <a:r>
              <a:rPr lang="en-US" dirty="0" err="1" smtClean="0"/>
              <a:t>činom</a:t>
            </a:r>
            <a:r>
              <a:rPr lang="en-US" dirty="0" smtClean="0"/>
              <a:t> proc</a:t>
            </a:r>
            <a:r>
              <a:rPr lang="sr-Latn-ME" dirty="0" smtClean="0"/>
              <a:t>j</a:t>
            </a:r>
            <a:r>
              <a:rPr lang="en-US" dirty="0" err="1" smtClean="0"/>
              <a:t>enjuje</a:t>
            </a:r>
            <a:r>
              <a:rPr lang="en-US" dirty="0" smtClean="0"/>
              <a:t> </a:t>
            </a:r>
            <a:r>
              <a:rPr lang="en-US" dirty="0"/>
              <a:t>da </a:t>
            </a:r>
            <a:r>
              <a:rPr lang="en-US" dirty="0" err="1"/>
              <a:t>neku</a:t>
            </a:r>
            <a:r>
              <a:rPr lang="en-US" dirty="0"/>
              <a:t> </a:t>
            </a:r>
            <a:r>
              <a:rPr lang="en-US" dirty="0" err="1"/>
              <a:t>poslovnu</a:t>
            </a:r>
            <a:r>
              <a:rPr lang="en-US" dirty="0"/>
              <a:t> </a:t>
            </a:r>
            <a:r>
              <a:rPr lang="en-US" dirty="0" err="1"/>
              <a:t>aktivnost</a:t>
            </a:r>
            <a:r>
              <a:rPr lang="en-US" dirty="0"/>
              <a:t> </a:t>
            </a:r>
            <a:r>
              <a:rPr lang="en-US" dirty="0" err="1"/>
              <a:t>svog</a:t>
            </a:r>
            <a:r>
              <a:rPr lang="en-US" dirty="0"/>
              <a:t> </a:t>
            </a:r>
            <a:r>
              <a:rPr lang="en-US" dirty="0" err="1"/>
              <a:t>komitenta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kreditirati</a:t>
            </a:r>
            <a:r>
              <a:rPr lang="en-US" dirty="0"/>
              <a:t> </a:t>
            </a:r>
            <a:r>
              <a:rPr lang="en-US" dirty="0" smtClean="0"/>
              <a:t>bez</a:t>
            </a:r>
            <a:r>
              <a:rPr lang="sr-Latn-ME" dirty="0" smtClean="0"/>
              <a:t> </a:t>
            </a:r>
            <a:r>
              <a:rPr lang="en-US" dirty="0" err="1" smtClean="0"/>
              <a:t>angažovanja</a:t>
            </a:r>
            <a:r>
              <a:rPr lang="en-US" dirty="0" smtClean="0"/>
              <a:t> </a:t>
            </a:r>
            <a:r>
              <a:rPr lang="en-US" dirty="0" err="1"/>
              <a:t>svoje</a:t>
            </a:r>
            <a:r>
              <a:rPr lang="en-US" dirty="0"/>
              <a:t> </a:t>
            </a:r>
            <a:r>
              <a:rPr lang="en-US" dirty="0" err="1"/>
              <a:t>pasive</a:t>
            </a:r>
            <a:r>
              <a:rPr lang="en-US" dirty="0"/>
              <a:t>, </a:t>
            </a:r>
            <a:r>
              <a:rPr lang="en-US" dirty="0" err="1"/>
              <a:t>odnosno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drugih</a:t>
            </a:r>
            <a:r>
              <a:rPr lang="en-US" dirty="0"/>
              <a:t> </a:t>
            </a:r>
            <a:r>
              <a:rPr lang="en-US" dirty="0" err="1"/>
              <a:t>izvora</a:t>
            </a:r>
            <a:r>
              <a:rPr lang="en-US" dirty="0"/>
              <a:t> </a:t>
            </a:r>
            <a:r>
              <a:rPr lang="en-US" dirty="0" err="1"/>
              <a:t>novčanih</a:t>
            </a:r>
            <a:r>
              <a:rPr lang="en-US" dirty="0"/>
              <a:t> </a:t>
            </a:r>
            <a:r>
              <a:rPr lang="en-US" dirty="0" err="1"/>
              <a:t>sredstava</a:t>
            </a:r>
            <a:r>
              <a:rPr lang="en-US" dirty="0"/>
              <a:t>, </a:t>
            </a:r>
            <a:r>
              <a:rPr lang="en-US" dirty="0" err="1" smtClean="0"/>
              <a:t>najčešće</a:t>
            </a:r>
            <a:r>
              <a:rPr lang="sr-Latn-ME" dirty="0" smtClean="0"/>
              <a:t> </a:t>
            </a:r>
            <a:r>
              <a:rPr lang="en-US" dirty="0" err="1" smtClean="0"/>
              <a:t>iz</a:t>
            </a:r>
            <a:r>
              <a:rPr lang="en-US" dirty="0" smtClean="0"/>
              <a:t> </a:t>
            </a:r>
            <a:r>
              <a:rPr lang="en-US" dirty="0" err="1"/>
              <a:t>sredstava</a:t>
            </a:r>
            <a:r>
              <a:rPr lang="en-US" dirty="0"/>
              <a:t> </a:t>
            </a:r>
            <a:r>
              <a:rPr lang="en-US" dirty="0" err="1"/>
              <a:t>centralne</a:t>
            </a:r>
            <a:r>
              <a:rPr lang="en-US" dirty="0"/>
              <a:t> </a:t>
            </a:r>
            <a:r>
              <a:rPr lang="en-US" dirty="0" err="1"/>
              <a:t>banke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Ova </a:t>
            </a:r>
            <a:r>
              <a:rPr lang="en-US" dirty="0" err="1"/>
              <a:t>dodatna</a:t>
            </a:r>
            <a:r>
              <a:rPr lang="en-US" dirty="0"/>
              <a:t> </a:t>
            </a:r>
            <a:r>
              <a:rPr lang="en-US" dirty="0" err="1"/>
              <a:t>sredstva</a:t>
            </a:r>
            <a:r>
              <a:rPr lang="en-US" dirty="0"/>
              <a:t> </a:t>
            </a:r>
            <a:r>
              <a:rPr lang="en-US" dirty="0" err="1"/>
              <a:t>banka</a:t>
            </a:r>
            <a:r>
              <a:rPr lang="en-US" dirty="0"/>
              <a:t> - </a:t>
            </a:r>
            <a:r>
              <a:rPr lang="en-US" dirty="0" err="1"/>
              <a:t>akceptant</a:t>
            </a:r>
            <a:r>
              <a:rPr lang="en-US" dirty="0"/>
              <a:t> </a:t>
            </a:r>
            <a:r>
              <a:rPr lang="en-US" dirty="0" err="1" smtClean="0"/>
              <a:t>osigurava</a:t>
            </a:r>
            <a:r>
              <a:rPr lang="sr-Latn-ME" dirty="0" smtClean="0"/>
              <a:t> </a:t>
            </a:r>
            <a:r>
              <a:rPr lang="en-US" dirty="0" err="1" smtClean="0"/>
              <a:t>reeskontom</a:t>
            </a:r>
            <a:r>
              <a:rPr lang="en-US" dirty="0" smtClean="0"/>
              <a:t> </a:t>
            </a:r>
            <a:r>
              <a:rPr lang="en-US" dirty="0" err="1"/>
              <a:t>meničnog</a:t>
            </a:r>
            <a:r>
              <a:rPr lang="en-US" dirty="0"/>
              <a:t> </a:t>
            </a:r>
            <a:r>
              <a:rPr lang="en-US" dirty="0" err="1"/>
              <a:t>akcepta</a:t>
            </a:r>
            <a:r>
              <a:rPr lang="en-US" dirty="0"/>
              <a:t> </a:t>
            </a:r>
            <a:r>
              <a:rPr lang="en-US" dirty="0" err="1"/>
              <a:t>kod</a:t>
            </a:r>
            <a:r>
              <a:rPr lang="en-US" dirty="0"/>
              <a:t> </a:t>
            </a:r>
            <a:r>
              <a:rPr lang="en-US" dirty="0" err="1"/>
              <a:t>druge</a:t>
            </a:r>
            <a:r>
              <a:rPr lang="en-US" dirty="0"/>
              <a:t> </a:t>
            </a:r>
            <a:r>
              <a:rPr lang="en-US" dirty="0" err="1"/>
              <a:t>poslovne</a:t>
            </a:r>
            <a:r>
              <a:rPr lang="en-US" dirty="0"/>
              <a:t> </a:t>
            </a:r>
            <a:r>
              <a:rPr lang="en-US" dirty="0" err="1"/>
              <a:t>banke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kod</a:t>
            </a:r>
            <a:r>
              <a:rPr lang="en-US" dirty="0"/>
              <a:t> </a:t>
            </a:r>
            <a:r>
              <a:rPr lang="en-US" dirty="0" err="1"/>
              <a:t>centralne</a:t>
            </a:r>
            <a:r>
              <a:rPr lang="en-US" dirty="0"/>
              <a:t> </a:t>
            </a:r>
            <a:r>
              <a:rPr lang="en-US" dirty="0" err="1"/>
              <a:t>banke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Reeskont</a:t>
            </a:r>
            <a:r>
              <a:rPr lang="en-US" dirty="0"/>
              <a:t> </a:t>
            </a:r>
            <a:r>
              <a:rPr lang="en-US" dirty="0" err="1"/>
              <a:t>kod</a:t>
            </a:r>
            <a:r>
              <a:rPr lang="en-US" dirty="0"/>
              <a:t> </a:t>
            </a:r>
            <a:r>
              <a:rPr lang="en-US" dirty="0" err="1"/>
              <a:t>centralne</a:t>
            </a:r>
            <a:r>
              <a:rPr lang="en-US" dirty="0"/>
              <a:t> </a:t>
            </a:r>
            <a:r>
              <a:rPr lang="en-US" dirty="0" err="1"/>
              <a:t>banke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se </a:t>
            </a:r>
            <a:r>
              <a:rPr lang="en-US" dirty="0" err="1"/>
              <a:t>obaviti</a:t>
            </a:r>
            <a:r>
              <a:rPr lang="en-US" dirty="0"/>
              <a:t> u </a:t>
            </a:r>
            <a:r>
              <a:rPr lang="en-US" dirty="0" err="1"/>
              <a:t>okvira</a:t>
            </a:r>
            <a:r>
              <a:rPr lang="en-US" dirty="0"/>
              <a:t> </a:t>
            </a:r>
            <a:r>
              <a:rPr lang="en-US" dirty="0" err="1"/>
              <a:t>reeskontnog</a:t>
            </a:r>
            <a:r>
              <a:rPr lang="en-US" dirty="0"/>
              <a:t> </a:t>
            </a:r>
            <a:r>
              <a:rPr lang="en-US" dirty="0" err="1" smtClean="0"/>
              <a:t>kontingenta</a:t>
            </a:r>
            <a:r>
              <a:rPr lang="sr-Latn-ME" dirty="0" smtClean="0"/>
              <a:t> </a:t>
            </a:r>
            <a:r>
              <a:rPr lang="en-US" dirty="0" smtClean="0"/>
              <a:t>(</a:t>
            </a:r>
            <a:r>
              <a:rPr lang="en-US" dirty="0" err="1"/>
              <a:t>kojeg</a:t>
            </a:r>
            <a:r>
              <a:rPr lang="en-US" dirty="0"/>
              <a:t> </a:t>
            </a:r>
            <a:r>
              <a:rPr lang="en-US" dirty="0" err="1"/>
              <a:t>određuje</a:t>
            </a:r>
            <a:r>
              <a:rPr lang="en-US" dirty="0"/>
              <a:t> </a:t>
            </a:r>
            <a:r>
              <a:rPr lang="en-US" dirty="0" err="1"/>
              <a:t>centralna</a:t>
            </a:r>
            <a:r>
              <a:rPr lang="en-US" dirty="0"/>
              <a:t> </a:t>
            </a:r>
            <a:r>
              <a:rPr lang="en-US" dirty="0" err="1"/>
              <a:t>banka</a:t>
            </a:r>
            <a:r>
              <a:rPr lang="en-US" dirty="0"/>
              <a:t>)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izvan</a:t>
            </a:r>
            <a:r>
              <a:rPr lang="en-US" dirty="0"/>
              <a:t> </a:t>
            </a:r>
            <a:r>
              <a:rPr lang="en-US" dirty="0" err="1"/>
              <a:t>njega</a:t>
            </a:r>
            <a:r>
              <a:rPr lang="en-US" dirty="0"/>
              <a:t> </a:t>
            </a:r>
            <a:r>
              <a:rPr lang="en-US" dirty="0" err="1"/>
              <a:t>ukoliko</a:t>
            </a:r>
            <a:r>
              <a:rPr lang="en-US" dirty="0"/>
              <a:t> </a:t>
            </a:r>
            <a:r>
              <a:rPr lang="en-US" dirty="0" err="1"/>
              <a:t>bankarski</a:t>
            </a:r>
            <a:r>
              <a:rPr lang="en-US" dirty="0"/>
              <a:t> </a:t>
            </a:r>
            <a:r>
              <a:rPr lang="en-US" dirty="0" err="1"/>
              <a:t>akcept</a:t>
            </a:r>
            <a:r>
              <a:rPr lang="en-US" dirty="0"/>
              <a:t> </a:t>
            </a:r>
            <a:r>
              <a:rPr lang="en-US" dirty="0" err="1" smtClean="0"/>
              <a:t>cirkuliše</a:t>
            </a:r>
            <a:r>
              <a:rPr lang="sr-Latn-ME" dirty="0" smtClean="0"/>
              <a:t> </a:t>
            </a:r>
            <a:r>
              <a:rPr lang="pl-PL" dirty="0" smtClean="0"/>
              <a:t>kao vrijednosni </a:t>
            </a:r>
            <a:r>
              <a:rPr lang="pl-PL" dirty="0"/>
              <a:t>papir na tržištu novca.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7AA31-9651-4598-9723-AE56DE97C57E}" type="slidenum">
              <a:rPr lang="en-US" smtClean="0"/>
              <a:pPr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31486485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62886"/>
            <a:ext cx="10515600" cy="5314078"/>
          </a:xfrm>
        </p:spPr>
        <p:txBody>
          <a:bodyPr>
            <a:normAutofit/>
          </a:bodyPr>
          <a:lstStyle/>
          <a:p>
            <a:pPr algn="just"/>
            <a:r>
              <a:rPr lang="en-US" dirty="0"/>
              <a:t>Kao instrument </a:t>
            </a:r>
            <a:r>
              <a:rPr lang="en-US" dirty="0" err="1"/>
              <a:t>osiguranja</a:t>
            </a:r>
            <a:r>
              <a:rPr lang="en-US" dirty="0"/>
              <a:t> </a:t>
            </a:r>
            <a:r>
              <a:rPr lang="en-US" dirty="0" err="1"/>
              <a:t>plaćanja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 smtClean="0"/>
              <a:t>pred</a:t>
            </a:r>
            <a:r>
              <a:rPr lang="sr-Latn-ME" dirty="0" smtClean="0"/>
              <a:t>m</a:t>
            </a:r>
            <a:r>
              <a:rPr lang="en-US" dirty="0" smtClean="0"/>
              <a:t>et </a:t>
            </a:r>
            <a:r>
              <a:rPr lang="en-US" dirty="0" err="1"/>
              <a:t>trgovine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 smtClean="0"/>
              <a:t>novčanom</a:t>
            </a:r>
            <a:r>
              <a:rPr lang="sr-Latn-ME" dirty="0" smtClean="0"/>
              <a:t> </a:t>
            </a:r>
            <a:r>
              <a:rPr lang="sv-SE" dirty="0" smtClean="0"/>
              <a:t>tržištu </a:t>
            </a:r>
            <a:r>
              <a:rPr lang="sv-SE" dirty="0"/>
              <a:t>bankarski akcept se koristi u unutrašnjem trgovinskom i </a:t>
            </a:r>
            <a:r>
              <a:rPr lang="sv-SE" dirty="0" smtClean="0"/>
              <a:t>spoljnotrgovinskom</a:t>
            </a:r>
            <a:r>
              <a:rPr lang="sr-Latn-ME" dirty="0" smtClean="0"/>
              <a:t> </a:t>
            </a:r>
            <a:r>
              <a:rPr lang="pl-PL" dirty="0" smtClean="0"/>
              <a:t>prometu.</a:t>
            </a:r>
          </a:p>
          <a:p>
            <a:pPr algn="just"/>
            <a:r>
              <a:rPr lang="pl-PL" dirty="0" smtClean="0"/>
              <a:t> </a:t>
            </a:r>
            <a:r>
              <a:rPr lang="pl-PL" dirty="0"/>
              <a:t>Bankarski akcept se obično izdaje s rokom </a:t>
            </a:r>
            <a:r>
              <a:rPr lang="pl-PL" dirty="0" smtClean="0"/>
              <a:t>dospijeća </a:t>
            </a:r>
            <a:r>
              <a:rPr lang="pl-PL" dirty="0"/>
              <a:t>od 30 do 90 dana, </a:t>
            </a:r>
            <a:r>
              <a:rPr lang="pl-PL" dirty="0" smtClean="0"/>
              <a:t>ali taj </a:t>
            </a:r>
            <a:r>
              <a:rPr lang="pl-PL" dirty="0"/>
              <a:t>rok može biti kraći i duži</a:t>
            </a:r>
            <a:r>
              <a:rPr lang="pl-PL" dirty="0" smtClean="0"/>
              <a:t>.</a:t>
            </a:r>
          </a:p>
          <a:p>
            <a:r>
              <a:rPr lang="pl-PL" dirty="0" smtClean="0"/>
              <a:t> </a:t>
            </a:r>
            <a:r>
              <a:rPr lang="pl-PL" dirty="0"/>
              <a:t>On kupcu donosi kamatu koja zavisi od roka </a:t>
            </a:r>
            <a:r>
              <a:rPr lang="pl-PL" dirty="0" smtClean="0"/>
              <a:t>dospijeća</a:t>
            </a:r>
            <a:r>
              <a:rPr lang="pl-PL" dirty="0"/>
              <a:t>:</a:t>
            </a:r>
          </a:p>
          <a:p>
            <a:pPr algn="just"/>
            <a:r>
              <a:rPr lang="pl-PL" dirty="0"/>
              <a:t>ako je rok duži tada je i kamata veća, a određuje se prema stanju na tržištu</a:t>
            </a:r>
            <a:r>
              <a:rPr lang="pl-PL" dirty="0" smtClean="0"/>
              <a:t>.</a:t>
            </a:r>
          </a:p>
          <a:p>
            <a:pPr algn="just"/>
            <a:r>
              <a:rPr lang="pl-PL" dirty="0" smtClean="0"/>
              <a:t> </a:t>
            </a:r>
            <a:r>
              <a:rPr lang="pl-PL" dirty="0"/>
              <a:t>O</a:t>
            </a:r>
            <a:r>
              <a:rPr lang="pl-PL" dirty="0" smtClean="0"/>
              <a:t>va </a:t>
            </a:r>
            <a:r>
              <a:rPr lang="en-US" dirty="0" err="1" smtClean="0"/>
              <a:t>kamata</a:t>
            </a:r>
            <a:r>
              <a:rPr lang="en-US" dirty="0" smtClean="0"/>
              <a:t> </a:t>
            </a:r>
            <a:r>
              <a:rPr lang="en-US" dirty="0"/>
              <a:t>se </a:t>
            </a:r>
            <a:r>
              <a:rPr lang="en-US" dirty="0" err="1"/>
              <a:t>sastoji</a:t>
            </a:r>
            <a:r>
              <a:rPr lang="en-US" dirty="0"/>
              <a:t> </a:t>
            </a:r>
            <a:r>
              <a:rPr lang="en-US" dirty="0" err="1"/>
              <a:t>zapravo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dva</a:t>
            </a:r>
            <a:r>
              <a:rPr lang="en-US" dirty="0"/>
              <a:t> </a:t>
            </a:r>
            <a:r>
              <a:rPr lang="en-US" dirty="0" smtClean="0"/>
              <a:t>d</a:t>
            </a:r>
            <a:r>
              <a:rPr lang="sr-Latn-ME" dirty="0" smtClean="0"/>
              <a:t>ij</a:t>
            </a:r>
            <a:r>
              <a:rPr lang="en-US" dirty="0" err="1" smtClean="0"/>
              <a:t>ela</a:t>
            </a:r>
            <a:r>
              <a:rPr lang="en-US" dirty="0"/>
              <a:t>: </a:t>
            </a:r>
            <a:r>
              <a:rPr lang="en-US" dirty="0" err="1"/>
              <a:t>jedan</a:t>
            </a:r>
            <a:r>
              <a:rPr lang="en-US" dirty="0"/>
              <a:t> </a:t>
            </a:r>
            <a:r>
              <a:rPr lang="en-US" dirty="0" smtClean="0"/>
              <a:t>d</a:t>
            </a:r>
            <a:r>
              <a:rPr lang="sr-Latn-ME" dirty="0" smtClean="0"/>
              <a:t>i</a:t>
            </a:r>
            <a:r>
              <a:rPr lang="en-US" dirty="0" smtClean="0"/>
              <a:t>o </a:t>
            </a:r>
            <a:r>
              <a:rPr lang="en-US" dirty="0" err="1"/>
              <a:t>predstavlja</a:t>
            </a:r>
            <a:r>
              <a:rPr lang="en-US" dirty="0"/>
              <a:t> </a:t>
            </a:r>
            <a:r>
              <a:rPr lang="en-US" dirty="0" err="1"/>
              <a:t>iznos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 smtClean="0"/>
              <a:t>prdavac</a:t>
            </a:r>
            <a:r>
              <a:rPr lang="sr-Latn-ME" dirty="0" smtClean="0"/>
              <a:t> </a:t>
            </a:r>
            <a:r>
              <a:rPr lang="en-US" dirty="0" smtClean="0"/>
              <a:t>mora </a:t>
            </a:r>
            <a:r>
              <a:rPr lang="en-US" dirty="0" err="1"/>
              <a:t>dati</a:t>
            </a:r>
            <a:r>
              <a:rPr lang="en-US" dirty="0"/>
              <a:t> </a:t>
            </a:r>
            <a:r>
              <a:rPr lang="en-US" dirty="0" err="1"/>
              <a:t>kupcu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ime</a:t>
            </a:r>
            <a:r>
              <a:rPr lang="en-US" dirty="0"/>
              <a:t> </a:t>
            </a:r>
            <a:r>
              <a:rPr lang="en-US" dirty="0" err="1"/>
              <a:t>bankarskih</a:t>
            </a:r>
            <a:r>
              <a:rPr lang="en-US" dirty="0"/>
              <a:t> </a:t>
            </a:r>
            <a:r>
              <a:rPr lang="en-US" dirty="0" err="1"/>
              <a:t>troškova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će</a:t>
            </a:r>
            <a:r>
              <a:rPr lang="en-US" dirty="0"/>
              <a:t> on </a:t>
            </a:r>
            <a:r>
              <a:rPr lang="en-US" dirty="0" err="1"/>
              <a:t>imati</a:t>
            </a:r>
            <a:r>
              <a:rPr lang="en-US" dirty="0"/>
              <a:t> </a:t>
            </a:r>
            <a:r>
              <a:rPr lang="en-US" dirty="0" err="1"/>
              <a:t>kada</a:t>
            </a:r>
            <a:r>
              <a:rPr lang="en-US" dirty="0"/>
              <a:t> </a:t>
            </a:r>
            <a:r>
              <a:rPr lang="en-US" dirty="0" err="1"/>
              <a:t>bude</a:t>
            </a:r>
            <a:r>
              <a:rPr lang="en-US" dirty="0"/>
              <a:t> </a:t>
            </a:r>
            <a:r>
              <a:rPr lang="en-US" dirty="0" err="1" smtClean="0"/>
              <a:t>prodavao</a:t>
            </a:r>
            <a:r>
              <a:rPr lang="sr-Latn-ME" dirty="0" smtClean="0"/>
              <a:t> </a:t>
            </a:r>
            <a:r>
              <a:rPr lang="en-US" dirty="0" err="1" smtClean="0"/>
              <a:t>bankarski</a:t>
            </a:r>
            <a:r>
              <a:rPr lang="en-US" dirty="0" smtClean="0"/>
              <a:t> </a:t>
            </a:r>
            <a:r>
              <a:rPr lang="en-US" dirty="0" err="1"/>
              <a:t>akcept</a:t>
            </a:r>
            <a:r>
              <a:rPr lang="en-US" dirty="0"/>
              <a:t>, a </a:t>
            </a:r>
            <a:r>
              <a:rPr lang="en-US" dirty="0" err="1"/>
              <a:t>drugi</a:t>
            </a:r>
            <a:r>
              <a:rPr lang="en-US" dirty="0"/>
              <a:t> </a:t>
            </a:r>
            <a:r>
              <a:rPr lang="en-US" dirty="0" smtClean="0"/>
              <a:t>d</a:t>
            </a:r>
            <a:r>
              <a:rPr lang="sr-Latn-ME" dirty="0" smtClean="0"/>
              <a:t>i</a:t>
            </a:r>
            <a:r>
              <a:rPr lang="en-US" dirty="0" smtClean="0"/>
              <a:t>o </a:t>
            </a:r>
            <a:r>
              <a:rPr lang="en-US" dirty="0" err="1"/>
              <a:t>predstavlja</a:t>
            </a:r>
            <a:r>
              <a:rPr lang="en-US" dirty="0"/>
              <a:t> </a:t>
            </a:r>
            <a:r>
              <a:rPr lang="en-US" dirty="0" err="1"/>
              <a:t>čisti</a:t>
            </a:r>
            <a:r>
              <a:rPr lang="en-US" dirty="0"/>
              <a:t> </a:t>
            </a:r>
            <a:r>
              <a:rPr lang="en-US" dirty="0" err="1"/>
              <a:t>diskont</a:t>
            </a:r>
            <a:r>
              <a:rPr lang="en-US" dirty="0"/>
              <a:t>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7AA31-9651-4598-9723-AE56DE97C57E}" type="slidenum">
              <a:rPr lang="en-US" smtClean="0"/>
              <a:pPr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733633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ME" sz="3600" dirty="0">
                <a:latin typeface="+mn-lt"/>
              </a:rPr>
              <a:t>1</a:t>
            </a:r>
            <a:r>
              <a:rPr lang="en-US" sz="3600" dirty="0" smtClean="0">
                <a:latin typeface="+mn-lt"/>
              </a:rPr>
              <a:t>. DRŽAVNE OBVEZNICE</a:t>
            </a:r>
            <a:endParaRPr lang="en-US" sz="36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err="1" smtClean="0"/>
              <a:t>Državne</a:t>
            </a:r>
            <a:r>
              <a:rPr lang="en-US" dirty="0" smtClean="0"/>
              <a:t> </a:t>
            </a:r>
            <a:r>
              <a:rPr lang="en-US" dirty="0" err="1"/>
              <a:t>obveznice</a:t>
            </a:r>
            <a:r>
              <a:rPr lang="en-US" dirty="0"/>
              <a:t> </a:t>
            </a:r>
            <a:r>
              <a:rPr lang="en-US" dirty="0" smtClean="0"/>
              <a:t>s</a:t>
            </a:r>
            <a:r>
              <a:rPr lang="sr-Latn-ME" dirty="0" smtClean="0"/>
              <a:t>u</a:t>
            </a:r>
            <a:r>
              <a:rPr lang="en-US" dirty="0" smtClean="0"/>
              <a:t> </a:t>
            </a:r>
            <a:r>
              <a:rPr lang="en-US" dirty="0" err="1"/>
              <a:t>jedan</a:t>
            </a:r>
            <a:r>
              <a:rPr lang="en-US" dirty="0"/>
              <a:t> od </a:t>
            </a:r>
            <a:r>
              <a:rPr lang="en-US" dirty="0" err="1"/>
              <a:t>osnovnih</a:t>
            </a:r>
            <a:r>
              <a:rPr lang="en-US" dirty="0"/>
              <a:t> </a:t>
            </a:r>
            <a:r>
              <a:rPr lang="en-US" dirty="0" err="1"/>
              <a:t>instrumenata</a:t>
            </a:r>
            <a:r>
              <a:rPr lang="en-US" dirty="0"/>
              <a:t> </a:t>
            </a:r>
            <a:r>
              <a:rPr lang="sr-Latn-ME" dirty="0" smtClean="0"/>
              <a:t>k</a:t>
            </a:r>
            <a:r>
              <a:rPr lang="en-US" dirty="0" err="1" smtClean="0"/>
              <a:t>ratkoročnih</a:t>
            </a:r>
            <a:r>
              <a:rPr lang="sr-Latn-ME" dirty="0" smtClean="0"/>
              <a:t> </a:t>
            </a:r>
            <a:r>
              <a:rPr lang="en-US" dirty="0" err="1" smtClean="0"/>
              <a:t>tržišta</a:t>
            </a:r>
            <a:r>
              <a:rPr lang="en-US" dirty="0" smtClean="0"/>
              <a:t> 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Razvijene</a:t>
            </a:r>
            <a:r>
              <a:rPr lang="en-US" dirty="0" smtClean="0"/>
              <a:t> </a:t>
            </a:r>
            <a:r>
              <a:rPr lang="sr-Latn-ME" dirty="0" smtClean="0"/>
              <a:t>ekonomije</a:t>
            </a:r>
            <a:r>
              <a:rPr lang="en-US" dirty="0" smtClean="0"/>
              <a:t> </a:t>
            </a:r>
            <a:r>
              <a:rPr lang="en-US" dirty="0" err="1"/>
              <a:t>uglavnom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suočene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 smtClean="0"/>
              <a:t>budžetskim</a:t>
            </a:r>
            <a:r>
              <a:rPr lang="sr-Latn-ME" dirty="0" smtClean="0"/>
              <a:t> </a:t>
            </a:r>
            <a:r>
              <a:rPr lang="en-US" dirty="0" err="1" smtClean="0"/>
              <a:t>deficitom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/>
              <a:t>visini</a:t>
            </a:r>
            <a:r>
              <a:rPr lang="en-US" dirty="0"/>
              <a:t> </a:t>
            </a:r>
            <a:r>
              <a:rPr lang="sr-Latn-ME" dirty="0" smtClean="0"/>
              <a:t>značajnog procenta</a:t>
            </a:r>
            <a:r>
              <a:rPr lang="en-US" dirty="0" smtClean="0"/>
              <a:t> </a:t>
            </a:r>
            <a:r>
              <a:rPr lang="en-US" dirty="0" err="1"/>
              <a:t>budžetskih</a:t>
            </a:r>
            <a:r>
              <a:rPr lang="en-US" dirty="0"/>
              <a:t> </a:t>
            </a:r>
            <a:r>
              <a:rPr lang="en-US" dirty="0" err="1"/>
              <a:t>rashoda</a:t>
            </a:r>
            <a:r>
              <a:rPr lang="en-US" dirty="0"/>
              <a:t>, </a:t>
            </a:r>
            <a:r>
              <a:rPr lang="en-US" dirty="0" err="1"/>
              <a:t>odnosno</a:t>
            </a:r>
            <a:r>
              <a:rPr lang="en-US" dirty="0"/>
              <a:t> </a:t>
            </a:r>
            <a:r>
              <a:rPr lang="en-US" dirty="0" err="1" smtClean="0"/>
              <a:t>društvenog</a:t>
            </a:r>
            <a:r>
              <a:rPr lang="sr-Latn-ME" dirty="0" smtClean="0"/>
              <a:t> </a:t>
            </a:r>
            <a:r>
              <a:rPr lang="en-US" dirty="0" err="1" smtClean="0"/>
              <a:t>proizvoda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Da </a:t>
            </a:r>
            <a:r>
              <a:rPr lang="en-US" dirty="0"/>
              <a:t>bi </a:t>
            </a:r>
            <a:r>
              <a:rPr lang="en-US" dirty="0" err="1"/>
              <a:t>osigurala</a:t>
            </a:r>
            <a:r>
              <a:rPr lang="en-US" dirty="0"/>
              <a:t> </a:t>
            </a:r>
            <a:r>
              <a:rPr lang="en-US" dirty="0" err="1" smtClean="0"/>
              <a:t>dovoljn</a:t>
            </a:r>
            <a:r>
              <a:rPr lang="sr-Latn-ME" dirty="0" smtClean="0"/>
              <a:t>o</a:t>
            </a:r>
            <a:r>
              <a:rPr lang="en-US" dirty="0" smtClean="0"/>
              <a:t> </a:t>
            </a:r>
            <a:r>
              <a:rPr lang="en-US" dirty="0" err="1" smtClean="0"/>
              <a:t>sredst</a:t>
            </a:r>
            <a:r>
              <a:rPr lang="sr-Latn-ME" dirty="0" smtClean="0"/>
              <a:t>a</a:t>
            </a:r>
            <a:r>
              <a:rPr lang="en-US" dirty="0" err="1" smtClean="0"/>
              <a:t>va</a:t>
            </a:r>
            <a:r>
              <a:rPr lang="en-US" dirty="0" smtClean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finansijskom</a:t>
            </a:r>
            <a:r>
              <a:rPr lang="en-US" dirty="0"/>
              <a:t> </a:t>
            </a:r>
            <a:r>
              <a:rPr lang="en-US" dirty="0" err="1"/>
              <a:t>tržištu</a:t>
            </a:r>
            <a:r>
              <a:rPr lang="en-US" dirty="0"/>
              <a:t> </a:t>
            </a:r>
            <a:r>
              <a:rPr lang="en-US" dirty="0" err="1" smtClean="0"/>
              <a:t>za</a:t>
            </a:r>
            <a:r>
              <a:rPr lang="sr-Latn-ME" dirty="0" smtClean="0"/>
              <a:t> </a:t>
            </a:r>
            <a:r>
              <a:rPr lang="en-US" dirty="0" err="1" smtClean="0"/>
              <a:t>finansiranje</a:t>
            </a:r>
            <a:r>
              <a:rPr lang="en-US" dirty="0" smtClean="0"/>
              <a:t> </a:t>
            </a:r>
            <a:r>
              <a:rPr lang="en-US" dirty="0" err="1"/>
              <a:t>budžetskog</a:t>
            </a:r>
            <a:r>
              <a:rPr lang="en-US" dirty="0"/>
              <a:t> </a:t>
            </a:r>
            <a:r>
              <a:rPr lang="en-US" dirty="0" err="1"/>
              <a:t>deficita</a:t>
            </a:r>
            <a:r>
              <a:rPr lang="en-US" dirty="0"/>
              <a:t>, </a:t>
            </a:r>
            <a:r>
              <a:rPr lang="en-US" dirty="0" err="1"/>
              <a:t>država</a:t>
            </a:r>
            <a:r>
              <a:rPr lang="en-US" dirty="0"/>
              <a:t> </a:t>
            </a:r>
            <a:r>
              <a:rPr lang="en-US" dirty="0" err="1"/>
              <a:t>pristupa</a:t>
            </a:r>
            <a:r>
              <a:rPr lang="en-US" dirty="0"/>
              <a:t> </a:t>
            </a:r>
            <a:r>
              <a:rPr lang="en-US" dirty="0" err="1"/>
              <a:t>emisiji</a:t>
            </a:r>
            <a:r>
              <a:rPr lang="en-US" dirty="0"/>
              <a:t> </a:t>
            </a:r>
            <a:r>
              <a:rPr lang="en-US" dirty="0" err="1"/>
              <a:t>obveznica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 err="1"/>
              <a:t>Razlozi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emisiju</a:t>
            </a:r>
            <a:r>
              <a:rPr lang="en-US" dirty="0"/>
              <a:t> </a:t>
            </a:r>
            <a:r>
              <a:rPr lang="en-US" dirty="0" err="1"/>
              <a:t>obveznica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 smtClean="0"/>
              <a:t>sl</a:t>
            </a:r>
            <a:r>
              <a:rPr lang="sr-Latn-ME" dirty="0" smtClean="0"/>
              <a:t>ij</a:t>
            </a:r>
            <a:r>
              <a:rPr lang="en-US" dirty="0" err="1" smtClean="0"/>
              <a:t>edeći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en-US" dirty="0"/>
              <a:t>1. </a:t>
            </a:r>
            <a:r>
              <a:rPr lang="en-US" dirty="0" err="1"/>
              <a:t>Prikupljanje</a:t>
            </a:r>
            <a:r>
              <a:rPr lang="en-US" dirty="0"/>
              <a:t> </a:t>
            </a:r>
            <a:r>
              <a:rPr lang="en-US" dirty="0" err="1"/>
              <a:t>novčanih</a:t>
            </a:r>
            <a:r>
              <a:rPr lang="en-US" dirty="0"/>
              <a:t> </a:t>
            </a:r>
            <a:r>
              <a:rPr lang="en-US" dirty="0" err="1"/>
              <a:t>sredstava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finansiranje</a:t>
            </a:r>
            <a:r>
              <a:rPr lang="en-US" dirty="0"/>
              <a:t> </a:t>
            </a:r>
            <a:r>
              <a:rPr lang="en-US" dirty="0" err="1"/>
              <a:t>budžetskog</a:t>
            </a:r>
            <a:r>
              <a:rPr lang="en-US" dirty="0"/>
              <a:t> </a:t>
            </a:r>
            <a:r>
              <a:rPr lang="en-US" dirty="0" err="1"/>
              <a:t>deficita</a:t>
            </a:r>
            <a:r>
              <a:rPr lang="en-US" dirty="0"/>
              <a:t>,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7AA31-9651-4598-9723-AE56DE97C57E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47582882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96788"/>
            <a:ext cx="10515600" cy="4980175"/>
          </a:xfrm>
        </p:spPr>
        <p:txBody>
          <a:bodyPr>
            <a:normAutofit lnSpcReduction="10000"/>
          </a:bodyPr>
          <a:lstStyle/>
          <a:p>
            <a:pPr algn="just"/>
            <a:r>
              <a:rPr lang="pl-PL" dirty="0"/>
              <a:t>Kada poslovna banka akceptira </a:t>
            </a:r>
            <a:r>
              <a:rPr lang="pl-PL" dirty="0" smtClean="0"/>
              <a:t>mjenicu </a:t>
            </a:r>
            <a:r>
              <a:rPr lang="pl-PL" dirty="0"/>
              <a:t>i </a:t>
            </a:r>
            <a:r>
              <a:rPr lang="pl-PL" dirty="0" smtClean="0"/>
              <a:t>reeskontije </a:t>
            </a:r>
            <a:r>
              <a:rPr lang="pl-PL" dirty="0"/>
              <a:t>je kod </a:t>
            </a:r>
            <a:r>
              <a:rPr lang="pl-PL" dirty="0" smtClean="0"/>
              <a:t>centralne </a:t>
            </a:r>
            <a:r>
              <a:rPr lang="en-US" dirty="0" err="1" smtClean="0"/>
              <a:t>banke</a:t>
            </a:r>
            <a:r>
              <a:rPr lang="en-US" dirty="0"/>
              <a:t>, </a:t>
            </a:r>
            <a:r>
              <a:rPr lang="en-US" dirty="0" err="1"/>
              <a:t>ona</a:t>
            </a:r>
            <a:r>
              <a:rPr lang="en-US" dirty="0"/>
              <a:t> </a:t>
            </a:r>
            <a:r>
              <a:rPr lang="en-US" dirty="0" err="1"/>
              <a:t>tada</a:t>
            </a:r>
            <a:r>
              <a:rPr lang="en-US" dirty="0"/>
              <a:t> </a:t>
            </a:r>
            <a:r>
              <a:rPr lang="en-US" dirty="0" err="1"/>
              <a:t>dobija</a:t>
            </a:r>
            <a:r>
              <a:rPr lang="en-US" dirty="0"/>
              <a:t> </a:t>
            </a:r>
            <a:r>
              <a:rPr lang="en-US" dirty="0" err="1"/>
              <a:t>novčana</a:t>
            </a:r>
            <a:r>
              <a:rPr lang="en-US" dirty="0"/>
              <a:t> </a:t>
            </a:r>
            <a:r>
              <a:rPr lang="en-US" dirty="0" err="1"/>
              <a:t>sredstva</a:t>
            </a:r>
            <a:r>
              <a:rPr lang="en-US" dirty="0"/>
              <a:t> u </a:t>
            </a:r>
            <a:r>
              <a:rPr lang="en-US" dirty="0" err="1"/>
              <a:t>visini</a:t>
            </a:r>
            <a:r>
              <a:rPr lang="en-US" dirty="0"/>
              <a:t> </a:t>
            </a:r>
            <a:r>
              <a:rPr lang="en-US" dirty="0" err="1"/>
              <a:t>diskontovane</a:t>
            </a:r>
            <a:r>
              <a:rPr lang="en-US" dirty="0"/>
              <a:t> </a:t>
            </a:r>
            <a:r>
              <a:rPr lang="en-US" dirty="0" err="1"/>
              <a:t>nominalne</a:t>
            </a:r>
            <a:r>
              <a:rPr lang="en-US" dirty="0"/>
              <a:t>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sr-Latn-ME" dirty="0" smtClean="0"/>
              <a:t> </a:t>
            </a:r>
            <a:r>
              <a:rPr lang="en-US" dirty="0" smtClean="0"/>
              <a:t>m</a:t>
            </a:r>
            <a:r>
              <a:rPr lang="sr-Latn-ME" dirty="0" smtClean="0"/>
              <a:t>j</a:t>
            </a:r>
            <a:r>
              <a:rPr lang="en-US" dirty="0" err="1" smtClean="0"/>
              <a:t>enice</a:t>
            </a:r>
            <a:r>
              <a:rPr lang="en-US" dirty="0"/>
              <a:t>, </a:t>
            </a:r>
            <a:r>
              <a:rPr lang="en-US" dirty="0" err="1"/>
              <a:t>kojim</a:t>
            </a:r>
            <a:r>
              <a:rPr lang="en-US" dirty="0"/>
              <a:t> </a:t>
            </a:r>
            <a:r>
              <a:rPr lang="en-US" dirty="0" err="1"/>
              <a:t>kreditira</a:t>
            </a:r>
            <a:r>
              <a:rPr lang="en-US" dirty="0"/>
              <a:t> </a:t>
            </a:r>
            <a:r>
              <a:rPr lang="en-US" dirty="0" err="1"/>
              <a:t>svog</a:t>
            </a:r>
            <a:r>
              <a:rPr lang="en-US" dirty="0"/>
              <a:t> </a:t>
            </a:r>
            <a:r>
              <a:rPr lang="en-US" dirty="0" err="1"/>
              <a:t>komitenta</a:t>
            </a:r>
            <a:r>
              <a:rPr lang="en-US" dirty="0"/>
              <a:t> do </a:t>
            </a:r>
            <a:r>
              <a:rPr lang="en-US" dirty="0" err="1"/>
              <a:t>roka</a:t>
            </a:r>
            <a:r>
              <a:rPr lang="en-US" dirty="0"/>
              <a:t> </a:t>
            </a:r>
            <a:r>
              <a:rPr lang="en-US" dirty="0" err="1" smtClean="0"/>
              <a:t>dosp</a:t>
            </a:r>
            <a:r>
              <a:rPr lang="sr-Latn-ME" dirty="0" smtClean="0"/>
              <a:t>ij</a:t>
            </a:r>
            <a:r>
              <a:rPr lang="en-US" dirty="0" err="1" smtClean="0"/>
              <a:t>eća</a:t>
            </a:r>
            <a:r>
              <a:rPr lang="en-US" dirty="0" smtClean="0"/>
              <a:t> m</a:t>
            </a:r>
            <a:r>
              <a:rPr lang="sr-Latn-ME" dirty="0" smtClean="0"/>
              <a:t>j</a:t>
            </a:r>
            <a:r>
              <a:rPr lang="en-US" dirty="0" err="1" smtClean="0"/>
              <a:t>enice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Kada</a:t>
            </a:r>
            <a:r>
              <a:rPr lang="en-US" dirty="0" smtClean="0"/>
              <a:t> </a:t>
            </a:r>
            <a:r>
              <a:rPr lang="en-US" dirty="0" err="1"/>
              <a:t>dođe</a:t>
            </a:r>
            <a:r>
              <a:rPr lang="en-US" dirty="0"/>
              <a:t> </a:t>
            </a:r>
            <a:r>
              <a:rPr lang="en-US" dirty="0" err="1" smtClean="0"/>
              <a:t>rok</a:t>
            </a:r>
            <a:r>
              <a:rPr lang="sr-Latn-ME" dirty="0" smtClean="0"/>
              <a:t> </a:t>
            </a:r>
            <a:r>
              <a:rPr lang="en-US" dirty="0" err="1" smtClean="0"/>
              <a:t>dosp</a:t>
            </a:r>
            <a:r>
              <a:rPr lang="sr-Latn-ME" dirty="0" smtClean="0"/>
              <a:t>ij</a:t>
            </a:r>
            <a:r>
              <a:rPr lang="en-US" dirty="0" err="1" smtClean="0"/>
              <a:t>eća</a:t>
            </a:r>
            <a:r>
              <a:rPr lang="en-US" dirty="0" smtClean="0"/>
              <a:t> </a:t>
            </a:r>
            <a:r>
              <a:rPr lang="en-US" dirty="0" err="1"/>
              <a:t>banka</a:t>
            </a:r>
            <a:r>
              <a:rPr lang="en-US" dirty="0"/>
              <a:t> </a:t>
            </a:r>
            <a:r>
              <a:rPr lang="en-US" dirty="0" err="1"/>
              <a:t>otkupljuje</a:t>
            </a:r>
            <a:r>
              <a:rPr lang="en-US" dirty="0"/>
              <a:t> </a:t>
            </a:r>
            <a:r>
              <a:rPr lang="en-US" dirty="0" err="1"/>
              <a:t>bankarski</a:t>
            </a:r>
            <a:r>
              <a:rPr lang="en-US" dirty="0"/>
              <a:t> </a:t>
            </a:r>
            <a:r>
              <a:rPr lang="en-US" dirty="0" err="1"/>
              <a:t>akcept</a:t>
            </a:r>
            <a:r>
              <a:rPr lang="en-US" dirty="0"/>
              <a:t> od </a:t>
            </a:r>
            <a:r>
              <a:rPr lang="en-US" dirty="0" err="1"/>
              <a:t>donosioca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zadužuje</a:t>
            </a:r>
            <a:r>
              <a:rPr lang="en-US" dirty="0"/>
              <a:t> </a:t>
            </a:r>
            <a:r>
              <a:rPr lang="en-US" dirty="0" err="1"/>
              <a:t>račun</a:t>
            </a:r>
            <a:r>
              <a:rPr lang="en-US" dirty="0"/>
              <a:t> </a:t>
            </a:r>
            <a:r>
              <a:rPr lang="en-US" dirty="0" err="1" smtClean="0"/>
              <a:t>svog</a:t>
            </a:r>
            <a:r>
              <a:rPr lang="sr-Latn-ME" dirty="0" smtClean="0"/>
              <a:t> </a:t>
            </a:r>
            <a:r>
              <a:rPr lang="en-US" dirty="0" err="1" smtClean="0"/>
              <a:t>komitenta</a:t>
            </a:r>
            <a:r>
              <a:rPr lang="en-US" dirty="0"/>
              <a:t>.</a:t>
            </a:r>
          </a:p>
          <a:p>
            <a:pPr algn="just"/>
            <a:r>
              <a:rPr lang="pl-PL" dirty="0"/>
              <a:t>Bankarski akcept koji glasi na ime može se prenositi na druga lica </a:t>
            </a:r>
            <a:r>
              <a:rPr lang="pl-PL" dirty="0" smtClean="0"/>
              <a:t>samo indosamentom </a:t>
            </a:r>
            <a:r>
              <a:rPr lang="pl-PL" dirty="0"/>
              <a:t>ili cesijom. </a:t>
            </a:r>
            <a:endParaRPr lang="pl-PL" dirty="0" smtClean="0"/>
          </a:p>
          <a:p>
            <a:pPr algn="just"/>
            <a:r>
              <a:rPr lang="pl-PL" dirty="0" smtClean="0"/>
              <a:t>Bankarski </a:t>
            </a:r>
            <a:r>
              <a:rPr lang="pl-PL" dirty="0"/>
              <a:t>akcept treba razlikovati od </a:t>
            </a:r>
            <a:r>
              <a:rPr lang="pl-PL" dirty="0" smtClean="0"/>
              <a:t>komercijalne </a:t>
            </a:r>
            <a:r>
              <a:rPr lang="en-US" dirty="0" err="1" smtClean="0"/>
              <a:t>neosigurane</a:t>
            </a:r>
            <a:r>
              <a:rPr lang="en-US" dirty="0" smtClean="0"/>
              <a:t> m</a:t>
            </a:r>
            <a:r>
              <a:rPr lang="sr-Latn-ME" dirty="0" smtClean="0"/>
              <a:t>j</a:t>
            </a:r>
            <a:r>
              <a:rPr lang="en-US" dirty="0" err="1" smtClean="0"/>
              <a:t>enice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 err="1"/>
              <a:t>tj</a:t>
            </a:r>
            <a:r>
              <a:rPr lang="en-US" dirty="0"/>
              <a:t>. </a:t>
            </a:r>
            <a:r>
              <a:rPr lang="sr-Latn-ME" dirty="0" smtClean="0"/>
              <a:t>o</a:t>
            </a:r>
            <a:r>
              <a:rPr lang="en-US" dirty="0" smtClean="0"/>
              <a:t>d </a:t>
            </a:r>
            <a:r>
              <a:rPr lang="en-US" dirty="0" err="1"/>
              <a:t>promisori</a:t>
            </a:r>
            <a:r>
              <a:rPr lang="en-US" dirty="0"/>
              <a:t> note) </a:t>
            </a:r>
            <a:r>
              <a:rPr lang="en-US" dirty="0" err="1"/>
              <a:t>koja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glasiti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ime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donosioca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pl-PL" dirty="0" smtClean="0"/>
              <a:t>a </a:t>
            </a:r>
            <a:r>
              <a:rPr lang="pl-PL" dirty="0"/>
              <a:t>data je u fiksnom iznosu i na fiksan rok od 1 do 12 </a:t>
            </a:r>
            <a:r>
              <a:rPr lang="pl-PL" dirty="0" smtClean="0"/>
              <a:t>mjeseci</a:t>
            </a:r>
            <a:r>
              <a:rPr lang="pl-PL" dirty="0"/>
              <a:t>.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7AA31-9651-4598-9723-AE56DE97C57E}" type="slidenum">
              <a:rPr lang="en-US" smtClean="0"/>
              <a:pPr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82050718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37127"/>
            <a:ext cx="10515600" cy="5339836"/>
          </a:xfrm>
        </p:spPr>
        <p:txBody>
          <a:bodyPr>
            <a:normAutofit fontScale="85000" lnSpcReduction="10000"/>
          </a:bodyPr>
          <a:lstStyle/>
          <a:p>
            <a:r>
              <a:rPr lang="pl-PL" dirty="0"/>
              <a:t>Poslovna </a:t>
            </a:r>
            <a:r>
              <a:rPr lang="pl-PL" dirty="0" smtClean="0"/>
              <a:t>mjenica </a:t>
            </a:r>
            <a:r>
              <a:rPr lang="pl-PL" dirty="0"/>
              <a:t>na koju banka dodaje svoj akcept mora imati sve </a:t>
            </a:r>
            <a:r>
              <a:rPr lang="pl-PL" dirty="0" smtClean="0"/>
              <a:t>bitne </a:t>
            </a:r>
            <a:r>
              <a:rPr lang="en-US" dirty="0" err="1" smtClean="0"/>
              <a:t>elemente</a:t>
            </a:r>
            <a:r>
              <a:rPr lang="en-US" dirty="0" smtClean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svaka</a:t>
            </a:r>
            <a:r>
              <a:rPr lang="en-US" dirty="0"/>
              <a:t> </a:t>
            </a:r>
            <a:r>
              <a:rPr lang="en-US" dirty="0" err="1"/>
              <a:t>druga</a:t>
            </a:r>
            <a:r>
              <a:rPr lang="en-US" dirty="0"/>
              <a:t> </a:t>
            </a:r>
            <a:r>
              <a:rPr lang="en-US" dirty="0" smtClean="0"/>
              <a:t>m</a:t>
            </a:r>
            <a:r>
              <a:rPr lang="sr-Latn-ME" dirty="0" smtClean="0"/>
              <a:t>j</a:t>
            </a:r>
            <a:r>
              <a:rPr lang="en-US" dirty="0" err="1" smtClean="0"/>
              <a:t>enica</a:t>
            </a:r>
            <a:r>
              <a:rPr lang="en-US" dirty="0"/>
              <a:t>. </a:t>
            </a:r>
            <a:endParaRPr lang="sr-Latn-ME" dirty="0" smtClean="0"/>
          </a:p>
          <a:p>
            <a:r>
              <a:rPr lang="en-US" dirty="0" err="1" smtClean="0"/>
              <a:t>Bitni</a:t>
            </a:r>
            <a:r>
              <a:rPr lang="en-US" dirty="0" smtClean="0"/>
              <a:t> </a:t>
            </a:r>
            <a:r>
              <a:rPr lang="en-US" dirty="0" err="1"/>
              <a:t>elementi</a:t>
            </a:r>
            <a:r>
              <a:rPr lang="en-US" dirty="0"/>
              <a:t> </a:t>
            </a:r>
            <a:r>
              <a:rPr lang="en-US" dirty="0" err="1"/>
              <a:t>akceptirane</a:t>
            </a:r>
            <a:r>
              <a:rPr lang="en-US" dirty="0"/>
              <a:t> </a:t>
            </a:r>
            <a:r>
              <a:rPr lang="en-US" dirty="0" err="1"/>
              <a:t>menice</a:t>
            </a:r>
            <a:r>
              <a:rPr lang="en-US" dirty="0"/>
              <a:t>, </a:t>
            </a:r>
            <a:r>
              <a:rPr lang="en-US" dirty="0" err="1" smtClean="0"/>
              <a:t>odnosno</a:t>
            </a:r>
            <a:r>
              <a:rPr lang="sr-Latn-ME" dirty="0" smtClean="0"/>
              <a:t> </a:t>
            </a:r>
            <a:r>
              <a:rPr lang="en-US" dirty="0" err="1" smtClean="0"/>
              <a:t>bankarskog</a:t>
            </a:r>
            <a:r>
              <a:rPr lang="en-US" dirty="0" smtClean="0"/>
              <a:t> </a:t>
            </a:r>
            <a:r>
              <a:rPr lang="en-US" dirty="0" err="1"/>
              <a:t>akcepta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 smtClean="0"/>
              <a:t>sl</a:t>
            </a:r>
            <a:r>
              <a:rPr lang="sr-Latn-ME" dirty="0" smtClean="0"/>
              <a:t>ij</a:t>
            </a:r>
            <a:r>
              <a:rPr lang="en-US" dirty="0" err="1" smtClean="0"/>
              <a:t>edeći</a:t>
            </a:r>
            <a:r>
              <a:rPr lang="en-US" dirty="0"/>
              <a:t>: </a:t>
            </a:r>
            <a:endParaRPr lang="sr-Latn-ME" dirty="0" smtClean="0"/>
          </a:p>
          <a:p>
            <a:pPr marL="0" indent="0">
              <a:buNone/>
            </a:pPr>
            <a:r>
              <a:rPr lang="en-US" dirty="0" smtClean="0"/>
              <a:t>1</a:t>
            </a:r>
            <a:r>
              <a:rPr lang="en-US" dirty="0"/>
              <a:t>) </a:t>
            </a:r>
            <a:r>
              <a:rPr lang="en-US" dirty="0" err="1"/>
              <a:t>Oznaka</a:t>
            </a:r>
            <a:r>
              <a:rPr lang="en-US" dirty="0"/>
              <a:t> da je </a:t>
            </a:r>
            <a:r>
              <a:rPr lang="en-US" dirty="0" smtClean="0"/>
              <a:t>m</a:t>
            </a:r>
            <a:r>
              <a:rPr lang="sr-Latn-ME" dirty="0" smtClean="0"/>
              <a:t>j</a:t>
            </a:r>
            <a:r>
              <a:rPr lang="en-US" dirty="0" err="1" smtClean="0"/>
              <a:t>enica</a:t>
            </a:r>
            <a:r>
              <a:rPr lang="en-US" dirty="0" smtClean="0"/>
              <a:t>,</a:t>
            </a:r>
            <a:endParaRPr lang="sr-Latn-ME" dirty="0" smtClean="0"/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dirty="0"/>
              <a:t>2) </a:t>
            </a:r>
            <a:r>
              <a:rPr lang="en-US" dirty="0" err="1"/>
              <a:t>Neopoziva</a:t>
            </a:r>
            <a:r>
              <a:rPr lang="en-US" dirty="0"/>
              <a:t> </a:t>
            </a:r>
            <a:r>
              <a:rPr lang="en-US" dirty="0" err="1"/>
              <a:t>naredba</a:t>
            </a:r>
            <a:r>
              <a:rPr lang="en-US" dirty="0"/>
              <a:t> </a:t>
            </a:r>
            <a:r>
              <a:rPr lang="en-US" dirty="0" smtClean="0"/>
              <a:t>da</a:t>
            </a:r>
            <a:r>
              <a:rPr lang="sr-Latn-ME" dirty="0" smtClean="0"/>
              <a:t> </a:t>
            </a:r>
            <a:r>
              <a:rPr lang="en-US" dirty="0" smtClean="0"/>
              <a:t>se </a:t>
            </a:r>
            <a:r>
              <a:rPr lang="en-US" dirty="0" err="1"/>
              <a:t>isplati</a:t>
            </a:r>
            <a:r>
              <a:rPr lang="en-US" dirty="0"/>
              <a:t> </a:t>
            </a:r>
            <a:r>
              <a:rPr lang="en-US" dirty="0" err="1"/>
              <a:t>određena</a:t>
            </a:r>
            <a:r>
              <a:rPr lang="en-US" dirty="0"/>
              <a:t> </a:t>
            </a:r>
            <a:r>
              <a:rPr lang="en-US" dirty="0" err="1"/>
              <a:t>suma</a:t>
            </a:r>
            <a:r>
              <a:rPr lang="en-US" dirty="0"/>
              <a:t> </a:t>
            </a:r>
            <a:r>
              <a:rPr lang="en-US" dirty="0" err="1"/>
              <a:t>novca</a:t>
            </a:r>
            <a:r>
              <a:rPr lang="en-US" dirty="0"/>
              <a:t>, </a:t>
            </a:r>
            <a:endParaRPr lang="sr-Latn-ME" dirty="0" smtClean="0"/>
          </a:p>
          <a:p>
            <a:pPr marL="0" indent="0">
              <a:buNone/>
            </a:pPr>
            <a:r>
              <a:rPr lang="en-US" dirty="0" smtClean="0"/>
              <a:t>3</a:t>
            </a:r>
            <a:r>
              <a:rPr lang="en-US" dirty="0"/>
              <a:t>) </a:t>
            </a:r>
            <a:r>
              <a:rPr lang="en-US" dirty="0" err="1"/>
              <a:t>Ime</a:t>
            </a:r>
            <a:r>
              <a:rPr lang="en-US" dirty="0"/>
              <a:t> </a:t>
            </a:r>
            <a:r>
              <a:rPr lang="en-US" dirty="0" err="1"/>
              <a:t>osobe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pravnog</a:t>
            </a:r>
            <a:r>
              <a:rPr lang="en-US" dirty="0"/>
              <a:t> </a:t>
            </a:r>
            <a:r>
              <a:rPr lang="en-US" dirty="0" err="1"/>
              <a:t>subjekta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treba</a:t>
            </a:r>
            <a:r>
              <a:rPr lang="en-US" dirty="0"/>
              <a:t> </a:t>
            </a:r>
            <a:r>
              <a:rPr lang="en-US" dirty="0" err="1" smtClean="0"/>
              <a:t>izvršiti</a:t>
            </a:r>
            <a:r>
              <a:rPr lang="sr-Latn-ME" dirty="0" smtClean="0"/>
              <a:t> </a:t>
            </a:r>
            <a:r>
              <a:rPr lang="en-US" dirty="0" err="1" smtClean="0"/>
              <a:t>plaćanje</a:t>
            </a:r>
            <a:r>
              <a:rPr lang="en-US" dirty="0"/>
              <a:t>, </a:t>
            </a:r>
            <a:endParaRPr lang="sr-Latn-ME" dirty="0" smtClean="0"/>
          </a:p>
          <a:p>
            <a:pPr marL="0" indent="0">
              <a:buNone/>
            </a:pPr>
            <a:r>
              <a:rPr lang="en-US" dirty="0" smtClean="0"/>
              <a:t>4</a:t>
            </a:r>
            <a:r>
              <a:rPr lang="en-US" dirty="0"/>
              <a:t>) </a:t>
            </a:r>
            <a:r>
              <a:rPr lang="en-US" dirty="0" err="1"/>
              <a:t>Datam</a:t>
            </a:r>
            <a:r>
              <a:rPr lang="en-US" dirty="0"/>
              <a:t> </a:t>
            </a:r>
            <a:r>
              <a:rPr lang="en-US" dirty="0" err="1"/>
              <a:t>plaćanja</a:t>
            </a:r>
            <a:r>
              <a:rPr lang="en-US" dirty="0"/>
              <a:t>, </a:t>
            </a:r>
            <a:r>
              <a:rPr lang="en-US" dirty="0" err="1"/>
              <a:t>odnosno</a:t>
            </a:r>
            <a:r>
              <a:rPr lang="en-US" dirty="0"/>
              <a:t> </a:t>
            </a:r>
            <a:r>
              <a:rPr lang="en-US" dirty="0" err="1"/>
              <a:t>rok</a:t>
            </a:r>
            <a:r>
              <a:rPr lang="en-US" dirty="0"/>
              <a:t> </a:t>
            </a:r>
            <a:r>
              <a:rPr lang="en-US" dirty="0" err="1" smtClean="0"/>
              <a:t>dosp</a:t>
            </a:r>
            <a:r>
              <a:rPr lang="sr-Latn-ME" dirty="0" smtClean="0"/>
              <a:t>ij</a:t>
            </a:r>
            <a:r>
              <a:rPr lang="en-US" dirty="0" err="1" smtClean="0"/>
              <a:t>eća</a:t>
            </a:r>
            <a:r>
              <a:rPr lang="en-US" dirty="0" smtClean="0"/>
              <a:t> </a:t>
            </a:r>
            <a:r>
              <a:rPr lang="en-US" dirty="0" err="1"/>
              <a:t>obaveze</a:t>
            </a:r>
            <a:r>
              <a:rPr lang="en-US" dirty="0"/>
              <a:t> </a:t>
            </a:r>
            <a:r>
              <a:rPr lang="en-US" dirty="0" err="1"/>
              <a:t>plaćanja</a:t>
            </a:r>
            <a:r>
              <a:rPr lang="en-US" dirty="0"/>
              <a:t>, </a:t>
            </a:r>
            <a:endParaRPr lang="sr-Latn-ME" dirty="0" smtClean="0"/>
          </a:p>
          <a:p>
            <a:pPr marL="0" indent="0">
              <a:buNone/>
            </a:pPr>
            <a:r>
              <a:rPr lang="en-US" dirty="0" smtClean="0"/>
              <a:t>5</a:t>
            </a:r>
            <a:r>
              <a:rPr lang="en-US" dirty="0"/>
              <a:t>) </a:t>
            </a:r>
            <a:r>
              <a:rPr lang="en-US" dirty="0" smtClean="0"/>
              <a:t>M</a:t>
            </a:r>
            <a:r>
              <a:rPr lang="sr-Latn-ME" dirty="0" smtClean="0"/>
              <a:t>j</a:t>
            </a:r>
            <a:r>
              <a:rPr lang="en-US" dirty="0" err="1" smtClean="0"/>
              <a:t>esto</a:t>
            </a:r>
            <a:r>
              <a:rPr lang="sr-Latn-ME" dirty="0" smtClean="0"/>
              <a:t> </a:t>
            </a:r>
            <a:r>
              <a:rPr lang="en-US" dirty="0" err="1" smtClean="0"/>
              <a:t>isplate</a:t>
            </a:r>
            <a:r>
              <a:rPr lang="en-US" dirty="0"/>
              <a:t>, </a:t>
            </a:r>
            <a:endParaRPr lang="sr-Latn-ME" dirty="0" smtClean="0"/>
          </a:p>
          <a:p>
            <a:pPr marL="0" indent="0">
              <a:buNone/>
            </a:pPr>
            <a:r>
              <a:rPr lang="en-US" dirty="0" smtClean="0"/>
              <a:t>6</a:t>
            </a:r>
            <a:r>
              <a:rPr lang="en-US" dirty="0"/>
              <a:t>) </a:t>
            </a:r>
            <a:r>
              <a:rPr lang="en-US" dirty="0" err="1"/>
              <a:t>Ime</a:t>
            </a:r>
            <a:r>
              <a:rPr lang="en-US" dirty="0"/>
              <a:t> </a:t>
            </a:r>
            <a:r>
              <a:rPr lang="en-US" dirty="0" err="1"/>
              <a:t>lica</a:t>
            </a:r>
            <a:r>
              <a:rPr lang="en-US" dirty="0"/>
              <a:t> </a:t>
            </a:r>
            <a:r>
              <a:rPr lang="en-US" dirty="0" err="1"/>
              <a:t>kome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/>
              <a:t>čijoj</a:t>
            </a:r>
            <a:r>
              <a:rPr lang="en-US" dirty="0"/>
              <a:t> </a:t>
            </a:r>
            <a:r>
              <a:rPr lang="en-US" dirty="0" err="1"/>
              <a:t>naredbi</a:t>
            </a:r>
            <a:r>
              <a:rPr lang="en-US" dirty="0"/>
              <a:t> </a:t>
            </a:r>
            <a:r>
              <a:rPr lang="en-US" dirty="0" err="1"/>
              <a:t>treba</a:t>
            </a:r>
            <a:r>
              <a:rPr lang="en-US" dirty="0"/>
              <a:t> da se </a:t>
            </a:r>
            <a:r>
              <a:rPr lang="en-US" dirty="0" err="1"/>
              <a:t>izvrši</a:t>
            </a:r>
            <a:r>
              <a:rPr lang="en-US" dirty="0"/>
              <a:t> </a:t>
            </a:r>
            <a:r>
              <a:rPr lang="en-US" dirty="0" err="1"/>
              <a:t>plaćanje</a:t>
            </a:r>
            <a:r>
              <a:rPr lang="en-US" dirty="0"/>
              <a:t>, </a:t>
            </a:r>
            <a:endParaRPr lang="sr-Latn-ME" dirty="0" smtClean="0"/>
          </a:p>
          <a:p>
            <a:pPr marL="0" indent="0">
              <a:buNone/>
            </a:pPr>
            <a:r>
              <a:rPr lang="en-US" dirty="0" smtClean="0"/>
              <a:t>7</a:t>
            </a:r>
            <a:r>
              <a:rPr lang="en-US" dirty="0"/>
              <a:t>) </a:t>
            </a:r>
            <a:r>
              <a:rPr lang="en-US" dirty="0" smtClean="0"/>
              <a:t>Datum</a:t>
            </a:r>
            <a:r>
              <a:rPr lang="sr-Latn-ME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m</a:t>
            </a:r>
            <a:r>
              <a:rPr lang="sr-Latn-ME" dirty="0" smtClean="0"/>
              <a:t>j</a:t>
            </a:r>
            <a:r>
              <a:rPr lang="en-US" dirty="0" err="1" smtClean="0"/>
              <a:t>esto</a:t>
            </a:r>
            <a:r>
              <a:rPr lang="en-US" dirty="0" smtClean="0"/>
              <a:t> </a:t>
            </a:r>
            <a:r>
              <a:rPr lang="en-US" dirty="0" err="1"/>
              <a:t>izdavanja</a:t>
            </a:r>
            <a:r>
              <a:rPr lang="en-US" dirty="0"/>
              <a:t>, </a:t>
            </a:r>
            <a:endParaRPr lang="sr-Latn-ME" dirty="0" smtClean="0"/>
          </a:p>
          <a:p>
            <a:pPr marL="0" indent="0">
              <a:buNone/>
            </a:pPr>
            <a:r>
              <a:rPr lang="en-US" dirty="0" smtClean="0"/>
              <a:t>8</a:t>
            </a:r>
            <a:r>
              <a:rPr lang="en-US" dirty="0"/>
              <a:t>) </a:t>
            </a:r>
            <a:r>
              <a:rPr lang="en-US" dirty="0" err="1"/>
              <a:t>Potpis</a:t>
            </a:r>
            <a:r>
              <a:rPr lang="en-US" dirty="0"/>
              <a:t> </a:t>
            </a:r>
            <a:r>
              <a:rPr lang="en-US" dirty="0" err="1"/>
              <a:t>izdavaoca</a:t>
            </a:r>
            <a:r>
              <a:rPr lang="en-US" dirty="0"/>
              <a:t>, </a:t>
            </a:r>
            <a:endParaRPr lang="sr-Latn-ME" dirty="0" smtClean="0"/>
          </a:p>
          <a:p>
            <a:pPr marL="0" indent="0">
              <a:buNone/>
            </a:pPr>
            <a:r>
              <a:rPr lang="en-US" dirty="0" smtClean="0"/>
              <a:t>9</a:t>
            </a:r>
            <a:r>
              <a:rPr lang="en-US" dirty="0"/>
              <a:t>) </a:t>
            </a:r>
            <a:r>
              <a:rPr lang="en-US" dirty="0" err="1"/>
              <a:t>Oznaku</a:t>
            </a:r>
            <a:r>
              <a:rPr lang="en-US" dirty="0"/>
              <a:t> </a:t>
            </a:r>
            <a:r>
              <a:rPr lang="en-US" dirty="0" err="1"/>
              <a:t>akcepta</a:t>
            </a:r>
            <a:r>
              <a:rPr lang="en-US" dirty="0" smtClean="0"/>
              <a:t>,</a:t>
            </a:r>
            <a:endParaRPr lang="sr-Latn-ME" dirty="0" smtClean="0"/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dirty="0"/>
              <a:t>10) </a:t>
            </a:r>
            <a:r>
              <a:rPr lang="en-US" dirty="0" err="1"/>
              <a:t>Naziv</a:t>
            </a:r>
            <a:r>
              <a:rPr lang="en-US" dirty="0"/>
              <a:t> </a:t>
            </a:r>
            <a:r>
              <a:rPr lang="en-US" dirty="0" err="1"/>
              <a:t>akceptanta</a:t>
            </a:r>
            <a:r>
              <a:rPr lang="en-US" dirty="0"/>
              <a:t>,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7AA31-9651-4598-9723-AE56DE97C57E}" type="slidenum">
              <a:rPr lang="en-US" smtClean="0"/>
              <a:pPr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84330935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28034"/>
            <a:ext cx="10515600" cy="564892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11) </a:t>
            </a:r>
            <a:r>
              <a:rPr lang="en-US" dirty="0" err="1"/>
              <a:t>Datam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smtClean="0"/>
              <a:t>m</a:t>
            </a:r>
            <a:r>
              <a:rPr lang="sr-Latn-ME" dirty="0" smtClean="0"/>
              <a:t>j</a:t>
            </a:r>
            <a:r>
              <a:rPr lang="en-US" dirty="0" err="1" smtClean="0"/>
              <a:t>esto</a:t>
            </a:r>
            <a:r>
              <a:rPr lang="en-US" dirty="0" smtClean="0"/>
              <a:t> </a:t>
            </a:r>
            <a:r>
              <a:rPr lang="en-US" dirty="0" err="1"/>
              <a:t>akcepta</a:t>
            </a:r>
            <a:r>
              <a:rPr lang="en-US" dirty="0" smtClean="0"/>
              <a:t>,</a:t>
            </a:r>
            <a:endParaRPr lang="sr-Latn-ME" dirty="0" smtClean="0"/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dirty="0"/>
              <a:t>12) </a:t>
            </a:r>
            <a:r>
              <a:rPr lang="en-US" dirty="0" err="1"/>
              <a:t>Potpis</a:t>
            </a:r>
            <a:r>
              <a:rPr lang="en-US" dirty="0"/>
              <a:t> </a:t>
            </a:r>
            <a:r>
              <a:rPr lang="en-US" dirty="0" err="1"/>
              <a:t>akceptanta</a:t>
            </a:r>
            <a:r>
              <a:rPr lang="en-US" dirty="0"/>
              <a:t>, </a:t>
            </a:r>
            <a:endParaRPr lang="sr-Latn-ME" dirty="0" smtClean="0"/>
          </a:p>
          <a:p>
            <a:pPr marL="0" indent="0">
              <a:buNone/>
            </a:pPr>
            <a:r>
              <a:rPr lang="en-US" dirty="0" smtClean="0"/>
              <a:t>13</a:t>
            </a:r>
            <a:r>
              <a:rPr lang="en-US" dirty="0"/>
              <a:t>) </a:t>
            </a:r>
            <a:r>
              <a:rPr lang="en-US" dirty="0" err="1"/>
              <a:t>Oznaku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elemente</a:t>
            </a:r>
            <a:r>
              <a:rPr lang="en-US" dirty="0"/>
              <a:t> </a:t>
            </a:r>
            <a:r>
              <a:rPr lang="en-US" dirty="0" err="1" smtClean="0"/>
              <a:t>trgovačke</a:t>
            </a:r>
            <a:r>
              <a:rPr lang="sr-Latn-ME" dirty="0" smtClean="0"/>
              <a:t> </a:t>
            </a:r>
            <a:r>
              <a:rPr lang="en-US" dirty="0" err="1" smtClean="0"/>
              <a:t>transakcije</a:t>
            </a:r>
            <a:r>
              <a:rPr lang="en-US" dirty="0"/>
              <a:t>.</a:t>
            </a:r>
          </a:p>
          <a:p>
            <a:r>
              <a:rPr lang="pl-PL" dirty="0"/>
              <a:t>Bankarski akcept treba razlikovati od eskontnog kredita. </a:t>
            </a:r>
            <a:endParaRPr lang="pl-PL" dirty="0" smtClean="0"/>
          </a:p>
          <a:p>
            <a:pPr algn="just"/>
            <a:r>
              <a:rPr lang="pl-PL" dirty="0" smtClean="0"/>
              <a:t>Za </a:t>
            </a:r>
            <a:r>
              <a:rPr lang="pl-PL" dirty="0"/>
              <a:t>razliku </a:t>
            </a:r>
            <a:r>
              <a:rPr lang="pl-PL" dirty="0" smtClean="0"/>
              <a:t>od </a:t>
            </a:r>
            <a:r>
              <a:rPr lang="en-US" dirty="0" err="1" smtClean="0"/>
              <a:t>eskontnog</a:t>
            </a:r>
            <a:r>
              <a:rPr lang="en-US" dirty="0" smtClean="0"/>
              <a:t> </a:t>
            </a:r>
            <a:r>
              <a:rPr lang="en-US" dirty="0" err="1"/>
              <a:t>kredita</a:t>
            </a:r>
            <a:r>
              <a:rPr lang="en-US" dirty="0"/>
              <a:t> u </a:t>
            </a:r>
            <a:r>
              <a:rPr lang="en-US" dirty="0" err="1"/>
              <a:t>kojem</a:t>
            </a:r>
            <a:r>
              <a:rPr lang="en-US" dirty="0"/>
              <a:t> </a:t>
            </a:r>
            <a:r>
              <a:rPr lang="en-US" dirty="0" err="1"/>
              <a:t>poslovna</a:t>
            </a:r>
            <a:r>
              <a:rPr lang="en-US" dirty="0"/>
              <a:t> </a:t>
            </a:r>
            <a:r>
              <a:rPr lang="en-US" dirty="0" err="1"/>
              <a:t>banka</a:t>
            </a:r>
            <a:r>
              <a:rPr lang="en-US" dirty="0"/>
              <a:t> </a:t>
            </a:r>
            <a:r>
              <a:rPr lang="en-US" dirty="0" err="1"/>
              <a:t>daje</a:t>
            </a:r>
            <a:r>
              <a:rPr lang="en-US" dirty="0"/>
              <a:t> </a:t>
            </a:r>
            <a:r>
              <a:rPr lang="en-US" dirty="0" err="1"/>
              <a:t>svoja</a:t>
            </a:r>
            <a:r>
              <a:rPr lang="en-US" dirty="0"/>
              <a:t> </a:t>
            </a:r>
            <a:r>
              <a:rPr lang="en-US" dirty="0" err="1"/>
              <a:t>sredstva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kredit</a:t>
            </a:r>
            <a:r>
              <a:rPr lang="en-US" dirty="0"/>
              <a:t> </a:t>
            </a:r>
            <a:r>
              <a:rPr lang="en-US" dirty="0" err="1" smtClean="0"/>
              <a:t>svom</a:t>
            </a:r>
            <a:r>
              <a:rPr lang="sr-Latn-ME" dirty="0" smtClean="0"/>
              <a:t> </a:t>
            </a:r>
            <a:r>
              <a:rPr lang="en-US" dirty="0" err="1" smtClean="0"/>
              <a:t>komitenta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 err="1"/>
              <a:t>trgovcu</a:t>
            </a:r>
            <a:r>
              <a:rPr lang="en-US" dirty="0"/>
              <a:t>, </a:t>
            </a:r>
            <a:r>
              <a:rPr lang="en-US" dirty="0" err="1"/>
              <a:t>proizvođaču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sl.), </a:t>
            </a:r>
            <a:r>
              <a:rPr lang="en-US" dirty="0" err="1"/>
              <a:t>bankarskim</a:t>
            </a:r>
            <a:r>
              <a:rPr lang="en-US" dirty="0"/>
              <a:t> </a:t>
            </a:r>
            <a:r>
              <a:rPr lang="en-US" dirty="0" err="1"/>
              <a:t>akceptom</a:t>
            </a:r>
            <a:r>
              <a:rPr lang="en-US" dirty="0"/>
              <a:t> </a:t>
            </a:r>
            <a:r>
              <a:rPr lang="en-US" dirty="0" err="1"/>
              <a:t>banka</a:t>
            </a:r>
            <a:r>
              <a:rPr lang="en-US" dirty="0"/>
              <a:t> ne </a:t>
            </a:r>
            <a:r>
              <a:rPr lang="en-US" dirty="0" err="1"/>
              <a:t>daje</a:t>
            </a:r>
            <a:r>
              <a:rPr lang="en-US" dirty="0"/>
              <a:t> </a:t>
            </a:r>
            <a:r>
              <a:rPr lang="en-US" dirty="0" err="1" smtClean="0"/>
              <a:t>svom</a:t>
            </a:r>
            <a:r>
              <a:rPr lang="sr-Latn-ME" dirty="0" smtClean="0"/>
              <a:t> </a:t>
            </a:r>
            <a:r>
              <a:rPr lang="en-US" dirty="0" err="1" smtClean="0"/>
              <a:t>komitenta</a:t>
            </a:r>
            <a:r>
              <a:rPr lang="en-US" dirty="0" smtClean="0"/>
              <a:t> </a:t>
            </a:r>
            <a:r>
              <a:rPr lang="en-US" dirty="0" err="1"/>
              <a:t>ništa</a:t>
            </a:r>
            <a:r>
              <a:rPr lang="en-US" dirty="0"/>
              <a:t>, </a:t>
            </a:r>
            <a:r>
              <a:rPr lang="en-US" dirty="0" err="1"/>
              <a:t>nego</a:t>
            </a:r>
            <a:r>
              <a:rPr lang="en-US" dirty="0"/>
              <a:t> </a:t>
            </a:r>
            <a:r>
              <a:rPr lang="en-US" dirty="0" err="1"/>
              <a:t>samo</a:t>
            </a:r>
            <a:r>
              <a:rPr lang="en-US" dirty="0"/>
              <a:t> </a:t>
            </a:r>
            <a:r>
              <a:rPr lang="en-US" dirty="0" err="1"/>
              <a:t>njegov</a:t>
            </a:r>
            <a:r>
              <a:rPr lang="en-US" dirty="0"/>
              <a:t> dug </a:t>
            </a:r>
            <a:r>
              <a:rPr lang="en-US" dirty="0" err="1"/>
              <a:t>pretvara</a:t>
            </a:r>
            <a:r>
              <a:rPr lang="en-US" dirty="0"/>
              <a:t> u </a:t>
            </a:r>
            <a:r>
              <a:rPr lang="en-US" dirty="0" err="1"/>
              <a:t>vlastiti</a:t>
            </a:r>
            <a:r>
              <a:rPr lang="en-US" dirty="0"/>
              <a:t> dug (</a:t>
            </a:r>
            <a:r>
              <a:rPr lang="en-US" dirty="0" err="1"/>
              <a:t>prihvata</a:t>
            </a:r>
            <a:r>
              <a:rPr lang="en-US" dirty="0"/>
              <a:t> </a:t>
            </a:r>
            <a:r>
              <a:rPr lang="en-US" dirty="0" err="1"/>
              <a:t>ga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 smtClean="0"/>
              <a:t>svoj</a:t>
            </a:r>
            <a:r>
              <a:rPr lang="sr-Latn-ME" dirty="0" smtClean="0"/>
              <a:t> </a:t>
            </a:r>
            <a:r>
              <a:rPr lang="en-US" dirty="0" smtClean="0"/>
              <a:t>dug</a:t>
            </a:r>
            <a:r>
              <a:rPr lang="en-US" dirty="0"/>
              <a:t>)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će</a:t>
            </a:r>
            <a:r>
              <a:rPr lang="en-US" dirty="0"/>
              <a:t> </a:t>
            </a:r>
            <a:r>
              <a:rPr lang="en-US" dirty="0" err="1"/>
              <a:t>isplatiti</a:t>
            </a:r>
            <a:r>
              <a:rPr lang="en-US" dirty="0"/>
              <a:t> u </a:t>
            </a:r>
            <a:r>
              <a:rPr lang="en-US" dirty="0" err="1"/>
              <a:t>roku</a:t>
            </a:r>
            <a:r>
              <a:rPr lang="en-US" dirty="0"/>
              <a:t> </a:t>
            </a:r>
            <a:r>
              <a:rPr lang="en-US" dirty="0" err="1" smtClean="0"/>
              <a:t>dosp</a:t>
            </a:r>
            <a:r>
              <a:rPr lang="sr-Latn-ME" dirty="0" smtClean="0"/>
              <a:t>ij</a:t>
            </a:r>
            <a:r>
              <a:rPr lang="en-US" dirty="0" err="1" smtClean="0"/>
              <a:t>eća</a:t>
            </a:r>
            <a:r>
              <a:rPr lang="en-US" dirty="0" smtClean="0"/>
              <a:t> m</a:t>
            </a:r>
            <a:r>
              <a:rPr lang="sr-Latn-ME" dirty="0" smtClean="0"/>
              <a:t>j</a:t>
            </a:r>
            <a:r>
              <a:rPr lang="en-US" dirty="0" err="1" smtClean="0"/>
              <a:t>enice</a:t>
            </a:r>
            <a:r>
              <a:rPr lang="en-US" dirty="0" smtClean="0"/>
              <a:t> </a:t>
            </a:r>
            <a:r>
              <a:rPr lang="en-US" dirty="0" err="1"/>
              <a:t>koju</a:t>
            </a:r>
            <a:r>
              <a:rPr lang="en-US" dirty="0"/>
              <a:t> je </a:t>
            </a:r>
            <a:r>
              <a:rPr lang="en-US" dirty="0" err="1"/>
              <a:t>izdao</a:t>
            </a:r>
            <a:r>
              <a:rPr lang="en-US" dirty="0"/>
              <a:t> </a:t>
            </a:r>
            <a:r>
              <a:rPr lang="en-US" dirty="0" err="1"/>
              <a:t>njen</a:t>
            </a:r>
            <a:r>
              <a:rPr lang="en-US" dirty="0"/>
              <a:t> </a:t>
            </a:r>
            <a:r>
              <a:rPr lang="en-US" dirty="0" err="1"/>
              <a:t>komitent</a:t>
            </a:r>
            <a:r>
              <a:rPr lang="en-US" dirty="0"/>
              <a:t> (</a:t>
            </a:r>
            <a:r>
              <a:rPr lang="en-US" dirty="0" err="1"/>
              <a:t>trgovac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pl-PL" dirty="0" smtClean="0"/>
              <a:t>kupac </a:t>
            </a:r>
            <a:r>
              <a:rPr lang="pl-PL" dirty="0"/>
              <a:t>i sl.). </a:t>
            </a:r>
            <a:endParaRPr lang="pl-PL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7AA31-9651-4598-9723-AE56DE97C57E}" type="slidenum">
              <a:rPr lang="en-US" smtClean="0"/>
              <a:pPr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5012133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43189"/>
            <a:ext cx="10515600" cy="5133774"/>
          </a:xfrm>
        </p:spPr>
        <p:txBody>
          <a:bodyPr/>
          <a:lstStyle/>
          <a:p>
            <a:pPr algn="just"/>
            <a:r>
              <a:rPr lang="pl-PL" dirty="0"/>
              <a:t>Poslije toga bankarski akcept kupuje se i prodaje kao vrijednosni papir na </a:t>
            </a:r>
            <a:r>
              <a:rPr lang="en-US" dirty="0" err="1"/>
              <a:t>tržišta</a:t>
            </a:r>
            <a:r>
              <a:rPr lang="en-US" dirty="0"/>
              <a:t> </a:t>
            </a:r>
            <a:r>
              <a:rPr lang="en-US" dirty="0" err="1"/>
              <a:t>novca</a:t>
            </a:r>
            <a:r>
              <a:rPr lang="en-US" dirty="0"/>
              <a:t>. </a:t>
            </a:r>
            <a:endParaRPr lang="sr-Latn-ME" dirty="0"/>
          </a:p>
          <a:p>
            <a:pPr algn="just"/>
            <a:r>
              <a:rPr lang="en-US" dirty="0" err="1"/>
              <a:t>Kupac</a:t>
            </a:r>
            <a:r>
              <a:rPr lang="en-US" dirty="0"/>
              <a:t> </a:t>
            </a:r>
            <a:r>
              <a:rPr lang="en-US" dirty="0" err="1"/>
              <a:t>bankarskog</a:t>
            </a:r>
            <a:r>
              <a:rPr lang="en-US" dirty="0"/>
              <a:t> </a:t>
            </a:r>
            <a:r>
              <a:rPr lang="en-US" dirty="0" err="1"/>
              <a:t>akcepta</a:t>
            </a:r>
            <a:r>
              <a:rPr lang="en-US" dirty="0"/>
              <a:t> </a:t>
            </a:r>
            <a:r>
              <a:rPr lang="en-US" dirty="0" err="1"/>
              <a:t>ima</a:t>
            </a:r>
            <a:r>
              <a:rPr lang="en-US" dirty="0"/>
              <a:t> </a:t>
            </a:r>
            <a:r>
              <a:rPr lang="en-US" dirty="0" err="1"/>
              <a:t>obavezu</a:t>
            </a:r>
            <a:r>
              <a:rPr lang="en-US" dirty="0"/>
              <a:t> </a:t>
            </a:r>
            <a:r>
              <a:rPr lang="en-US" dirty="0" err="1"/>
              <a:t>banke</a:t>
            </a:r>
            <a:r>
              <a:rPr lang="en-US" dirty="0"/>
              <a:t> da </a:t>
            </a:r>
            <a:r>
              <a:rPr lang="en-US" dirty="0" err="1"/>
              <a:t>će</a:t>
            </a:r>
            <a:r>
              <a:rPr lang="en-US" dirty="0"/>
              <a:t> </a:t>
            </a:r>
            <a:r>
              <a:rPr lang="en-US" dirty="0" err="1"/>
              <a:t>isplatu</a:t>
            </a:r>
            <a:r>
              <a:rPr lang="en-US" dirty="0"/>
              <a:t> </a:t>
            </a:r>
            <a:r>
              <a:rPr lang="en-US" dirty="0" err="1"/>
              <a:t>izvršiti</a:t>
            </a:r>
            <a:r>
              <a:rPr lang="en-US" dirty="0"/>
              <a:t> u</a:t>
            </a:r>
            <a:r>
              <a:rPr lang="sr-Latn-ME" dirty="0"/>
              <a:t> </a:t>
            </a:r>
            <a:r>
              <a:rPr lang="en-US" dirty="0" err="1"/>
              <a:t>predviđenom</a:t>
            </a:r>
            <a:r>
              <a:rPr lang="en-US" dirty="0"/>
              <a:t> </a:t>
            </a:r>
            <a:r>
              <a:rPr lang="en-US" dirty="0" err="1"/>
              <a:t>roku</a:t>
            </a:r>
            <a:r>
              <a:rPr lang="en-US" dirty="0"/>
              <a:t> </a:t>
            </a:r>
            <a:r>
              <a:rPr lang="en-US" dirty="0" err="1"/>
              <a:t>dosp</a:t>
            </a:r>
            <a:r>
              <a:rPr lang="sr-Latn-ME" dirty="0"/>
              <a:t>ij</a:t>
            </a:r>
            <a:r>
              <a:rPr lang="en-US" dirty="0" err="1"/>
              <a:t>eća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Bankarski</a:t>
            </a:r>
            <a:r>
              <a:rPr lang="en-US" dirty="0"/>
              <a:t> </a:t>
            </a:r>
            <a:r>
              <a:rPr lang="en-US" dirty="0" err="1"/>
              <a:t>akcept</a:t>
            </a:r>
            <a:r>
              <a:rPr lang="en-US" dirty="0"/>
              <a:t> </a:t>
            </a:r>
            <a:r>
              <a:rPr lang="en-US" dirty="0" err="1"/>
              <a:t>postaje</a:t>
            </a:r>
            <a:r>
              <a:rPr lang="en-US" dirty="0"/>
              <a:t> </a:t>
            </a:r>
            <a:r>
              <a:rPr lang="en-US" dirty="0" err="1"/>
              <a:t>pred</a:t>
            </a:r>
            <a:r>
              <a:rPr lang="sr-Latn-ME" dirty="0"/>
              <a:t>m</a:t>
            </a:r>
            <a:r>
              <a:rPr lang="en-US" dirty="0"/>
              <a:t>et </a:t>
            </a:r>
            <a:r>
              <a:rPr lang="en-US" dirty="0" err="1"/>
              <a:t>trgovanja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novčanom</a:t>
            </a:r>
            <a:r>
              <a:rPr lang="en-US" dirty="0"/>
              <a:t> </a:t>
            </a:r>
            <a:r>
              <a:rPr lang="en-US" dirty="0" err="1"/>
              <a:t>tržištu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menja</a:t>
            </a:r>
            <a:r>
              <a:rPr lang="sr-Latn-ME" dirty="0"/>
              <a:t> </a:t>
            </a:r>
            <a:r>
              <a:rPr lang="en-US" dirty="0" err="1"/>
              <a:t>vlasnika</a:t>
            </a:r>
            <a:r>
              <a:rPr lang="en-US" dirty="0"/>
              <a:t> </a:t>
            </a:r>
            <a:r>
              <a:rPr lang="en-US" dirty="0" err="1"/>
              <a:t>sve</a:t>
            </a:r>
            <a:r>
              <a:rPr lang="en-US" dirty="0"/>
              <a:t> do </a:t>
            </a:r>
            <a:r>
              <a:rPr lang="en-US" dirty="0" err="1"/>
              <a:t>roka</a:t>
            </a:r>
            <a:r>
              <a:rPr lang="en-US" dirty="0"/>
              <a:t> </a:t>
            </a:r>
            <a:r>
              <a:rPr lang="en-US" dirty="0" err="1"/>
              <a:t>dosp</a:t>
            </a:r>
            <a:r>
              <a:rPr lang="sr-Latn-ME" dirty="0"/>
              <a:t>ij</a:t>
            </a:r>
            <a:r>
              <a:rPr lang="en-US" dirty="0" err="1"/>
              <a:t>eća</a:t>
            </a:r>
            <a:r>
              <a:rPr lang="en-US" dirty="0"/>
              <a:t>.</a:t>
            </a:r>
            <a:endParaRPr lang="sr-Latn-ME" dirty="0"/>
          </a:p>
          <a:p>
            <a:pPr algn="just"/>
            <a:r>
              <a:rPr lang="en-US" dirty="0"/>
              <a:t> </a:t>
            </a:r>
            <a:r>
              <a:rPr lang="en-US" dirty="0" err="1"/>
              <a:t>Imalac</a:t>
            </a:r>
            <a:r>
              <a:rPr lang="en-US" dirty="0"/>
              <a:t> </a:t>
            </a:r>
            <a:r>
              <a:rPr lang="en-US" dirty="0" err="1"/>
              <a:t>bankarskog</a:t>
            </a:r>
            <a:r>
              <a:rPr lang="en-US" dirty="0"/>
              <a:t> </a:t>
            </a:r>
            <a:r>
              <a:rPr lang="en-US" dirty="0" err="1"/>
              <a:t>akcepta</a:t>
            </a:r>
            <a:r>
              <a:rPr lang="en-US" dirty="0"/>
              <a:t> u </a:t>
            </a:r>
            <a:r>
              <a:rPr lang="en-US" dirty="0" err="1"/>
              <a:t>vr</a:t>
            </a:r>
            <a:r>
              <a:rPr lang="sr-Latn-ME" dirty="0"/>
              <a:t>ij</a:t>
            </a:r>
            <a:r>
              <a:rPr lang="en-US" dirty="0" err="1"/>
              <a:t>eme</a:t>
            </a:r>
            <a:r>
              <a:rPr lang="en-US" dirty="0"/>
              <a:t> </a:t>
            </a:r>
            <a:r>
              <a:rPr lang="en-US" dirty="0" err="1"/>
              <a:t>roka</a:t>
            </a:r>
            <a:r>
              <a:rPr lang="en-US" dirty="0"/>
              <a:t> </a:t>
            </a:r>
            <a:r>
              <a:rPr lang="en-US" dirty="0" err="1"/>
              <a:t>dosp</a:t>
            </a:r>
            <a:r>
              <a:rPr lang="sr-Latn-ME" dirty="0"/>
              <a:t>ij</a:t>
            </a:r>
            <a:r>
              <a:rPr lang="en-US" dirty="0" err="1"/>
              <a:t>eća</a:t>
            </a:r>
            <a:r>
              <a:rPr lang="sr-Latn-ME" dirty="0"/>
              <a:t> </a:t>
            </a:r>
            <a:r>
              <a:rPr lang="en-US" dirty="0" err="1"/>
              <a:t>dostavlja</a:t>
            </a:r>
            <a:r>
              <a:rPr lang="en-US" dirty="0"/>
              <a:t> </a:t>
            </a:r>
            <a:r>
              <a:rPr lang="en-US" dirty="0" err="1"/>
              <a:t>taj</a:t>
            </a:r>
            <a:r>
              <a:rPr lang="en-US" dirty="0"/>
              <a:t> </a:t>
            </a:r>
            <a:r>
              <a:rPr lang="en-US" dirty="0" err="1"/>
              <a:t>papir</a:t>
            </a:r>
            <a:r>
              <a:rPr lang="en-US" dirty="0"/>
              <a:t> </a:t>
            </a:r>
            <a:r>
              <a:rPr lang="en-US" dirty="0" err="1"/>
              <a:t>banci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</a:t>
            </a:r>
            <a:r>
              <a:rPr lang="en-US" dirty="0" err="1"/>
              <a:t>ga</a:t>
            </a:r>
            <a:r>
              <a:rPr lang="en-US" dirty="0"/>
              <a:t> je </a:t>
            </a:r>
            <a:r>
              <a:rPr lang="en-US" dirty="0" err="1"/>
              <a:t>akceptirala</a:t>
            </a:r>
            <a:r>
              <a:rPr lang="en-US" dirty="0"/>
              <a:t>, a </a:t>
            </a:r>
            <a:r>
              <a:rPr lang="en-US" dirty="0" err="1"/>
              <a:t>ona</a:t>
            </a:r>
            <a:r>
              <a:rPr lang="en-US" dirty="0"/>
              <a:t> </a:t>
            </a:r>
            <a:r>
              <a:rPr lang="en-US" dirty="0" err="1"/>
              <a:t>ga</a:t>
            </a:r>
            <a:r>
              <a:rPr lang="en-US" dirty="0"/>
              <a:t> </a:t>
            </a:r>
            <a:r>
              <a:rPr lang="en-US" dirty="0" err="1"/>
              <a:t>otkupljuje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povlači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sr-Latn-ME" dirty="0"/>
              <a:t> </a:t>
            </a:r>
            <a:r>
              <a:rPr lang="en-US" dirty="0" err="1"/>
              <a:t>tržišta</a:t>
            </a:r>
            <a:r>
              <a:rPr lang="en-US" dirty="0"/>
              <a:t> </a:t>
            </a:r>
            <a:r>
              <a:rPr lang="en-US" dirty="0" err="1"/>
              <a:t>novca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7AA31-9651-4598-9723-AE56DE97C57E}" type="slidenum">
              <a:rPr lang="en-US" smtClean="0"/>
              <a:pPr/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63294882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93974"/>
          </a:xfrm>
        </p:spPr>
        <p:txBody>
          <a:bodyPr>
            <a:normAutofit/>
          </a:bodyPr>
          <a:lstStyle/>
          <a:p>
            <a:r>
              <a:rPr lang="sr-Latn-ME" sz="3600" dirty="0" smtClean="0">
                <a:latin typeface="+mn-lt"/>
              </a:rPr>
              <a:t>6.</a:t>
            </a:r>
            <a:r>
              <a:rPr lang="en-US" sz="3600" dirty="0" smtClean="0">
                <a:latin typeface="+mn-lt"/>
              </a:rPr>
              <a:t>KOMERCIJALNI </a:t>
            </a:r>
            <a:r>
              <a:rPr lang="sr-Latn-ME" sz="3600" dirty="0" smtClean="0">
                <a:latin typeface="+mn-lt"/>
              </a:rPr>
              <a:t>BONOVI</a:t>
            </a:r>
            <a:endParaRPr lang="en-US" sz="36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39403"/>
            <a:ext cx="10515600" cy="4837560"/>
          </a:xfrm>
        </p:spPr>
        <p:txBody>
          <a:bodyPr>
            <a:normAutofit/>
          </a:bodyPr>
          <a:lstStyle/>
          <a:p>
            <a:pPr algn="just"/>
            <a:r>
              <a:rPr lang="en-US" dirty="0" err="1" smtClean="0"/>
              <a:t>Komercijalni</a:t>
            </a:r>
            <a:r>
              <a:rPr lang="en-US" dirty="0" smtClean="0"/>
              <a:t> </a:t>
            </a:r>
            <a:r>
              <a:rPr lang="sr-Latn-ME" dirty="0" smtClean="0"/>
              <a:t>bonovi</a:t>
            </a:r>
            <a:r>
              <a:rPr lang="en-US" dirty="0" smtClean="0"/>
              <a:t> </a:t>
            </a:r>
            <a:r>
              <a:rPr lang="en-US" dirty="0" err="1"/>
              <a:t>predstavlja</a:t>
            </a:r>
            <a:r>
              <a:rPr lang="en-US" dirty="0"/>
              <a:t> </a:t>
            </a:r>
            <a:r>
              <a:rPr lang="en-US" dirty="0" err="1"/>
              <a:t>kratkoročnu</a:t>
            </a:r>
            <a:r>
              <a:rPr lang="en-US" dirty="0"/>
              <a:t> </a:t>
            </a:r>
            <a:r>
              <a:rPr lang="en-US" dirty="0" err="1"/>
              <a:t>hartiju</a:t>
            </a:r>
            <a:r>
              <a:rPr lang="en-US" dirty="0"/>
              <a:t> od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 smtClean="0"/>
              <a:t> </a:t>
            </a:r>
            <a:r>
              <a:rPr lang="en-US" dirty="0" err="1" smtClean="0"/>
              <a:t>koja</a:t>
            </a:r>
            <a:r>
              <a:rPr lang="sr-Latn-ME" dirty="0" smtClean="0"/>
              <a:t> </a:t>
            </a:r>
            <a:r>
              <a:rPr lang="en-US" dirty="0" smtClean="0"/>
              <a:t>se </a:t>
            </a:r>
            <a:r>
              <a:rPr lang="en-US" dirty="0" err="1"/>
              <a:t>koristi</a:t>
            </a:r>
            <a:r>
              <a:rPr lang="en-US" dirty="0"/>
              <a:t> od </a:t>
            </a:r>
            <a:r>
              <a:rPr lang="en-US" dirty="0" err="1"/>
              <a:t>strane</a:t>
            </a:r>
            <a:r>
              <a:rPr lang="en-US" dirty="0"/>
              <a:t> </a:t>
            </a:r>
            <a:r>
              <a:rPr lang="en-US" dirty="0" err="1"/>
              <a:t>privrednih</a:t>
            </a:r>
            <a:r>
              <a:rPr lang="en-US" dirty="0"/>
              <a:t> </a:t>
            </a:r>
            <a:r>
              <a:rPr lang="en-US" dirty="0" err="1"/>
              <a:t>subjekata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sredstvo</a:t>
            </a:r>
            <a:r>
              <a:rPr lang="en-US" dirty="0"/>
              <a:t> </a:t>
            </a:r>
            <a:r>
              <a:rPr lang="en-US" dirty="0" err="1"/>
              <a:t>mobilizacije</a:t>
            </a:r>
            <a:r>
              <a:rPr lang="en-US" dirty="0"/>
              <a:t> </a:t>
            </a:r>
            <a:r>
              <a:rPr lang="en-US" dirty="0" err="1" smtClean="0"/>
              <a:t>finansijskih</a:t>
            </a:r>
            <a:r>
              <a:rPr lang="sr-Latn-ME" dirty="0" smtClean="0"/>
              <a:t> </a:t>
            </a:r>
            <a:r>
              <a:rPr lang="en-US" dirty="0" err="1" smtClean="0"/>
              <a:t>sredstava</a:t>
            </a:r>
            <a:r>
              <a:rPr lang="en-US" dirty="0"/>
              <a:t>. </a:t>
            </a:r>
            <a:endParaRPr lang="sr-Latn-ME" dirty="0" smtClean="0"/>
          </a:p>
          <a:p>
            <a:r>
              <a:rPr lang="en-US" dirty="0" err="1" smtClean="0"/>
              <a:t>Izdavalac</a:t>
            </a:r>
            <a:r>
              <a:rPr lang="en-US" dirty="0" smtClean="0"/>
              <a:t> </a:t>
            </a:r>
            <a:r>
              <a:rPr lang="en-US" dirty="0" err="1"/>
              <a:t>zapisa</a:t>
            </a:r>
            <a:r>
              <a:rPr lang="en-US" dirty="0"/>
              <a:t> se </a:t>
            </a:r>
            <a:r>
              <a:rPr lang="en-US" dirty="0" err="1"/>
              <a:t>obavezuje</a:t>
            </a:r>
            <a:r>
              <a:rPr lang="en-US" dirty="0"/>
              <a:t> da </a:t>
            </a:r>
            <a:r>
              <a:rPr lang="en-US" dirty="0" err="1"/>
              <a:t>će</a:t>
            </a:r>
            <a:r>
              <a:rPr lang="en-US" dirty="0"/>
              <a:t> </a:t>
            </a:r>
            <a:r>
              <a:rPr lang="en-US" dirty="0" err="1"/>
              <a:t>isplatiti</a:t>
            </a:r>
            <a:r>
              <a:rPr lang="en-US" dirty="0"/>
              <a:t> </a:t>
            </a:r>
            <a:r>
              <a:rPr lang="en-US" dirty="0" err="1"/>
              <a:t>određenu</a:t>
            </a:r>
            <a:r>
              <a:rPr lang="en-US" dirty="0"/>
              <a:t> </a:t>
            </a:r>
            <a:r>
              <a:rPr lang="en-US" dirty="0" err="1"/>
              <a:t>kamatu</a:t>
            </a:r>
            <a:r>
              <a:rPr lang="en-US" dirty="0"/>
              <a:t> </a:t>
            </a:r>
            <a:r>
              <a:rPr lang="en-US" dirty="0" err="1" smtClean="0"/>
              <a:t>istekom</a:t>
            </a:r>
            <a:r>
              <a:rPr lang="sr-Latn-ME" dirty="0" smtClean="0"/>
              <a:t> </a:t>
            </a:r>
            <a:r>
              <a:rPr lang="en-US" dirty="0" err="1" smtClean="0"/>
              <a:t>roka</a:t>
            </a:r>
            <a:r>
              <a:rPr lang="en-US" dirty="0" smtClean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glasi</a:t>
            </a:r>
            <a:r>
              <a:rPr lang="en-US" dirty="0"/>
              <a:t>, </a:t>
            </a:r>
            <a:r>
              <a:rPr lang="en-US" dirty="0" err="1"/>
              <a:t>ali</a:t>
            </a:r>
            <a:r>
              <a:rPr lang="en-US" dirty="0"/>
              <a:t> </a:t>
            </a:r>
            <a:r>
              <a:rPr lang="en-US" dirty="0" err="1"/>
              <a:t>pri</a:t>
            </a:r>
            <a:r>
              <a:rPr lang="en-US" dirty="0"/>
              <a:t> tome ne </a:t>
            </a:r>
            <a:r>
              <a:rPr lang="en-US" dirty="0" err="1" smtClean="0"/>
              <a:t>pr</a:t>
            </a:r>
            <a:r>
              <a:rPr lang="sr-Latn-ME" dirty="0" smtClean="0"/>
              <a:t>u</a:t>
            </a:r>
            <a:r>
              <a:rPr lang="en-US" dirty="0" err="1" smtClean="0"/>
              <a:t>ža</a:t>
            </a:r>
            <a:r>
              <a:rPr lang="en-US" dirty="0" smtClean="0"/>
              <a:t> </a:t>
            </a:r>
            <a:r>
              <a:rPr lang="en-US" dirty="0" err="1"/>
              <a:t>nikakvu</a:t>
            </a:r>
            <a:r>
              <a:rPr lang="en-US" dirty="0"/>
              <a:t> </a:t>
            </a:r>
            <a:r>
              <a:rPr lang="en-US" dirty="0" err="1"/>
              <a:t>garanciju</a:t>
            </a:r>
            <a:r>
              <a:rPr lang="en-US" dirty="0"/>
              <a:t>.</a:t>
            </a:r>
          </a:p>
          <a:p>
            <a:r>
              <a:rPr lang="en-US" dirty="0" err="1"/>
              <a:t>Ovaj</a:t>
            </a:r>
            <a:r>
              <a:rPr lang="en-US" dirty="0"/>
              <a:t> </a:t>
            </a:r>
            <a:r>
              <a:rPr lang="en-US" dirty="0" err="1"/>
              <a:t>oblik</a:t>
            </a:r>
            <a:r>
              <a:rPr lang="en-US" dirty="0"/>
              <a:t> </a:t>
            </a:r>
            <a:r>
              <a:rPr lang="en-US" dirty="0" err="1"/>
              <a:t>hartije</a:t>
            </a:r>
            <a:r>
              <a:rPr lang="en-US" dirty="0"/>
              <a:t> od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 smtClean="0"/>
              <a:t> </a:t>
            </a:r>
            <a:r>
              <a:rPr lang="en-US" dirty="0" err="1"/>
              <a:t>glasi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donosioca</a:t>
            </a:r>
            <a:r>
              <a:rPr lang="en-US" dirty="0"/>
              <a:t>, </a:t>
            </a:r>
            <a:r>
              <a:rPr lang="en-US" dirty="0" err="1"/>
              <a:t>mada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glasiti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ime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pt-BR" dirty="0" smtClean="0"/>
              <a:t>kada </a:t>
            </a:r>
            <a:r>
              <a:rPr lang="pt-BR" dirty="0"/>
              <a:t>se može prenositi indosamentom. </a:t>
            </a:r>
            <a:endParaRPr lang="sr-Latn-ME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7AA31-9651-4598-9723-AE56DE97C57E}" type="slidenum">
              <a:rPr lang="en-US" smtClean="0"/>
              <a:pPr/>
              <a:t>54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14655370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75765"/>
            <a:ext cx="10515600" cy="5101198"/>
          </a:xfrm>
        </p:spPr>
        <p:txBody>
          <a:bodyPr>
            <a:normAutofit/>
          </a:bodyPr>
          <a:lstStyle/>
          <a:p>
            <a:r>
              <a:rPr lang="pt-BR" dirty="0"/>
              <a:t>Tok na koji se uobičajeno emituje je </a:t>
            </a:r>
            <a:r>
              <a:rPr lang="pt-BR" dirty="0" smtClean="0"/>
              <a:t>m</a:t>
            </a:r>
            <a:r>
              <a:rPr lang="sr-Latn-ME" dirty="0" smtClean="0"/>
              <a:t>j</a:t>
            </a:r>
            <a:r>
              <a:rPr lang="pt-BR" dirty="0" smtClean="0"/>
              <a:t>esec</a:t>
            </a:r>
            <a:r>
              <a:rPr lang="sr-Latn-ME" dirty="0" smtClean="0"/>
              <a:t> </a:t>
            </a:r>
            <a:r>
              <a:rPr lang="en-US" dirty="0"/>
              <a:t>do </a:t>
            </a:r>
            <a:r>
              <a:rPr lang="en-US" dirty="0" err="1"/>
              <a:t>godine</a:t>
            </a:r>
            <a:r>
              <a:rPr lang="en-US" dirty="0"/>
              <a:t> dana.</a:t>
            </a:r>
            <a:endParaRPr lang="sr-Latn-ME" dirty="0"/>
          </a:p>
          <a:p>
            <a:pPr algn="just"/>
            <a:r>
              <a:rPr lang="en-US" dirty="0"/>
              <a:t> </a:t>
            </a:r>
            <a:r>
              <a:rPr lang="en-US" dirty="0" err="1"/>
              <a:t>Emituju</a:t>
            </a:r>
            <a:r>
              <a:rPr lang="en-US" dirty="0"/>
              <a:t> </a:t>
            </a:r>
            <a:r>
              <a:rPr lang="en-US" dirty="0" err="1"/>
              <a:t>ga</a:t>
            </a:r>
            <a:r>
              <a:rPr lang="en-US" dirty="0"/>
              <a:t> </a:t>
            </a:r>
            <a:r>
              <a:rPr lang="en-US" dirty="0" err="1"/>
              <a:t>velika</a:t>
            </a:r>
            <a:r>
              <a:rPr lang="en-US" dirty="0"/>
              <a:t> </a:t>
            </a:r>
            <a:r>
              <a:rPr lang="en-US" dirty="0" err="1"/>
              <a:t>preduzeća</a:t>
            </a:r>
            <a:r>
              <a:rPr lang="en-US" dirty="0"/>
              <a:t>,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se </a:t>
            </a:r>
            <a:r>
              <a:rPr lang="en-US" dirty="0" err="1"/>
              <a:t>pretpostavlja</a:t>
            </a:r>
            <a:r>
              <a:rPr lang="en-US" dirty="0"/>
              <a:t> da </a:t>
            </a:r>
            <a:r>
              <a:rPr lang="en-US" dirty="0" err="1"/>
              <a:t>će</a:t>
            </a:r>
            <a:r>
              <a:rPr lang="en-US" dirty="0"/>
              <a:t> </a:t>
            </a:r>
            <a:r>
              <a:rPr lang="en-US" dirty="0" err="1"/>
              <a:t>uredno</a:t>
            </a:r>
            <a:r>
              <a:rPr lang="sr-Latn-ME" dirty="0"/>
              <a:t> </a:t>
            </a:r>
            <a:r>
              <a:rPr lang="en-US" dirty="0" err="1"/>
              <a:t>isplatiti</a:t>
            </a:r>
            <a:r>
              <a:rPr lang="en-US" dirty="0"/>
              <a:t> </a:t>
            </a:r>
            <a:r>
              <a:rPr lang="en-US" dirty="0" err="1"/>
              <a:t>ovaj</a:t>
            </a:r>
            <a:r>
              <a:rPr lang="en-US" dirty="0"/>
              <a:t> </a:t>
            </a:r>
            <a:r>
              <a:rPr lang="en-US" dirty="0" err="1"/>
              <a:t>zapis</a:t>
            </a:r>
            <a:r>
              <a:rPr lang="en-US" dirty="0"/>
              <a:t> </a:t>
            </a:r>
            <a:r>
              <a:rPr lang="en-US" dirty="0" err="1"/>
              <a:t>istekom</a:t>
            </a:r>
            <a:r>
              <a:rPr lang="en-US" dirty="0"/>
              <a:t> </a:t>
            </a:r>
            <a:r>
              <a:rPr lang="en-US" dirty="0" err="1"/>
              <a:t>roka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je </a:t>
            </a:r>
            <a:r>
              <a:rPr lang="en-US" dirty="0" err="1"/>
              <a:t>emitovan</a:t>
            </a:r>
            <a:r>
              <a:rPr lang="en-US" dirty="0"/>
              <a:t>. </a:t>
            </a:r>
            <a:endParaRPr lang="sr-Latn-ME" dirty="0"/>
          </a:p>
          <a:p>
            <a:pPr algn="just"/>
            <a:r>
              <a:rPr lang="en-US" dirty="0" err="1"/>
              <a:t>Komercijalni</a:t>
            </a:r>
            <a:r>
              <a:rPr lang="en-US" dirty="0"/>
              <a:t> </a:t>
            </a:r>
            <a:r>
              <a:rPr lang="en-US" dirty="0" err="1"/>
              <a:t>zapis</a:t>
            </a:r>
            <a:r>
              <a:rPr lang="en-US" dirty="0"/>
              <a:t> se </a:t>
            </a:r>
            <a:r>
              <a:rPr lang="en-US" dirty="0" err="1"/>
              <a:t>često</a:t>
            </a:r>
            <a:r>
              <a:rPr lang="sr-Latn-ME" dirty="0"/>
              <a:t> </a:t>
            </a:r>
            <a:r>
              <a:rPr lang="en-US" dirty="0" err="1"/>
              <a:t>izdaje</a:t>
            </a:r>
            <a:r>
              <a:rPr lang="en-US" dirty="0"/>
              <a:t> da bi se </a:t>
            </a:r>
            <a:r>
              <a:rPr lang="en-US" dirty="0" err="1"/>
              <a:t>osigurala</a:t>
            </a:r>
            <a:r>
              <a:rPr lang="en-US" dirty="0"/>
              <a:t> </a:t>
            </a:r>
            <a:r>
              <a:rPr lang="en-US" dirty="0" err="1"/>
              <a:t>likvidna</a:t>
            </a:r>
            <a:r>
              <a:rPr lang="en-US" dirty="0"/>
              <a:t> </a:t>
            </a:r>
            <a:r>
              <a:rPr lang="en-US" dirty="0" err="1"/>
              <a:t>sredstva</a:t>
            </a:r>
            <a:r>
              <a:rPr lang="en-US" dirty="0"/>
              <a:t> </a:t>
            </a:r>
            <a:r>
              <a:rPr lang="en-US" dirty="0" err="1"/>
              <a:t>izdavaču</a:t>
            </a:r>
            <a:r>
              <a:rPr lang="en-US" dirty="0"/>
              <a:t> u </a:t>
            </a:r>
            <a:r>
              <a:rPr lang="en-US" dirty="0" err="1"/>
              <a:t>uslovima</a:t>
            </a:r>
            <a:r>
              <a:rPr lang="en-US" dirty="0"/>
              <a:t> </a:t>
            </a:r>
            <a:r>
              <a:rPr lang="en-US" dirty="0" err="1"/>
              <a:t>sezonskih</a:t>
            </a:r>
            <a:r>
              <a:rPr lang="en-US" dirty="0"/>
              <a:t> </a:t>
            </a:r>
            <a:r>
              <a:rPr lang="en-US" dirty="0" err="1"/>
              <a:t>oscilacija</a:t>
            </a:r>
            <a:r>
              <a:rPr lang="sr-Latn-ME" dirty="0"/>
              <a:t> </a:t>
            </a:r>
            <a:r>
              <a:rPr lang="en-US" dirty="0" err="1"/>
              <a:t>sredstava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potreba</a:t>
            </a:r>
            <a:r>
              <a:rPr lang="en-US" dirty="0"/>
              <a:t>, a </a:t>
            </a:r>
            <a:r>
              <a:rPr lang="en-US" dirty="0" err="1"/>
              <a:t>često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finansiranje</a:t>
            </a:r>
            <a:r>
              <a:rPr lang="en-US" dirty="0"/>
              <a:t> </a:t>
            </a:r>
            <a:r>
              <a:rPr lang="en-US" dirty="0" err="1"/>
              <a:t>određenih</a:t>
            </a:r>
            <a:r>
              <a:rPr lang="en-US" dirty="0"/>
              <a:t> </a:t>
            </a:r>
            <a:r>
              <a:rPr lang="en-US" dirty="0" err="1"/>
              <a:t>kratkoročnih</a:t>
            </a:r>
            <a:r>
              <a:rPr lang="en-US" dirty="0"/>
              <a:t> </a:t>
            </a:r>
            <a:r>
              <a:rPr lang="en-US" dirty="0" err="1"/>
              <a:t>potreba</a:t>
            </a:r>
            <a:r>
              <a:rPr lang="en-US" dirty="0"/>
              <a:t>. </a:t>
            </a:r>
            <a:endParaRPr lang="sr-Latn-ME" dirty="0"/>
          </a:p>
          <a:p>
            <a:pPr algn="just"/>
            <a:r>
              <a:rPr lang="en-US" dirty="0" err="1"/>
              <a:t>Kupci</a:t>
            </a:r>
            <a:r>
              <a:rPr lang="sr-Latn-ME" dirty="0"/>
              <a:t> </a:t>
            </a:r>
            <a:r>
              <a:rPr lang="en-US" dirty="0" err="1"/>
              <a:t>komercijalnih</a:t>
            </a:r>
            <a:r>
              <a:rPr lang="en-US" dirty="0"/>
              <a:t> </a:t>
            </a:r>
            <a:r>
              <a:rPr lang="en-US" dirty="0" err="1"/>
              <a:t>zapisa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banke</a:t>
            </a:r>
            <a:r>
              <a:rPr lang="en-US" dirty="0"/>
              <a:t>, </a:t>
            </a:r>
            <a:r>
              <a:rPr lang="en-US" dirty="0" err="1"/>
              <a:t>druge</a:t>
            </a:r>
            <a:r>
              <a:rPr lang="en-US" dirty="0"/>
              <a:t> </a:t>
            </a:r>
            <a:r>
              <a:rPr lang="en-US" dirty="0" err="1"/>
              <a:t>finansijske</a:t>
            </a:r>
            <a:r>
              <a:rPr lang="en-US" dirty="0"/>
              <a:t> </a:t>
            </a:r>
            <a:r>
              <a:rPr lang="en-US" dirty="0" err="1"/>
              <a:t>organizacije</a:t>
            </a:r>
            <a:r>
              <a:rPr lang="en-US" dirty="0"/>
              <a:t>, </a:t>
            </a:r>
            <a:r>
              <a:rPr lang="en-US" dirty="0" err="1"/>
              <a:t>fondovi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preduzeća</a:t>
            </a:r>
            <a:r>
              <a:rPr lang="en-US" dirty="0"/>
              <a:t>.</a:t>
            </a:r>
          </a:p>
          <a:p>
            <a:pPr algn="just"/>
            <a:r>
              <a:rPr lang="en-US" dirty="0"/>
              <a:t>Da ne bi </a:t>
            </a:r>
            <a:r>
              <a:rPr lang="en-US" dirty="0" err="1"/>
              <a:t>došlo</a:t>
            </a:r>
            <a:r>
              <a:rPr lang="en-US" dirty="0"/>
              <a:t> do </a:t>
            </a:r>
            <a:r>
              <a:rPr lang="en-US" dirty="0" err="1"/>
              <a:t>zloupotreba</a:t>
            </a:r>
            <a:r>
              <a:rPr lang="en-US" dirty="0"/>
              <a:t> </a:t>
            </a:r>
            <a:r>
              <a:rPr lang="en-US" dirty="0" err="1"/>
              <a:t>često</a:t>
            </a:r>
            <a:r>
              <a:rPr lang="en-US" dirty="0"/>
              <a:t> se </a:t>
            </a:r>
            <a:r>
              <a:rPr lang="en-US" dirty="0" err="1"/>
              <a:t>prethodno</a:t>
            </a:r>
            <a:r>
              <a:rPr lang="en-US" dirty="0"/>
              <a:t> </a:t>
            </a:r>
            <a:r>
              <a:rPr lang="en-US" dirty="0" err="1"/>
              <a:t>traži</a:t>
            </a:r>
            <a:r>
              <a:rPr lang="en-US" dirty="0"/>
              <a:t> </a:t>
            </a:r>
            <a:r>
              <a:rPr lang="en-US" dirty="0" err="1"/>
              <a:t>ispitivanje</a:t>
            </a:r>
            <a:r>
              <a:rPr lang="en-US" dirty="0"/>
              <a:t> </a:t>
            </a:r>
            <a:r>
              <a:rPr lang="en-US" dirty="0" err="1"/>
              <a:t>boniteta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rejtinga</a:t>
            </a:r>
            <a:r>
              <a:rPr lang="sr-Latn-ME" dirty="0"/>
              <a:t> </a:t>
            </a:r>
            <a:r>
              <a:rPr lang="pl-PL" dirty="0"/>
              <a:t>firme koja želi da emituje komercijalne </a:t>
            </a:r>
            <a:r>
              <a:rPr lang="pl-PL" dirty="0" smtClean="0"/>
              <a:t>zapise.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7AA31-9651-4598-9723-AE56DE97C57E}" type="slidenum">
              <a:rPr lang="en-US" smtClean="0"/>
              <a:pPr/>
              <a:t>55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01393822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37129"/>
            <a:ext cx="10515600" cy="4939834"/>
          </a:xfrm>
        </p:spPr>
        <p:txBody>
          <a:bodyPr>
            <a:normAutofit/>
          </a:bodyPr>
          <a:lstStyle/>
          <a:p>
            <a:pPr algn="just"/>
            <a:r>
              <a:rPr lang="en-US" dirty="0"/>
              <a:t>Na </a:t>
            </a:r>
            <a:r>
              <a:rPr lang="en-US" dirty="0" err="1"/>
              <a:t>tržištu</a:t>
            </a:r>
            <a:r>
              <a:rPr lang="en-US" dirty="0"/>
              <a:t> </a:t>
            </a:r>
            <a:r>
              <a:rPr lang="en-US" dirty="0" err="1"/>
              <a:t>novca</a:t>
            </a:r>
            <a:r>
              <a:rPr lang="en-US" dirty="0"/>
              <a:t> </a:t>
            </a:r>
            <a:r>
              <a:rPr lang="en-US" dirty="0" err="1"/>
              <a:t>uz</a:t>
            </a:r>
            <a:r>
              <a:rPr lang="en-US" dirty="0"/>
              <a:t> </a:t>
            </a:r>
            <a:r>
              <a:rPr lang="en-US" dirty="0" err="1"/>
              <a:t>hartije</a:t>
            </a:r>
            <a:r>
              <a:rPr lang="en-US" dirty="0"/>
              <a:t> od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 smtClean="0"/>
              <a:t> </a:t>
            </a:r>
            <a:r>
              <a:rPr lang="en-US" dirty="0" err="1"/>
              <a:t>javljaju</a:t>
            </a:r>
            <a:r>
              <a:rPr lang="en-US" dirty="0"/>
              <a:t> se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drugi</a:t>
            </a:r>
            <a:r>
              <a:rPr lang="en-US" dirty="0"/>
              <a:t> </a:t>
            </a:r>
            <a:r>
              <a:rPr lang="en-US" dirty="0" err="1"/>
              <a:t>instrumenti</a:t>
            </a:r>
            <a:r>
              <a:rPr lang="en-US" dirty="0"/>
              <a:t> </a:t>
            </a:r>
            <a:r>
              <a:rPr lang="en-US" dirty="0" err="1" smtClean="0"/>
              <a:t>koji</a:t>
            </a:r>
            <a:r>
              <a:rPr lang="sr-Latn-ME" dirty="0" smtClean="0"/>
              <a:t> </a:t>
            </a:r>
            <a:r>
              <a:rPr lang="en-US" dirty="0" err="1" smtClean="0"/>
              <a:t>više</a:t>
            </a:r>
            <a:r>
              <a:rPr lang="en-US" dirty="0" smtClean="0"/>
              <a:t> </a:t>
            </a:r>
            <a:r>
              <a:rPr lang="en-US" dirty="0" err="1"/>
              <a:t>spadaju</a:t>
            </a:r>
            <a:r>
              <a:rPr lang="en-US" dirty="0"/>
              <a:t> u </a:t>
            </a:r>
            <a:r>
              <a:rPr lang="en-US" dirty="0" err="1"/>
              <a:t>čisto</a:t>
            </a:r>
            <a:r>
              <a:rPr lang="en-US" dirty="0"/>
              <a:t> </a:t>
            </a:r>
            <a:r>
              <a:rPr lang="en-US" dirty="0" err="1"/>
              <a:t>tržište</a:t>
            </a:r>
            <a:r>
              <a:rPr lang="en-US" dirty="0"/>
              <a:t> </a:t>
            </a:r>
            <a:r>
              <a:rPr lang="en-US" dirty="0" err="1"/>
              <a:t>novca</a:t>
            </a:r>
            <a:r>
              <a:rPr lang="en-US" dirty="0"/>
              <a:t> (</a:t>
            </a:r>
            <a:r>
              <a:rPr lang="en-US" dirty="0" err="1"/>
              <a:t>kupovina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prodaja</a:t>
            </a:r>
            <a:r>
              <a:rPr lang="en-US" dirty="0"/>
              <a:t> </a:t>
            </a:r>
            <a:r>
              <a:rPr lang="en-US" dirty="0" err="1"/>
              <a:t>novčanih</a:t>
            </a:r>
            <a:r>
              <a:rPr lang="en-US" dirty="0"/>
              <a:t> </a:t>
            </a:r>
            <a:r>
              <a:rPr lang="en-US" dirty="0" err="1"/>
              <a:t>sredstava</a:t>
            </a:r>
            <a:r>
              <a:rPr lang="en-US" dirty="0"/>
              <a:t>). </a:t>
            </a:r>
            <a:endParaRPr lang="sr-Latn-ME" dirty="0" smtClean="0"/>
          </a:p>
          <a:p>
            <a:r>
              <a:rPr lang="en-US" dirty="0" err="1" smtClean="0"/>
              <a:t>Tu</a:t>
            </a:r>
            <a:r>
              <a:rPr lang="en-US" dirty="0" smtClean="0"/>
              <a:t> se</a:t>
            </a:r>
            <a:r>
              <a:rPr lang="sr-Latn-ME" dirty="0" smtClean="0"/>
              <a:t> </a:t>
            </a:r>
            <a:r>
              <a:rPr lang="en-US" dirty="0" err="1" smtClean="0"/>
              <a:t>obično</a:t>
            </a:r>
            <a:r>
              <a:rPr lang="en-US" dirty="0" smtClean="0"/>
              <a:t> </a:t>
            </a:r>
            <a:r>
              <a:rPr lang="en-US" dirty="0" err="1"/>
              <a:t>nalaze</a:t>
            </a:r>
            <a:r>
              <a:rPr lang="en-US" dirty="0"/>
              <a:t>:</a:t>
            </a:r>
          </a:p>
          <a:p>
            <a:pPr marL="0" indent="0" algn="just">
              <a:buNone/>
            </a:pPr>
            <a:r>
              <a:rPr lang="en-US" dirty="0"/>
              <a:t>1. </a:t>
            </a:r>
            <a:r>
              <a:rPr lang="en-US" dirty="0" err="1"/>
              <a:t>Kupovina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prodaja</a:t>
            </a:r>
            <a:r>
              <a:rPr lang="en-US" dirty="0"/>
              <a:t> </a:t>
            </a:r>
            <a:r>
              <a:rPr lang="en-US" dirty="0" err="1"/>
              <a:t>salda</a:t>
            </a:r>
            <a:r>
              <a:rPr lang="en-US" dirty="0"/>
              <a:t> </a:t>
            </a:r>
            <a:r>
              <a:rPr lang="en-US" dirty="0" err="1"/>
              <a:t>dnevnog</a:t>
            </a:r>
            <a:r>
              <a:rPr lang="en-US" dirty="0"/>
              <a:t> </a:t>
            </a:r>
            <a:r>
              <a:rPr lang="en-US" dirty="0" err="1" smtClean="0"/>
              <a:t>novca</a:t>
            </a:r>
            <a:r>
              <a:rPr lang="az-Cyrl-AZ" dirty="0" smtClean="0"/>
              <a:t> </a:t>
            </a:r>
            <a:r>
              <a:rPr lang="en-US" dirty="0" err="1"/>
              <a:t>poslovnih</a:t>
            </a:r>
            <a:r>
              <a:rPr lang="en-US" dirty="0"/>
              <a:t> </a:t>
            </a:r>
            <a:r>
              <a:rPr lang="en-US" dirty="0" err="1"/>
              <a:t>banaka</a:t>
            </a:r>
            <a:r>
              <a:rPr lang="en-US" dirty="0"/>
              <a:t> </a:t>
            </a:r>
            <a:r>
              <a:rPr lang="en-US" dirty="0" err="1" smtClean="0"/>
              <a:t>i</a:t>
            </a:r>
            <a:r>
              <a:rPr lang="sr-Latn-ME" dirty="0" smtClean="0"/>
              <a:t> </a:t>
            </a:r>
            <a:r>
              <a:rPr lang="en-US" dirty="0" err="1" smtClean="0"/>
              <a:t>terminskog</a:t>
            </a:r>
            <a:r>
              <a:rPr lang="en-US" dirty="0" smtClean="0"/>
              <a:t> </a:t>
            </a:r>
            <a:r>
              <a:rPr lang="en-US" dirty="0" err="1"/>
              <a:t>novca</a:t>
            </a:r>
            <a:r>
              <a:rPr lang="en-US" dirty="0"/>
              <a:t> (time deposits),</a:t>
            </a:r>
          </a:p>
          <a:p>
            <a:pPr marL="0" indent="0">
              <a:buNone/>
            </a:pPr>
            <a:r>
              <a:rPr lang="en-US" dirty="0"/>
              <a:t>2. </a:t>
            </a:r>
            <a:r>
              <a:rPr lang="en-US" dirty="0" err="1"/>
              <a:t>Međubankarske</a:t>
            </a:r>
            <a:r>
              <a:rPr lang="en-US" dirty="0"/>
              <a:t> </a:t>
            </a:r>
            <a:r>
              <a:rPr lang="en-US" dirty="0" err="1"/>
              <a:t>prodaje</a:t>
            </a:r>
            <a:r>
              <a:rPr lang="en-US" dirty="0"/>
              <a:t> </a:t>
            </a:r>
            <a:r>
              <a:rPr lang="en-US" dirty="0" err="1"/>
              <a:t>tržišnih</a:t>
            </a:r>
            <a:r>
              <a:rPr lang="en-US" dirty="0"/>
              <a:t> </a:t>
            </a:r>
            <a:r>
              <a:rPr lang="en-US" dirty="0" err="1"/>
              <a:t>viškova</a:t>
            </a:r>
            <a:r>
              <a:rPr lang="en-US" dirty="0"/>
              <a:t>,</a:t>
            </a:r>
          </a:p>
          <a:p>
            <a:pPr marL="0" indent="0" algn="just">
              <a:buNone/>
            </a:pPr>
            <a:r>
              <a:rPr lang="en-US" dirty="0"/>
              <a:t>3. Novi </a:t>
            </a:r>
            <a:r>
              <a:rPr lang="en-US" dirty="0" err="1"/>
              <a:t>računi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specijalni</a:t>
            </a:r>
            <a:r>
              <a:rPr lang="en-US" dirty="0"/>
              <a:t> </a:t>
            </a:r>
            <a:r>
              <a:rPr lang="en-US" dirty="0" err="1"/>
              <a:t>računi</a:t>
            </a:r>
            <a:r>
              <a:rPr lang="en-US" dirty="0"/>
              <a:t> </a:t>
            </a:r>
            <a:r>
              <a:rPr lang="en-US" dirty="0" err="1"/>
              <a:t>poslovnih</a:t>
            </a:r>
            <a:r>
              <a:rPr lang="en-US" dirty="0"/>
              <a:t> </a:t>
            </a:r>
            <a:r>
              <a:rPr lang="en-US" dirty="0" err="1"/>
              <a:t>banaka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 smtClean="0"/>
              <a:t>osiguravaju</a:t>
            </a:r>
            <a:r>
              <a:rPr lang="sr-Latn-ME" dirty="0" smtClean="0"/>
              <a:t> </a:t>
            </a:r>
            <a:r>
              <a:rPr lang="en-US" dirty="0" err="1" smtClean="0"/>
              <a:t>kamatu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mogućnost</a:t>
            </a:r>
            <a:r>
              <a:rPr lang="en-US" dirty="0"/>
              <a:t> </a:t>
            </a:r>
            <a:r>
              <a:rPr lang="en-US" dirty="0" err="1"/>
              <a:t>automatskog</a:t>
            </a:r>
            <a:r>
              <a:rPr lang="en-US" dirty="0"/>
              <a:t> </a:t>
            </a:r>
            <a:r>
              <a:rPr lang="en-US" dirty="0" err="1"/>
              <a:t>povlačenja</a:t>
            </a:r>
            <a:r>
              <a:rPr lang="en-US" dirty="0"/>
              <a:t> </a:t>
            </a:r>
            <a:r>
              <a:rPr lang="en-US" dirty="0" err="1"/>
              <a:t>depozita</a:t>
            </a:r>
            <a:r>
              <a:rPr lang="en-US" dirty="0"/>
              <a:t>,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7AA31-9651-4598-9723-AE56DE97C57E}" type="slidenum">
              <a:rPr lang="en-US" smtClean="0"/>
              <a:pPr/>
              <a:t>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41126863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5169" y="666527"/>
            <a:ext cx="10515600" cy="5263626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endParaRPr lang="sr-Latn-ME" sz="2400" dirty="0" smtClean="0"/>
          </a:p>
          <a:p>
            <a:pPr marL="0" indent="0" algn="just">
              <a:buNone/>
            </a:pPr>
            <a:r>
              <a:rPr lang="en-US" dirty="0" smtClean="0"/>
              <a:t>4</a:t>
            </a:r>
            <a:r>
              <a:rPr lang="en-US" dirty="0"/>
              <a:t>. </a:t>
            </a:r>
            <a:r>
              <a:rPr lang="en-US" dirty="0" err="1"/>
              <a:t>Svi</a:t>
            </a:r>
            <a:r>
              <a:rPr lang="en-US" dirty="0"/>
              <a:t> </a:t>
            </a:r>
            <a:r>
              <a:rPr lang="en-US" dirty="0" err="1"/>
              <a:t>aranžmani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označavaju</a:t>
            </a:r>
            <a:r>
              <a:rPr lang="en-US" dirty="0"/>
              <a:t> </a:t>
            </a:r>
            <a:r>
              <a:rPr lang="en-US" dirty="0" err="1"/>
              <a:t>novi</a:t>
            </a:r>
            <a:r>
              <a:rPr lang="en-US" dirty="0"/>
              <a:t> </a:t>
            </a:r>
            <a:r>
              <a:rPr lang="en-US" dirty="0" err="1"/>
              <a:t>oblik</a:t>
            </a:r>
            <a:r>
              <a:rPr lang="en-US" dirty="0"/>
              <a:t> </a:t>
            </a:r>
            <a:r>
              <a:rPr lang="en-US" dirty="0" err="1" smtClean="0"/>
              <a:t>utvr</a:t>
            </a:r>
            <a:r>
              <a:rPr lang="sr-Latn-ME" dirty="0" smtClean="0"/>
              <a:t>đ</a:t>
            </a:r>
            <a:r>
              <a:rPr lang="en-US" dirty="0" err="1" smtClean="0"/>
              <a:t>ivanja</a:t>
            </a:r>
            <a:r>
              <a:rPr lang="en-US" dirty="0" smtClean="0"/>
              <a:t> </a:t>
            </a:r>
            <a:r>
              <a:rPr lang="en-US" dirty="0" err="1"/>
              <a:t>salda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 smtClean="0"/>
              <a:t>računima</a:t>
            </a:r>
            <a:r>
              <a:rPr lang="sr-Latn-ME" dirty="0" smtClean="0"/>
              <a:t> </a:t>
            </a:r>
            <a:r>
              <a:rPr lang="pl-PL" dirty="0" smtClean="0"/>
              <a:t>komitenata </a:t>
            </a:r>
            <a:r>
              <a:rPr lang="pl-PL" dirty="0"/>
              <a:t>banaka, a predstavljaju instrument za mobilizaciju </a:t>
            </a:r>
            <a:r>
              <a:rPr lang="pl-PL" dirty="0" smtClean="0"/>
              <a:t>dopunskih </a:t>
            </a:r>
            <a:r>
              <a:rPr lang="en-US" dirty="0" err="1" smtClean="0"/>
              <a:t>sredstava</a:t>
            </a:r>
            <a:r>
              <a:rPr lang="en-US" dirty="0" smtClean="0"/>
              <a:t> </a:t>
            </a:r>
            <a:r>
              <a:rPr lang="en-US" dirty="0" err="1"/>
              <a:t>banaka</a:t>
            </a:r>
            <a:r>
              <a:rPr lang="en-US" dirty="0"/>
              <a:t>,</a:t>
            </a:r>
          </a:p>
          <a:p>
            <a:pPr marL="0" indent="0" algn="just">
              <a:buNone/>
            </a:pPr>
            <a:r>
              <a:rPr lang="en-US" dirty="0"/>
              <a:t>5. </a:t>
            </a:r>
            <a:r>
              <a:rPr lang="en-US" dirty="0" err="1"/>
              <a:t>Depozitni</a:t>
            </a:r>
            <a:r>
              <a:rPr lang="en-US" dirty="0"/>
              <a:t> </a:t>
            </a:r>
            <a:r>
              <a:rPr lang="en-US" dirty="0" err="1"/>
              <a:t>računi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tržištu</a:t>
            </a:r>
            <a:r>
              <a:rPr lang="en-US" dirty="0"/>
              <a:t> </a:t>
            </a:r>
            <a:r>
              <a:rPr lang="en-US" dirty="0" err="1"/>
              <a:t>novca</a:t>
            </a:r>
            <a:r>
              <a:rPr lang="en-US" dirty="0"/>
              <a:t> (</a:t>
            </a:r>
            <a:r>
              <a:rPr lang="az-Cyrl-AZ" dirty="0"/>
              <a:t>Мо</a:t>
            </a:r>
            <a:r>
              <a:rPr lang="en-US" dirty="0"/>
              <a:t>n</a:t>
            </a:r>
            <a:r>
              <a:rPr lang="az-Cyrl-AZ" dirty="0"/>
              <a:t>еу </a:t>
            </a:r>
            <a:r>
              <a:rPr lang="en-US" dirty="0"/>
              <a:t>market deposit accounts</a:t>
            </a:r>
            <a:r>
              <a:rPr lang="en-US" dirty="0" smtClean="0"/>
              <a:t>)</a:t>
            </a:r>
            <a:r>
              <a:rPr lang="sr-Latn-ME" dirty="0" smtClean="0"/>
              <a:t> </a:t>
            </a:r>
            <a:r>
              <a:rPr lang="en-US" dirty="0" err="1" smtClean="0"/>
              <a:t>predstavljaju</a:t>
            </a:r>
            <a:r>
              <a:rPr lang="en-US" dirty="0" smtClean="0"/>
              <a:t> </a:t>
            </a:r>
            <a:r>
              <a:rPr lang="en-US" dirty="0" err="1"/>
              <a:t>novi</a:t>
            </a:r>
            <a:r>
              <a:rPr lang="en-US" dirty="0"/>
              <a:t> instrument </a:t>
            </a:r>
            <a:r>
              <a:rPr lang="en-US" dirty="0" err="1"/>
              <a:t>mobilisanja</a:t>
            </a:r>
            <a:r>
              <a:rPr lang="en-US" dirty="0"/>
              <a:t> </a:t>
            </a:r>
            <a:r>
              <a:rPr lang="en-US" dirty="0" err="1"/>
              <a:t>novca</a:t>
            </a:r>
            <a:r>
              <a:rPr lang="en-US" dirty="0"/>
              <a:t> </a:t>
            </a:r>
            <a:r>
              <a:rPr lang="en-US" dirty="0" err="1"/>
              <a:t>banaka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To </a:t>
            </a:r>
            <a:r>
              <a:rPr lang="en-US" dirty="0"/>
              <a:t>je </a:t>
            </a:r>
            <a:r>
              <a:rPr lang="en-US" dirty="0" err="1" smtClean="0"/>
              <a:t>utvrđivanje</a:t>
            </a:r>
            <a:r>
              <a:rPr lang="sr-Latn-ME" dirty="0" smtClean="0"/>
              <a:t> </a:t>
            </a:r>
            <a:r>
              <a:rPr lang="en-US" dirty="0" err="1" smtClean="0"/>
              <a:t>normalnih</a:t>
            </a:r>
            <a:r>
              <a:rPr lang="en-US" dirty="0" smtClean="0"/>
              <a:t> </a:t>
            </a:r>
            <a:r>
              <a:rPr lang="en-US" dirty="0" err="1"/>
              <a:t>iznosa</a:t>
            </a:r>
            <a:r>
              <a:rPr lang="en-US" dirty="0"/>
              <a:t> </a:t>
            </a:r>
            <a:r>
              <a:rPr lang="en-US" dirty="0" err="1"/>
              <a:t>sredstava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</a:t>
            </a:r>
            <a:r>
              <a:rPr lang="en-US" dirty="0" err="1"/>
              <a:t>treba</a:t>
            </a:r>
            <a:r>
              <a:rPr lang="en-US" dirty="0"/>
              <a:t> da </a:t>
            </a:r>
            <a:r>
              <a:rPr lang="en-US" dirty="0" err="1"/>
              <a:t>drži</a:t>
            </a:r>
            <a:r>
              <a:rPr lang="en-US" dirty="0"/>
              <a:t> deponent da bi </a:t>
            </a:r>
            <a:r>
              <a:rPr lang="en-US" dirty="0" err="1"/>
              <a:t>imao</a:t>
            </a:r>
            <a:r>
              <a:rPr lang="en-US" dirty="0"/>
              <a:t> </a:t>
            </a:r>
            <a:r>
              <a:rPr lang="en-US" dirty="0" err="1" smtClean="0"/>
              <a:t>pravo</a:t>
            </a:r>
            <a:r>
              <a:rPr lang="sr-Latn-ME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/>
              <a:t>kredit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Prinos</a:t>
            </a:r>
            <a:r>
              <a:rPr lang="en-US" dirty="0" smtClean="0"/>
              <a:t> </a:t>
            </a:r>
            <a:r>
              <a:rPr lang="en-US" dirty="0"/>
              <a:t>je </a:t>
            </a:r>
            <a:r>
              <a:rPr lang="en-US" dirty="0" err="1"/>
              <a:t>osiguran</a:t>
            </a:r>
            <a:r>
              <a:rPr lang="en-US" dirty="0"/>
              <a:t> </a:t>
            </a:r>
            <a:r>
              <a:rPr lang="en-US" dirty="0" err="1"/>
              <a:t>preko</a:t>
            </a:r>
            <a:r>
              <a:rPr lang="en-US" dirty="0"/>
              <a:t> </a:t>
            </a:r>
            <a:r>
              <a:rPr lang="en-US" dirty="0" smtClean="0"/>
              <a:t>pros</a:t>
            </a:r>
            <a:r>
              <a:rPr lang="sr-Latn-ME" dirty="0" smtClean="0"/>
              <a:t>j</a:t>
            </a:r>
            <a:r>
              <a:rPr lang="en-US" dirty="0" err="1" smtClean="0"/>
              <a:t>ečne</a:t>
            </a:r>
            <a:r>
              <a:rPr lang="en-US" dirty="0" smtClean="0"/>
              <a:t> </a:t>
            </a:r>
            <a:r>
              <a:rPr lang="en-US" dirty="0" err="1"/>
              <a:t>kamatne</a:t>
            </a:r>
            <a:r>
              <a:rPr lang="en-US" dirty="0"/>
              <a:t> stope, </a:t>
            </a:r>
            <a:r>
              <a:rPr lang="en-US" dirty="0" err="1"/>
              <a:t>dok</a:t>
            </a:r>
            <a:r>
              <a:rPr lang="en-US" dirty="0"/>
              <a:t> je </a:t>
            </a:r>
            <a:r>
              <a:rPr lang="en-US" dirty="0" err="1" smtClean="0"/>
              <a:t>depozit</a:t>
            </a:r>
            <a:r>
              <a:rPr lang="sr-Latn-ME" dirty="0" smtClean="0"/>
              <a:t> </a:t>
            </a:r>
            <a:r>
              <a:rPr lang="en-US" dirty="0" err="1" smtClean="0"/>
              <a:t>osiguran</a:t>
            </a:r>
            <a:r>
              <a:rPr lang="en-US" dirty="0" smtClean="0"/>
              <a:t> </a:t>
            </a:r>
            <a:r>
              <a:rPr lang="en-US" dirty="0" err="1"/>
              <a:t>kod</a:t>
            </a:r>
            <a:r>
              <a:rPr lang="en-US" dirty="0"/>
              <a:t> </a:t>
            </a:r>
            <a:r>
              <a:rPr lang="en-US" dirty="0" err="1"/>
              <a:t>osiguravajućeg</a:t>
            </a:r>
            <a:r>
              <a:rPr lang="en-US" dirty="0"/>
              <a:t> </a:t>
            </a:r>
            <a:r>
              <a:rPr lang="en-US" dirty="0" err="1" smtClean="0"/>
              <a:t>društva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endParaRPr lang="en-US" sz="24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7AA31-9651-4598-9723-AE56DE97C57E}" type="slidenum">
              <a:rPr lang="en-US" smtClean="0"/>
              <a:pPr/>
              <a:t>57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36868026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43000"/>
            <a:ext cx="10515600" cy="5033963"/>
          </a:xfrm>
        </p:spPr>
        <p:txBody>
          <a:bodyPr/>
          <a:lstStyle/>
          <a:p>
            <a:pPr algn="just"/>
            <a:r>
              <a:rPr lang="en-US" dirty="0" smtClean="0"/>
              <a:t>M</a:t>
            </a:r>
            <a:r>
              <a:rPr lang="sr-Latn-ME" dirty="0" smtClean="0"/>
              <a:t>j</a:t>
            </a:r>
            <a:r>
              <a:rPr lang="en-US" dirty="0" err="1" smtClean="0"/>
              <a:t>ešoviti</a:t>
            </a:r>
            <a:r>
              <a:rPr lang="en-US" dirty="0" smtClean="0"/>
              <a:t> </a:t>
            </a:r>
            <a:r>
              <a:rPr lang="en-US" dirty="0" err="1"/>
              <a:t>fondovi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tržištu</a:t>
            </a:r>
            <a:r>
              <a:rPr lang="en-US" dirty="0"/>
              <a:t> </a:t>
            </a:r>
            <a:r>
              <a:rPr lang="en-US" dirty="0" err="1"/>
              <a:t>novca</a:t>
            </a:r>
            <a:r>
              <a:rPr lang="en-US" dirty="0"/>
              <a:t> (</a:t>
            </a:r>
            <a:r>
              <a:rPr lang="az-Cyrl-AZ" dirty="0"/>
              <a:t>Мо</a:t>
            </a:r>
            <a:r>
              <a:rPr lang="en-US" dirty="0"/>
              <a:t>n</a:t>
            </a:r>
            <a:r>
              <a:rPr lang="az-Cyrl-AZ" dirty="0"/>
              <a:t>еу </a:t>
            </a:r>
            <a:r>
              <a:rPr lang="en-US" dirty="0"/>
              <a:t>market mutual fund) </a:t>
            </a:r>
            <a:r>
              <a:rPr lang="en-US" dirty="0" err="1"/>
              <a:t>predstavljaju</a:t>
            </a:r>
            <a:r>
              <a:rPr lang="sr-Latn-ME" dirty="0"/>
              <a:t> </a:t>
            </a:r>
            <a:r>
              <a:rPr lang="en-US" dirty="0" err="1"/>
              <a:t>visokokvalitetne</a:t>
            </a:r>
            <a:r>
              <a:rPr lang="en-US" dirty="0"/>
              <a:t> </a:t>
            </a:r>
            <a:r>
              <a:rPr lang="en-US" dirty="0" err="1"/>
              <a:t>instrumente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banke</a:t>
            </a:r>
            <a:r>
              <a:rPr lang="en-US" dirty="0"/>
              <a:t> </a:t>
            </a:r>
            <a:r>
              <a:rPr lang="en-US" dirty="0" err="1"/>
              <a:t>koriste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mobilizaciju</a:t>
            </a:r>
            <a:r>
              <a:rPr lang="en-US" dirty="0"/>
              <a:t> </a:t>
            </a:r>
            <a:r>
              <a:rPr lang="en-US" dirty="0" err="1"/>
              <a:t>slobodnih</a:t>
            </a:r>
            <a:r>
              <a:rPr lang="sr-Latn-ME" dirty="0"/>
              <a:t> </a:t>
            </a:r>
            <a:r>
              <a:rPr lang="en-US" dirty="0" err="1"/>
              <a:t>sredstava</a:t>
            </a:r>
            <a:r>
              <a:rPr lang="en-US" dirty="0"/>
              <a:t>. </a:t>
            </a:r>
            <a:endParaRPr lang="sr-Latn-ME" dirty="0"/>
          </a:p>
          <a:p>
            <a:pPr algn="just"/>
            <a:r>
              <a:rPr lang="en-US" dirty="0" err="1"/>
              <a:t>Mobilisana</a:t>
            </a:r>
            <a:r>
              <a:rPr lang="en-US" dirty="0"/>
              <a:t> </a:t>
            </a:r>
            <a:r>
              <a:rPr lang="en-US" dirty="0" err="1"/>
              <a:t>sredstva</a:t>
            </a:r>
            <a:r>
              <a:rPr lang="en-US" dirty="0"/>
              <a:t> se </a:t>
            </a:r>
            <a:r>
              <a:rPr lang="en-US" dirty="0" err="1"/>
              <a:t>najčešće</a:t>
            </a:r>
            <a:r>
              <a:rPr lang="en-US" dirty="0"/>
              <a:t> </a:t>
            </a:r>
            <a:r>
              <a:rPr lang="en-US" dirty="0" err="1"/>
              <a:t>koriste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kvalitetne</a:t>
            </a:r>
            <a:r>
              <a:rPr lang="en-US" dirty="0"/>
              <a:t> </a:t>
            </a:r>
            <a:r>
              <a:rPr lang="en-US" dirty="0" err="1"/>
              <a:t>bankarske</a:t>
            </a:r>
            <a:r>
              <a:rPr lang="sr-Latn-ME" dirty="0"/>
              <a:t> </a:t>
            </a:r>
            <a:r>
              <a:rPr lang="en-US" dirty="0" err="1"/>
              <a:t>certifikate</a:t>
            </a:r>
            <a:r>
              <a:rPr lang="en-US" dirty="0"/>
              <a:t> - </a:t>
            </a:r>
            <a:r>
              <a:rPr lang="en-US" dirty="0" err="1"/>
              <a:t>kupovinu</a:t>
            </a:r>
            <a:r>
              <a:rPr lang="en-US" dirty="0"/>
              <a:t> 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 smtClean="0"/>
              <a:t> </a:t>
            </a:r>
            <a:r>
              <a:rPr lang="en-US" dirty="0" err="1"/>
              <a:t>kvalitetaih</a:t>
            </a:r>
            <a:r>
              <a:rPr lang="en-US" dirty="0"/>
              <a:t> </a:t>
            </a:r>
            <a:r>
              <a:rPr lang="en-US" dirty="0" err="1"/>
              <a:t>preduzeća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dr.</a:t>
            </a:r>
          </a:p>
          <a:p>
            <a:pPr algn="just"/>
            <a:r>
              <a:rPr lang="en-US" dirty="0" err="1"/>
              <a:t>Karakteristika</a:t>
            </a:r>
            <a:r>
              <a:rPr lang="en-US" dirty="0"/>
              <a:t> je: </a:t>
            </a:r>
            <a:r>
              <a:rPr lang="en-US" dirty="0" err="1"/>
              <a:t>visoka</a:t>
            </a:r>
            <a:r>
              <a:rPr lang="en-US" dirty="0"/>
              <a:t> </a:t>
            </a:r>
            <a:r>
              <a:rPr lang="en-US" dirty="0" err="1"/>
              <a:t>likvidnost</a:t>
            </a:r>
            <a:r>
              <a:rPr lang="en-US" dirty="0"/>
              <a:t>, </a:t>
            </a:r>
            <a:r>
              <a:rPr lang="en-US" dirty="0" err="1" smtClean="0"/>
              <a:t>sigu</a:t>
            </a:r>
            <a:r>
              <a:rPr lang="sr-Latn-ME" dirty="0" smtClean="0"/>
              <a:t>rn</a:t>
            </a:r>
            <a:r>
              <a:rPr lang="en-US" dirty="0" err="1" smtClean="0"/>
              <a:t>ost</a:t>
            </a:r>
            <a:r>
              <a:rPr lang="en-US" dirty="0"/>
              <a:t>, </a:t>
            </a:r>
            <a:r>
              <a:rPr lang="en-US" dirty="0" err="1"/>
              <a:t>kamata</a:t>
            </a:r>
            <a:r>
              <a:rPr lang="en-US" dirty="0"/>
              <a:t>, </a:t>
            </a:r>
            <a:r>
              <a:rPr lang="en-US" dirty="0" err="1"/>
              <a:t>stabilnost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sl.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7AA31-9651-4598-9723-AE56DE97C57E}" type="slidenum">
              <a:rPr lang="en-US" smtClean="0"/>
              <a:pPr/>
              <a:t>58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82712138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ME" sz="3600" dirty="0">
                <a:latin typeface="+mn-lt"/>
              </a:rPr>
              <a:t>B</a:t>
            </a:r>
            <a:r>
              <a:rPr lang="sr-Latn-ME" sz="3600" dirty="0" smtClean="0">
                <a:latin typeface="+mn-lt"/>
              </a:rPr>
              <a:t> - </a:t>
            </a:r>
            <a:r>
              <a:rPr lang="en-US" sz="3600" dirty="0" smtClean="0">
                <a:latin typeface="+mn-lt"/>
              </a:rPr>
              <a:t> MEĐUBANKARSKA TRGOVINA VIŠKOVIMA</a:t>
            </a:r>
            <a:br>
              <a:rPr lang="en-US" sz="3600" dirty="0" smtClean="0">
                <a:latin typeface="+mn-lt"/>
              </a:rPr>
            </a:br>
            <a:r>
              <a:rPr lang="en-US" sz="3600" dirty="0" smtClean="0">
                <a:latin typeface="+mn-lt"/>
              </a:rPr>
              <a:t>OBAVEZNIH REZERVI</a:t>
            </a:r>
            <a:endParaRPr lang="en-US" sz="36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dirty="0" err="1" smtClean="0"/>
              <a:t>Obavezne</a:t>
            </a:r>
            <a:r>
              <a:rPr lang="en-US" dirty="0" smtClean="0"/>
              <a:t> </a:t>
            </a:r>
            <a:r>
              <a:rPr lang="en-US" dirty="0" err="1"/>
              <a:t>rezerve</a:t>
            </a:r>
            <a:r>
              <a:rPr lang="en-US" dirty="0"/>
              <a:t> </a:t>
            </a:r>
            <a:r>
              <a:rPr lang="en-US" dirty="0" err="1"/>
              <a:t>novčanih</a:t>
            </a:r>
            <a:r>
              <a:rPr lang="en-US" dirty="0"/>
              <a:t> </a:t>
            </a:r>
            <a:r>
              <a:rPr lang="en-US" dirty="0" err="1"/>
              <a:t>sredstava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poslovne</a:t>
            </a:r>
            <a:r>
              <a:rPr lang="en-US" dirty="0"/>
              <a:t> </a:t>
            </a:r>
            <a:r>
              <a:rPr lang="en-US" dirty="0" err="1"/>
              <a:t>banke</a:t>
            </a:r>
            <a:r>
              <a:rPr lang="en-US" dirty="0"/>
              <a:t> </a:t>
            </a:r>
            <a:r>
              <a:rPr lang="en-US" dirty="0" err="1"/>
              <a:t>moraju</a:t>
            </a:r>
            <a:r>
              <a:rPr lang="en-US" dirty="0"/>
              <a:t> </a:t>
            </a:r>
            <a:r>
              <a:rPr lang="en-US" dirty="0" err="1" smtClean="0"/>
              <a:t>držati</a:t>
            </a:r>
            <a:r>
              <a:rPr lang="sr-Latn-ME" dirty="0" smtClean="0"/>
              <a:t> </a:t>
            </a:r>
            <a:r>
              <a:rPr lang="en-US" dirty="0" err="1" smtClean="0"/>
              <a:t>kod</a:t>
            </a:r>
            <a:r>
              <a:rPr lang="en-US" dirty="0" smtClean="0"/>
              <a:t> </a:t>
            </a:r>
            <a:r>
              <a:rPr lang="en-US" dirty="0" err="1"/>
              <a:t>centralne</a:t>
            </a:r>
            <a:r>
              <a:rPr lang="en-US" dirty="0"/>
              <a:t> </a:t>
            </a:r>
            <a:r>
              <a:rPr lang="en-US" dirty="0" err="1"/>
              <a:t>banke</a:t>
            </a:r>
            <a:r>
              <a:rPr lang="en-US" dirty="0"/>
              <a:t> </a:t>
            </a:r>
            <a:r>
              <a:rPr lang="en-US" dirty="0" err="1"/>
              <a:t>predstavljaju</a:t>
            </a:r>
            <a:r>
              <a:rPr lang="en-US" dirty="0"/>
              <a:t> </a:t>
            </a:r>
            <a:r>
              <a:rPr lang="en-US" dirty="0" err="1"/>
              <a:t>jedan</a:t>
            </a:r>
            <a:r>
              <a:rPr lang="en-US" dirty="0"/>
              <a:t> instrument </a:t>
            </a:r>
            <a:r>
              <a:rPr lang="en-US" dirty="0" err="1"/>
              <a:t>monetarne</a:t>
            </a:r>
            <a:r>
              <a:rPr lang="en-US" dirty="0"/>
              <a:t> </a:t>
            </a:r>
            <a:r>
              <a:rPr lang="en-US" dirty="0" err="1"/>
              <a:t>politike</a:t>
            </a:r>
            <a:r>
              <a:rPr lang="en-US" dirty="0"/>
              <a:t> </a:t>
            </a:r>
            <a:r>
              <a:rPr lang="en-US" dirty="0" err="1" smtClean="0"/>
              <a:t>kojim</a:t>
            </a:r>
            <a:r>
              <a:rPr lang="sr-Latn-ME" dirty="0" smtClean="0"/>
              <a:t> </a:t>
            </a:r>
            <a:r>
              <a:rPr lang="en-US" dirty="0" err="1" smtClean="0"/>
              <a:t>centralna</a:t>
            </a:r>
            <a:r>
              <a:rPr lang="en-US" dirty="0" smtClean="0"/>
              <a:t> </a:t>
            </a:r>
            <a:r>
              <a:rPr lang="en-US" dirty="0" err="1"/>
              <a:t>banka</a:t>
            </a:r>
            <a:r>
              <a:rPr lang="en-US" dirty="0"/>
              <a:t> </a:t>
            </a:r>
            <a:r>
              <a:rPr lang="en-US" dirty="0" err="1"/>
              <a:t>reguliše</a:t>
            </a:r>
            <a:r>
              <a:rPr lang="en-US" dirty="0"/>
              <a:t> </a:t>
            </a:r>
            <a:r>
              <a:rPr lang="en-US" dirty="0" err="1"/>
              <a:t>proces</a:t>
            </a:r>
            <a:r>
              <a:rPr lang="en-US" dirty="0"/>
              <a:t> </a:t>
            </a:r>
            <a:r>
              <a:rPr lang="en-US" dirty="0" err="1"/>
              <a:t>stvaranja</a:t>
            </a:r>
            <a:r>
              <a:rPr lang="en-US" dirty="0"/>
              <a:t> </a:t>
            </a:r>
            <a:r>
              <a:rPr lang="en-US" dirty="0" err="1"/>
              <a:t>novca</a:t>
            </a:r>
            <a:r>
              <a:rPr lang="en-US" dirty="0"/>
              <a:t> (</a:t>
            </a:r>
            <a:r>
              <a:rPr lang="en-US" dirty="0" err="1"/>
              <a:t>multiplikacija</a:t>
            </a:r>
            <a:r>
              <a:rPr lang="en-US" dirty="0"/>
              <a:t>) u </a:t>
            </a:r>
            <a:r>
              <a:rPr lang="en-US" dirty="0" err="1" smtClean="0"/>
              <a:t>bankarskom</a:t>
            </a:r>
            <a:r>
              <a:rPr lang="sr-Latn-ME" dirty="0" smtClean="0"/>
              <a:t> </a:t>
            </a:r>
            <a:r>
              <a:rPr lang="en-US" dirty="0" err="1" smtClean="0"/>
              <a:t>sistemu</a:t>
            </a:r>
            <a:r>
              <a:rPr lang="en-US" dirty="0"/>
              <a:t>, </a:t>
            </a:r>
            <a:r>
              <a:rPr lang="en-US" dirty="0" err="1"/>
              <a:t>novčanu</a:t>
            </a:r>
            <a:r>
              <a:rPr lang="en-US" dirty="0"/>
              <a:t> </a:t>
            </a:r>
            <a:r>
              <a:rPr lang="en-US" dirty="0" err="1"/>
              <a:t>masu</a:t>
            </a:r>
            <a:r>
              <a:rPr lang="en-US" dirty="0"/>
              <a:t> </a:t>
            </a:r>
            <a:r>
              <a:rPr lang="en-US" dirty="0" err="1"/>
              <a:t>kreditni</a:t>
            </a:r>
            <a:r>
              <a:rPr lang="en-US" dirty="0"/>
              <a:t> </a:t>
            </a:r>
            <a:r>
              <a:rPr lang="en-US" dirty="0" err="1"/>
              <a:t>potencijal</a:t>
            </a:r>
            <a:r>
              <a:rPr lang="en-US" dirty="0"/>
              <a:t> </a:t>
            </a:r>
            <a:r>
              <a:rPr lang="en-US" dirty="0" err="1"/>
              <a:t>poslovnih</a:t>
            </a:r>
            <a:r>
              <a:rPr lang="en-US" dirty="0"/>
              <a:t> </a:t>
            </a:r>
            <a:r>
              <a:rPr lang="en-US" dirty="0" err="1"/>
              <a:t>banaka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agregatnu</a:t>
            </a:r>
            <a:r>
              <a:rPr lang="en-US" dirty="0"/>
              <a:t> </a:t>
            </a:r>
            <a:r>
              <a:rPr lang="en-US" dirty="0" err="1" smtClean="0"/>
              <a:t>novčanu</a:t>
            </a:r>
            <a:r>
              <a:rPr lang="sr-Latn-ME" dirty="0" smtClean="0"/>
              <a:t> </a:t>
            </a:r>
            <a:r>
              <a:rPr lang="en-US" dirty="0" err="1" smtClean="0"/>
              <a:t>tražnju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Suština</a:t>
            </a:r>
            <a:r>
              <a:rPr lang="en-US" dirty="0" smtClean="0"/>
              <a:t> </a:t>
            </a:r>
            <a:r>
              <a:rPr lang="en-US" dirty="0" err="1"/>
              <a:t>ovog</a:t>
            </a:r>
            <a:r>
              <a:rPr lang="en-US" dirty="0"/>
              <a:t> </a:t>
            </a:r>
            <a:r>
              <a:rPr lang="en-US" dirty="0" err="1"/>
              <a:t>instrumenta</a:t>
            </a:r>
            <a:r>
              <a:rPr lang="en-US" dirty="0"/>
              <a:t> je u tome da </a:t>
            </a:r>
            <a:r>
              <a:rPr lang="en-US" dirty="0" err="1"/>
              <a:t>svaka</a:t>
            </a:r>
            <a:r>
              <a:rPr lang="en-US" dirty="0"/>
              <a:t> </a:t>
            </a:r>
            <a:r>
              <a:rPr lang="en-US" dirty="0" err="1"/>
              <a:t>poslovna</a:t>
            </a:r>
            <a:r>
              <a:rPr lang="en-US" dirty="0"/>
              <a:t> </a:t>
            </a:r>
            <a:r>
              <a:rPr lang="en-US" dirty="0" err="1"/>
              <a:t>banka</a:t>
            </a:r>
            <a:r>
              <a:rPr lang="en-US" dirty="0"/>
              <a:t> mora </a:t>
            </a:r>
            <a:r>
              <a:rPr lang="en-US" dirty="0" err="1" smtClean="0"/>
              <a:t>određeni</a:t>
            </a:r>
            <a:r>
              <a:rPr lang="sr-Latn-ME" dirty="0" smtClean="0"/>
              <a:t> </a:t>
            </a:r>
            <a:r>
              <a:rPr lang="en-US" dirty="0" smtClean="0"/>
              <a:t>d</a:t>
            </a:r>
            <a:r>
              <a:rPr lang="sr-Latn-ME" dirty="0" smtClean="0"/>
              <a:t>i</a:t>
            </a:r>
            <a:r>
              <a:rPr lang="en-US" dirty="0" smtClean="0"/>
              <a:t>o</a:t>
            </a:r>
            <a:r>
              <a:rPr lang="en-US" dirty="0"/>
              <a:t>, </a:t>
            </a:r>
            <a:r>
              <a:rPr lang="en-US" dirty="0" err="1"/>
              <a:t>odnosno</a:t>
            </a:r>
            <a:r>
              <a:rPr lang="en-US" dirty="0"/>
              <a:t> </a:t>
            </a:r>
            <a:r>
              <a:rPr lang="en-US" dirty="0" err="1" smtClean="0"/>
              <a:t>odre</a:t>
            </a:r>
            <a:r>
              <a:rPr lang="sr-Latn-ME" dirty="0" smtClean="0"/>
              <a:t>đ</a:t>
            </a:r>
            <a:r>
              <a:rPr lang="en-US" dirty="0" err="1" smtClean="0"/>
              <a:t>eni</a:t>
            </a:r>
            <a:r>
              <a:rPr lang="en-US" dirty="0" smtClean="0"/>
              <a:t> </a:t>
            </a:r>
            <a:r>
              <a:rPr lang="en-US" dirty="0" err="1"/>
              <a:t>procenat</a:t>
            </a:r>
            <a:r>
              <a:rPr lang="en-US" dirty="0"/>
              <a:t> </a:t>
            </a:r>
            <a:r>
              <a:rPr lang="en-US" dirty="0" err="1"/>
              <a:t>svojih</a:t>
            </a:r>
            <a:r>
              <a:rPr lang="en-US" dirty="0"/>
              <a:t> </a:t>
            </a:r>
            <a:r>
              <a:rPr lang="en-US" dirty="0" err="1"/>
              <a:t>depozita</a:t>
            </a:r>
            <a:r>
              <a:rPr lang="en-US" dirty="0"/>
              <a:t> </a:t>
            </a:r>
            <a:r>
              <a:rPr lang="en-US" dirty="0" err="1"/>
              <a:t>držati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obaveznu</a:t>
            </a:r>
            <a:r>
              <a:rPr lang="en-US" dirty="0"/>
              <a:t> </a:t>
            </a:r>
            <a:r>
              <a:rPr lang="en-US" dirty="0" err="1"/>
              <a:t>rezervu</a:t>
            </a:r>
            <a:r>
              <a:rPr lang="en-US" dirty="0"/>
              <a:t> </a:t>
            </a:r>
            <a:r>
              <a:rPr lang="en-US" dirty="0" err="1" smtClean="0"/>
              <a:t>na</a:t>
            </a:r>
            <a:r>
              <a:rPr lang="sr-Latn-ME" dirty="0" smtClean="0"/>
              <a:t> </a:t>
            </a:r>
            <a:r>
              <a:rPr lang="pl-PL" dirty="0" smtClean="0"/>
              <a:t>posebnom </a:t>
            </a:r>
            <a:r>
              <a:rPr lang="pl-PL" dirty="0"/>
              <a:t>računu kod centralne banke</a:t>
            </a:r>
            <a:r>
              <a:rPr lang="pl-PL" dirty="0" smtClean="0"/>
              <a:t>.</a:t>
            </a:r>
          </a:p>
          <a:p>
            <a:pPr algn="just"/>
            <a:r>
              <a:rPr lang="en-US" dirty="0" err="1"/>
              <a:t>Maksimalna</a:t>
            </a:r>
            <a:r>
              <a:rPr lang="en-US" dirty="0"/>
              <a:t> </a:t>
            </a:r>
            <a:r>
              <a:rPr lang="en-US" dirty="0" err="1"/>
              <a:t>stopa</a:t>
            </a:r>
            <a:r>
              <a:rPr lang="en-US" dirty="0"/>
              <a:t> </a:t>
            </a:r>
            <a:r>
              <a:rPr lang="en-US" dirty="0" err="1"/>
              <a:t>obaveznih</a:t>
            </a:r>
            <a:r>
              <a:rPr lang="en-US" dirty="0"/>
              <a:t> </a:t>
            </a:r>
            <a:r>
              <a:rPr lang="en-US" dirty="0" err="1"/>
              <a:t>rezervi</a:t>
            </a:r>
            <a:r>
              <a:rPr lang="en-US" dirty="0"/>
              <a:t> </a:t>
            </a:r>
            <a:r>
              <a:rPr lang="en-US" dirty="0" err="1"/>
              <a:t>utvrđuje</a:t>
            </a:r>
            <a:r>
              <a:rPr lang="en-US" dirty="0"/>
              <a:t> se </a:t>
            </a:r>
            <a:r>
              <a:rPr lang="en-US" dirty="0" err="1"/>
              <a:t>zakonom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odlukama</a:t>
            </a:r>
            <a:r>
              <a:rPr lang="sr-Latn-ME" dirty="0"/>
              <a:t> c</a:t>
            </a:r>
            <a:r>
              <a:rPr lang="en-US" dirty="0" err="1"/>
              <a:t>entralne</a:t>
            </a:r>
            <a:r>
              <a:rPr lang="en-US" dirty="0"/>
              <a:t> </a:t>
            </a:r>
            <a:r>
              <a:rPr lang="en-US" dirty="0" err="1"/>
              <a:t>banke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</a:t>
            </a:r>
            <a:r>
              <a:rPr lang="en-US" dirty="0" err="1"/>
              <a:t>obično</a:t>
            </a:r>
            <a:r>
              <a:rPr lang="en-US" dirty="0"/>
              <a:t> </a:t>
            </a:r>
            <a:r>
              <a:rPr lang="en-US" dirty="0" err="1"/>
              <a:t>dobija</a:t>
            </a:r>
            <a:r>
              <a:rPr lang="en-US" dirty="0"/>
              <a:t> </a:t>
            </a:r>
            <a:r>
              <a:rPr lang="en-US" dirty="0" err="1"/>
              <a:t>pravo</a:t>
            </a:r>
            <a:r>
              <a:rPr lang="en-US" dirty="0"/>
              <a:t> da m</a:t>
            </a:r>
            <a:r>
              <a:rPr lang="sr-Latn-ME" dirty="0"/>
              <a:t>ij</a:t>
            </a:r>
            <a:r>
              <a:rPr lang="en-US" dirty="0" err="1"/>
              <a:t>enja</a:t>
            </a:r>
            <a:r>
              <a:rPr lang="en-US" dirty="0"/>
              <a:t> </a:t>
            </a:r>
            <a:r>
              <a:rPr lang="en-US" dirty="0" err="1"/>
              <a:t>visinu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stope u </a:t>
            </a:r>
            <a:r>
              <a:rPr lang="en-US" dirty="0" err="1"/>
              <a:t>zavisnosti</a:t>
            </a:r>
            <a:r>
              <a:rPr lang="sr-Latn-ME" dirty="0"/>
              <a:t> </a:t>
            </a:r>
            <a:r>
              <a:rPr lang="en-US" dirty="0"/>
              <a:t>od </a:t>
            </a:r>
            <a:r>
              <a:rPr lang="en-US" dirty="0" err="1"/>
              <a:t>stanja</a:t>
            </a:r>
            <a:r>
              <a:rPr lang="en-US" dirty="0"/>
              <a:t> u </a:t>
            </a:r>
            <a:r>
              <a:rPr lang="en-US" dirty="0" err="1"/>
              <a:t>privredi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ciljeva</a:t>
            </a:r>
            <a:r>
              <a:rPr lang="en-US" dirty="0"/>
              <a:t> </a:t>
            </a:r>
            <a:r>
              <a:rPr lang="en-US" dirty="0" err="1"/>
              <a:t>monetarne</a:t>
            </a:r>
            <a:r>
              <a:rPr lang="en-US" dirty="0"/>
              <a:t> </a:t>
            </a:r>
            <a:r>
              <a:rPr lang="en-US" dirty="0" err="1"/>
              <a:t>politike</a:t>
            </a:r>
            <a:r>
              <a:rPr lang="en-US" dirty="0"/>
              <a:t>. </a:t>
            </a:r>
            <a:endParaRPr lang="sr-Latn-ME" dirty="0"/>
          </a:p>
          <a:p>
            <a:pPr algn="just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7AA31-9651-4598-9723-AE56DE97C57E}" type="slidenum">
              <a:rPr lang="en-US" smtClean="0"/>
              <a:pPr/>
              <a:t>59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925700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21976"/>
            <a:ext cx="10515600" cy="5154987"/>
          </a:xfrm>
        </p:spPr>
        <p:txBody>
          <a:bodyPr/>
          <a:lstStyle/>
          <a:p>
            <a:pPr marL="0" indent="0" algn="just">
              <a:buNone/>
            </a:pPr>
            <a:r>
              <a:rPr lang="en-US" dirty="0"/>
              <a:t>2. </a:t>
            </a:r>
            <a:r>
              <a:rPr lang="en-US" dirty="0" err="1"/>
              <a:t>Smanjivanje</a:t>
            </a:r>
            <a:r>
              <a:rPr lang="en-US" dirty="0"/>
              <a:t> </a:t>
            </a:r>
            <a:r>
              <a:rPr lang="en-US" dirty="0" err="1"/>
              <a:t>pritiska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primamu</a:t>
            </a:r>
            <a:r>
              <a:rPr lang="en-US" dirty="0"/>
              <a:t> </a:t>
            </a:r>
            <a:r>
              <a:rPr lang="en-US" dirty="0" err="1"/>
              <a:t>emisiju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pokriće</a:t>
            </a:r>
            <a:r>
              <a:rPr lang="en-US" dirty="0"/>
              <a:t> </a:t>
            </a:r>
            <a:r>
              <a:rPr lang="en-US" dirty="0" err="1"/>
              <a:t>budžetskih</a:t>
            </a:r>
            <a:r>
              <a:rPr lang="en-US" dirty="0"/>
              <a:t> </a:t>
            </a:r>
            <a:r>
              <a:rPr lang="en-US" dirty="0" err="1" smtClean="0"/>
              <a:t>rashoda</a:t>
            </a:r>
            <a:r>
              <a:rPr lang="sr-Latn-ME" dirty="0" smtClean="0"/>
              <a:t> </a:t>
            </a:r>
            <a:r>
              <a:rPr lang="en-US" dirty="0" smtClean="0"/>
              <a:t>(</a:t>
            </a:r>
            <a:r>
              <a:rPr lang="en-US" dirty="0" err="1"/>
              <a:t>redovnih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vanrednih</a:t>
            </a:r>
            <a:r>
              <a:rPr lang="en-US" dirty="0"/>
              <a:t>),</a:t>
            </a:r>
          </a:p>
          <a:p>
            <a:pPr marL="0" indent="0" algn="just">
              <a:buNone/>
            </a:pPr>
            <a:r>
              <a:rPr lang="pl-PL" dirty="0"/>
              <a:t>3. Regulisanje (uz pomoć centralne banke) uslova na tržištu hartija </a:t>
            </a:r>
            <a:r>
              <a:rPr lang="pl-PL" dirty="0" smtClean="0"/>
              <a:t>od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</a:p>
          <a:p>
            <a:pPr marL="0" indent="0" algn="just">
              <a:buNone/>
            </a:pPr>
            <a:r>
              <a:rPr lang="en-US" dirty="0" smtClean="0"/>
              <a:t>4</a:t>
            </a:r>
            <a:r>
              <a:rPr lang="en-US" dirty="0"/>
              <a:t>. </a:t>
            </a:r>
            <a:r>
              <a:rPr lang="en-US" dirty="0" err="1"/>
              <a:t>Smanjivanje</a:t>
            </a:r>
            <a:r>
              <a:rPr lang="en-US" dirty="0"/>
              <a:t> </a:t>
            </a:r>
            <a:r>
              <a:rPr lang="en-US" dirty="0" err="1"/>
              <a:t>poreskog</a:t>
            </a:r>
            <a:r>
              <a:rPr lang="en-US" dirty="0"/>
              <a:t> </a:t>
            </a:r>
            <a:r>
              <a:rPr lang="en-US" dirty="0" err="1"/>
              <a:t>pritiska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poreske</a:t>
            </a:r>
            <a:r>
              <a:rPr lang="en-US" dirty="0"/>
              <a:t> </a:t>
            </a:r>
            <a:r>
              <a:rPr lang="en-US" dirty="0" err="1"/>
              <a:t>obveznike</a:t>
            </a:r>
            <a:r>
              <a:rPr lang="en-US" dirty="0"/>
              <a:t>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7AA31-9651-4598-9723-AE56DE97C57E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22242476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50006"/>
            <a:ext cx="10515600" cy="5326957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dirty="0" err="1" smtClean="0"/>
              <a:t>Ako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/>
              <a:t>privredi</a:t>
            </a:r>
            <a:r>
              <a:rPr lang="en-US" dirty="0"/>
              <a:t> </a:t>
            </a:r>
            <a:r>
              <a:rPr lang="en-US" dirty="0" err="1"/>
              <a:t>postoje</a:t>
            </a:r>
            <a:r>
              <a:rPr lang="en-US" dirty="0"/>
              <a:t> </a:t>
            </a:r>
            <a:r>
              <a:rPr lang="en-US" dirty="0" err="1" smtClean="0"/>
              <a:t>inflacione</a:t>
            </a:r>
            <a:r>
              <a:rPr lang="sr-Latn-ME" dirty="0" smtClean="0"/>
              <a:t> </a:t>
            </a:r>
            <a:r>
              <a:rPr lang="en-US" dirty="0" err="1" smtClean="0"/>
              <a:t>tendencije</a:t>
            </a:r>
            <a:r>
              <a:rPr lang="en-US" dirty="0" smtClean="0"/>
              <a:t> </a:t>
            </a:r>
            <a:r>
              <a:rPr lang="sr-Latn-ME" dirty="0" err="1"/>
              <a:t>c</a:t>
            </a:r>
            <a:r>
              <a:rPr lang="en-US" dirty="0" err="1" smtClean="0"/>
              <a:t>entralna</a:t>
            </a:r>
            <a:r>
              <a:rPr lang="en-US" dirty="0" smtClean="0"/>
              <a:t> </a:t>
            </a:r>
            <a:r>
              <a:rPr lang="en-US" dirty="0" err="1"/>
              <a:t>banka</a:t>
            </a:r>
            <a:r>
              <a:rPr lang="en-US" dirty="0"/>
              <a:t> </a:t>
            </a:r>
            <a:r>
              <a:rPr lang="en-US" dirty="0" err="1"/>
              <a:t>povećava</a:t>
            </a:r>
            <a:r>
              <a:rPr lang="en-US" dirty="0"/>
              <a:t> </a:t>
            </a:r>
            <a:r>
              <a:rPr lang="en-US" dirty="0" err="1"/>
              <a:t>stopu</a:t>
            </a:r>
            <a:r>
              <a:rPr lang="en-US" dirty="0"/>
              <a:t> </a:t>
            </a:r>
            <a:r>
              <a:rPr lang="en-US" dirty="0" err="1"/>
              <a:t>obaveznih</a:t>
            </a:r>
            <a:r>
              <a:rPr lang="en-US" dirty="0"/>
              <a:t> </a:t>
            </a:r>
            <a:r>
              <a:rPr lang="en-US" dirty="0" err="1"/>
              <a:t>rezervi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taj</a:t>
            </a:r>
            <a:r>
              <a:rPr lang="en-US" dirty="0"/>
              <a:t> </a:t>
            </a:r>
            <a:r>
              <a:rPr lang="en-US" dirty="0" err="1"/>
              <a:t>način</a:t>
            </a:r>
            <a:r>
              <a:rPr lang="en-US" dirty="0"/>
              <a:t> </a:t>
            </a:r>
            <a:r>
              <a:rPr lang="en-US" dirty="0" err="1" smtClean="0"/>
              <a:t>smanjuje</a:t>
            </a:r>
            <a:r>
              <a:rPr lang="sr-Latn-ME" dirty="0" smtClean="0"/>
              <a:t> </a:t>
            </a:r>
            <a:r>
              <a:rPr lang="en-US" dirty="0" err="1" smtClean="0"/>
              <a:t>kredite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efektivnu</a:t>
            </a:r>
            <a:r>
              <a:rPr lang="en-US" dirty="0"/>
              <a:t> </a:t>
            </a:r>
            <a:r>
              <a:rPr lang="en-US" dirty="0" err="1"/>
              <a:t>tražnju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U </a:t>
            </a:r>
            <a:r>
              <a:rPr lang="en-US" dirty="0" err="1"/>
              <a:t>krizno</a:t>
            </a:r>
            <a:r>
              <a:rPr lang="en-US" dirty="0"/>
              <a:t> - </a:t>
            </a:r>
            <a:r>
              <a:rPr lang="en-US" dirty="0" err="1"/>
              <a:t>deflatornoj</a:t>
            </a:r>
            <a:r>
              <a:rPr lang="en-US" dirty="0"/>
              <a:t> </a:t>
            </a:r>
            <a:r>
              <a:rPr lang="en-US" dirty="0" err="1"/>
              <a:t>situaciji</a:t>
            </a:r>
            <a:r>
              <a:rPr lang="en-US" dirty="0"/>
              <a:t> </a:t>
            </a:r>
            <a:r>
              <a:rPr lang="en-US" dirty="0" err="1"/>
              <a:t>centralna</a:t>
            </a:r>
            <a:r>
              <a:rPr lang="en-US" dirty="0"/>
              <a:t> </a:t>
            </a:r>
            <a:r>
              <a:rPr lang="en-US" dirty="0" err="1"/>
              <a:t>banka</a:t>
            </a:r>
            <a:r>
              <a:rPr lang="en-US" dirty="0"/>
              <a:t> </a:t>
            </a:r>
            <a:r>
              <a:rPr lang="en-US" dirty="0" err="1" smtClean="0"/>
              <a:t>smanjuje</a:t>
            </a:r>
            <a:r>
              <a:rPr lang="sr-Latn-ME" dirty="0" smtClean="0"/>
              <a:t> </a:t>
            </a:r>
            <a:r>
              <a:rPr lang="en-US" dirty="0" err="1" smtClean="0"/>
              <a:t>stopu</a:t>
            </a:r>
            <a:r>
              <a:rPr lang="en-US" dirty="0" smtClean="0"/>
              <a:t> </a:t>
            </a:r>
            <a:r>
              <a:rPr lang="en-US" dirty="0" err="1"/>
              <a:t>obaveznih</a:t>
            </a:r>
            <a:r>
              <a:rPr lang="en-US" dirty="0"/>
              <a:t> </a:t>
            </a:r>
            <a:r>
              <a:rPr lang="en-US" dirty="0" err="1"/>
              <a:t>rezervi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tako</a:t>
            </a:r>
            <a:r>
              <a:rPr lang="en-US" dirty="0"/>
              <a:t> </a:t>
            </a:r>
            <a:r>
              <a:rPr lang="en-US" dirty="0" err="1"/>
              <a:t>povećava</a:t>
            </a:r>
            <a:r>
              <a:rPr lang="en-US" dirty="0"/>
              <a:t> </a:t>
            </a:r>
            <a:r>
              <a:rPr lang="en-US" dirty="0" err="1"/>
              <a:t>monetarni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kreditni</a:t>
            </a:r>
            <a:r>
              <a:rPr lang="en-US" dirty="0"/>
              <a:t> </a:t>
            </a:r>
            <a:r>
              <a:rPr lang="en-US" dirty="0" err="1"/>
              <a:t>volumen</a:t>
            </a:r>
            <a:r>
              <a:rPr lang="en-US" dirty="0"/>
              <a:t> </a:t>
            </a:r>
            <a:r>
              <a:rPr lang="en-US" dirty="0" err="1" smtClean="0"/>
              <a:t>poslovnih</a:t>
            </a:r>
            <a:r>
              <a:rPr lang="sr-Latn-ME" dirty="0" smtClean="0"/>
              <a:t> </a:t>
            </a:r>
            <a:r>
              <a:rPr lang="pl-PL" dirty="0" smtClean="0"/>
              <a:t>banaka </a:t>
            </a:r>
            <a:r>
              <a:rPr lang="pl-PL" dirty="0"/>
              <a:t>i efektivnu tražnju za robama.</a:t>
            </a:r>
          </a:p>
          <a:p>
            <a:r>
              <a:rPr lang="en-US" dirty="0" err="1"/>
              <a:t>Maksimalna</a:t>
            </a:r>
            <a:r>
              <a:rPr lang="en-US" dirty="0"/>
              <a:t> </a:t>
            </a:r>
            <a:r>
              <a:rPr lang="en-US" dirty="0" err="1"/>
              <a:t>stopa</a:t>
            </a:r>
            <a:r>
              <a:rPr lang="en-US" dirty="0"/>
              <a:t> </a:t>
            </a:r>
            <a:r>
              <a:rPr lang="en-US" dirty="0" err="1"/>
              <a:t>obaveznih</a:t>
            </a:r>
            <a:r>
              <a:rPr lang="en-US" dirty="0"/>
              <a:t> </a:t>
            </a:r>
            <a:r>
              <a:rPr lang="en-US" dirty="0" err="1" smtClean="0"/>
              <a:t>rezervi</a:t>
            </a:r>
            <a:r>
              <a:rPr lang="sr-Latn-ME" dirty="0" smtClean="0"/>
              <a:t> </a:t>
            </a:r>
            <a:r>
              <a:rPr lang="az-Cyrl-AZ" dirty="0" smtClean="0"/>
              <a:t>је </a:t>
            </a:r>
            <a:r>
              <a:rPr lang="en-US" dirty="0" err="1"/>
              <a:t>različita</a:t>
            </a:r>
            <a:r>
              <a:rPr lang="en-US" dirty="0"/>
              <a:t> u </a:t>
            </a:r>
            <a:r>
              <a:rPr lang="en-US" dirty="0" err="1"/>
              <a:t>raznim</a:t>
            </a:r>
            <a:r>
              <a:rPr lang="en-US" dirty="0"/>
              <a:t> </a:t>
            </a:r>
            <a:r>
              <a:rPr lang="en-US" dirty="0" err="1"/>
              <a:t>zemljama</a:t>
            </a:r>
            <a:r>
              <a:rPr lang="en-US" dirty="0"/>
              <a:t> </a:t>
            </a:r>
            <a:r>
              <a:rPr lang="en-US" dirty="0" err="1" smtClean="0"/>
              <a:t>i</a:t>
            </a:r>
            <a:r>
              <a:rPr lang="sr-Latn-ME" dirty="0" smtClean="0"/>
              <a:t> </a:t>
            </a:r>
            <a:r>
              <a:rPr lang="pl-PL" dirty="0" smtClean="0"/>
              <a:t>situacijama</a:t>
            </a:r>
            <a:r>
              <a:rPr lang="pl-PL" dirty="0"/>
              <a:t>. </a:t>
            </a:r>
            <a:endParaRPr lang="pl-PL" dirty="0" smtClean="0"/>
          </a:p>
          <a:p>
            <a:r>
              <a:rPr lang="pl-PL" dirty="0" smtClean="0"/>
              <a:t>Obično </a:t>
            </a:r>
            <a:r>
              <a:rPr lang="pl-PL" dirty="0"/>
              <a:t>se kreće na nivou od </a:t>
            </a:r>
            <a:r>
              <a:rPr lang="pl-PL" dirty="0" smtClean="0"/>
              <a:t>10 </a:t>
            </a:r>
            <a:r>
              <a:rPr lang="pl-PL" dirty="0"/>
              <a:t>do </a:t>
            </a:r>
            <a:r>
              <a:rPr lang="pl-PL" dirty="0" smtClean="0"/>
              <a:t>20</a:t>
            </a:r>
            <a:r>
              <a:rPr lang="pl-PL" dirty="0"/>
              <a:t>%. </a:t>
            </a:r>
            <a:endParaRPr lang="pl-PL" dirty="0" smtClean="0"/>
          </a:p>
          <a:p>
            <a:pPr algn="just"/>
            <a:r>
              <a:rPr lang="pl-PL" dirty="0" smtClean="0"/>
              <a:t>Ona </a:t>
            </a:r>
            <a:r>
              <a:rPr lang="pl-PL" dirty="0"/>
              <a:t>se može </a:t>
            </a:r>
            <a:r>
              <a:rPr lang="pl-PL" dirty="0" smtClean="0"/>
              <a:t>odrediti </a:t>
            </a:r>
            <a:r>
              <a:rPr lang="en-US" dirty="0" err="1" smtClean="0"/>
              <a:t>diferencirano</a:t>
            </a:r>
            <a:r>
              <a:rPr lang="en-US" dirty="0"/>
              <a:t>, </a:t>
            </a:r>
            <a:r>
              <a:rPr lang="en-US" dirty="0" err="1"/>
              <a:t>tako</a:t>
            </a:r>
            <a:r>
              <a:rPr lang="en-US" dirty="0"/>
              <a:t> da je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depozite</a:t>
            </a:r>
            <a:r>
              <a:rPr lang="en-US" dirty="0"/>
              <a:t>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/>
              <a:t>viđenju</a:t>
            </a:r>
            <a:r>
              <a:rPr lang="en-US" dirty="0"/>
              <a:t> </a:t>
            </a:r>
            <a:r>
              <a:rPr lang="en-US" dirty="0" err="1"/>
              <a:t>viša</a:t>
            </a:r>
            <a:r>
              <a:rPr lang="en-US" dirty="0"/>
              <a:t> (</a:t>
            </a:r>
            <a:r>
              <a:rPr lang="en-US" dirty="0" err="1"/>
              <a:t>zbog</a:t>
            </a:r>
            <a:r>
              <a:rPr lang="en-US" dirty="0"/>
              <a:t> </a:t>
            </a:r>
            <a:r>
              <a:rPr lang="en-US" dirty="0" err="1"/>
              <a:t>ograničavanja</a:t>
            </a:r>
            <a:r>
              <a:rPr lang="en-US" dirty="0"/>
              <a:t> </a:t>
            </a:r>
            <a:r>
              <a:rPr lang="en-US" dirty="0" err="1" smtClean="0"/>
              <a:t>procesa</a:t>
            </a:r>
            <a:r>
              <a:rPr lang="sr-Latn-ME" dirty="0" smtClean="0"/>
              <a:t> </a:t>
            </a:r>
            <a:r>
              <a:rPr lang="en-US" dirty="0" err="1" smtClean="0"/>
              <a:t>monetarno</a:t>
            </a:r>
            <a:r>
              <a:rPr lang="en-US" dirty="0" smtClean="0"/>
              <a:t> </a:t>
            </a:r>
            <a:r>
              <a:rPr lang="en-US" dirty="0"/>
              <a:t>- </a:t>
            </a:r>
            <a:r>
              <a:rPr lang="en-US" dirty="0" err="1"/>
              <a:t>kreditne</a:t>
            </a:r>
            <a:r>
              <a:rPr lang="en-US" dirty="0"/>
              <a:t> </a:t>
            </a:r>
            <a:r>
              <a:rPr lang="en-US" dirty="0" err="1"/>
              <a:t>multiplikacije</a:t>
            </a:r>
            <a:r>
              <a:rPr lang="en-US" dirty="0"/>
              <a:t>), a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dugoročne</a:t>
            </a:r>
            <a:r>
              <a:rPr lang="en-US" dirty="0"/>
              <a:t> </a:t>
            </a:r>
            <a:r>
              <a:rPr lang="en-US" dirty="0" err="1" smtClean="0"/>
              <a:t>oročene</a:t>
            </a:r>
            <a:r>
              <a:rPr lang="en-US" dirty="0" smtClean="0"/>
              <a:t> </a:t>
            </a:r>
            <a:r>
              <a:rPr lang="en-US" dirty="0" err="1"/>
              <a:t>depozite</a:t>
            </a:r>
            <a:r>
              <a:rPr lang="en-US" dirty="0"/>
              <a:t> </a:t>
            </a:r>
            <a:r>
              <a:rPr lang="en-US" dirty="0" err="1"/>
              <a:t>niža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Upotreba</a:t>
            </a:r>
            <a:r>
              <a:rPr lang="en-US" dirty="0"/>
              <a:t> </a:t>
            </a:r>
            <a:r>
              <a:rPr lang="en-US" dirty="0" err="1"/>
              <a:t>viškova</a:t>
            </a:r>
            <a:r>
              <a:rPr lang="en-US" dirty="0"/>
              <a:t> </a:t>
            </a:r>
            <a:r>
              <a:rPr lang="en-US" dirty="0" err="1"/>
              <a:t>obaveznih</a:t>
            </a:r>
            <a:r>
              <a:rPr lang="en-US" dirty="0"/>
              <a:t> </a:t>
            </a:r>
            <a:r>
              <a:rPr lang="en-US" dirty="0" err="1"/>
              <a:t>rezervi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tržištu</a:t>
            </a:r>
            <a:r>
              <a:rPr lang="en-US" dirty="0"/>
              <a:t> </a:t>
            </a:r>
            <a:r>
              <a:rPr lang="en-US" dirty="0" err="1"/>
              <a:t>novca</a:t>
            </a:r>
            <a:r>
              <a:rPr lang="en-US" dirty="0"/>
              <a:t> </a:t>
            </a:r>
            <a:r>
              <a:rPr lang="en-US" dirty="0" err="1"/>
              <a:t>zasniva</a:t>
            </a:r>
            <a:r>
              <a:rPr lang="en-US" dirty="0"/>
              <a:t> se </a:t>
            </a:r>
            <a:r>
              <a:rPr lang="en-US" dirty="0" err="1" smtClean="0"/>
              <a:t>na</a:t>
            </a:r>
            <a:r>
              <a:rPr lang="sr-Latn-ME" dirty="0" smtClean="0"/>
              <a:t> </a:t>
            </a:r>
            <a:r>
              <a:rPr lang="en-US" dirty="0" err="1" smtClean="0"/>
              <a:t>spoznaji</a:t>
            </a:r>
            <a:r>
              <a:rPr lang="en-US" dirty="0" smtClean="0"/>
              <a:t> </a:t>
            </a:r>
            <a:r>
              <a:rPr lang="en-US" dirty="0"/>
              <a:t>da </a:t>
            </a:r>
            <a:r>
              <a:rPr lang="en-US" dirty="0" err="1"/>
              <a:t>neke</a:t>
            </a:r>
            <a:r>
              <a:rPr lang="en-US" dirty="0"/>
              <a:t> </a:t>
            </a:r>
            <a:r>
              <a:rPr lang="en-US" dirty="0" err="1"/>
              <a:t>poslovne</a:t>
            </a:r>
            <a:r>
              <a:rPr lang="en-US" dirty="0"/>
              <a:t> </a:t>
            </a:r>
            <a:r>
              <a:rPr lang="en-US" dirty="0" err="1"/>
              <a:t>banke</a:t>
            </a:r>
            <a:r>
              <a:rPr lang="en-US" dirty="0"/>
              <a:t> </a:t>
            </a:r>
            <a:r>
              <a:rPr lang="en-US" dirty="0" err="1"/>
              <a:t>svakodnevno</a:t>
            </a:r>
            <a:r>
              <a:rPr lang="en-US" dirty="0"/>
              <a:t> </a:t>
            </a:r>
            <a:r>
              <a:rPr lang="en-US" dirty="0" err="1"/>
              <a:t>imaju</a:t>
            </a:r>
            <a:r>
              <a:rPr lang="en-US" dirty="0"/>
              <a:t> </a:t>
            </a:r>
            <a:r>
              <a:rPr lang="en-US" dirty="0" err="1"/>
              <a:t>viškove</a:t>
            </a:r>
            <a:r>
              <a:rPr lang="en-US" dirty="0"/>
              <a:t> </a:t>
            </a:r>
            <a:r>
              <a:rPr lang="en-US" dirty="0" err="1"/>
              <a:t>obaveznih</a:t>
            </a:r>
            <a:r>
              <a:rPr lang="en-US" dirty="0"/>
              <a:t> </a:t>
            </a:r>
            <a:r>
              <a:rPr lang="en-US" dirty="0" err="1" smtClean="0"/>
              <a:t>rezervi</a:t>
            </a:r>
            <a:r>
              <a:rPr lang="sr-Latn-ME" dirty="0" smtClean="0"/>
              <a:t> </a:t>
            </a:r>
            <a:r>
              <a:rPr lang="sr-Latn-ME" dirty="0"/>
              <a:t> </a:t>
            </a:r>
            <a:r>
              <a:rPr lang="sr-Latn-ME" dirty="0" smtClean="0"/>
              <a:t>kod 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7AA31-9651-4598-9723-AE56DE97C57E}" type="slidenum">
              <a:rPr lang="en-US" smtClean="0"/>
              <a:pPr/>
              <a:t>60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62546759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69701"/>
            <a:ext cx="10515600" cy="5507262"/>
          </a:xfrm>
        </p:spPr>
        <p:txBody>
          <a:bodyPr>
            <a:normAutofit/>
          </a:bodyPr>
          <a:lstStyle/>
          <a:p>
            <a:pPr algn="just"/>
            <a:r>
              <a:rPr lang="sr-Latn-ME" dirty="0" smtClean="0"/>
              <a:t>c</a:t>
            </a:r>
            <a:r>
              <a:rPr lang="en-US" dirty="0" err="1" smtClean="0"/>
              <a:t>entralne</a:t>
            </a:r>
            <a:r>
              <a:rPr lang="en-US" dirty="0" smtClean="0"/>
              <a:t> </a:t>
            </a:r>
            <a:r>
              <a:rPr lang="en-US" dirty="0" err="1"/>
              <a:t>banke</a:t>
            </a:r>
            <a:r>
              <a:rPr lang="en-US" dirty="0"/>
              <a:t>, </a:t>
            </a:r>
            <a:r>
              <a:rPr lang="en-US" dirty="0" err="1"/>
              <a:t>dok</a:t>
            </a:r>
            <a:r>
              <a:rPr lang="en-US" dirty="0"/>
              <a:t> </a:t>
            </a:r>
            <a:r>
              <a:rPr lang="en-US" dirty="0" err="1"/>
              <a:t>druge</a:t>
            </a:r>
            <a:r>
              <a:rPr lang="en-US" dirty="0"/>
              <a:t> </a:t>
            </a:r>
            <a:r>
              <a:rPr lang="en-US" dirty="0" err="1"/>
              <a:t>istovremeno</a:t>
            </a:r>
            <a:r>
              <a:rPr lang="en-US" dirty="0"/>
              <a:t> </a:t>
            </a:r>
            <a:r>
              <a:rPr lang="en-US" dirty="0" err="1"/>
              <a:t>imaju</a:t>
            </a:r>
            <a:r>
              <a:rPr lang="en-US" dirty="0"/>
              <a:t> </a:t>
            </a:r>
            <a:r>
              <a:rPr lang="en-US" dirty="0" err="1"/>
              <a:t>manjkove</a:t>
            </a:r>
            <a:r>
              <a:rPr lang="en-US" dirty="0"/>
              <a:t>, </a:t>
            </a:r>
            <a:r>
              <a:rPr lang="en-US" dirty="0" err="1"/>
              <a:t>što</a:t>
            </a:r>
            <a:r>
              <a:rPr lang="en-US" dirty="0"/>
              <a:t> </a:t>
            </a:r>
            <a:r>
              <a:rPr lang="en-US" dirty="0" err="1"/>
              <a:t>zavisi</a:t>
            </a:r>
            <a:r>
              <a:rPr lang="en-US" dirty="0"/>
              <a:t> od </a:t>
            </a:r>
            <a:r>
              <a:rPr lang="en-US" dirty="0" err="1" smtClean="0"/>
              <a:t>stanja</a:t>
            </a:r>
            <a:r>
              <a:rPr lang="sr-Latn-ME" dirty="0" smtClean="0"/>
              <a:t> </a:t>
            </a:r>
            <a:r>
              <a:rPr lang="en-US" dirty="0" err="1" smtClean="0"/>
              <a:t>njihovih</a:t>
            </a:r>
            <a:r>
              <a:rPr lang="en-US" dirty="0" smtClean="0"/>
              <a:t> </a:t>
            </a:r>
            <a:r>
              <a:rPr lang="en-US" dirty="0" err="1"/>
              <a:t>depozita</a:t>
            </a:r>
            <a:r>
              <a:rPr lang="en-US" dirty="0"/>
              <a:t>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smtClean="0"/>
              <a:t>vi</a:t>
            </a:r>
            <a:r>
              <a:rPr lang="sr-Latn-ME" dirty="0" smtClean="0"/>
              <a:t>đ</a:t>
            </a:r>
            <a:r>
              <a:rPr lang="en-US" dirty="0" err="1" smtClean="0"/>
              <a:t>enju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Banke</a:t>
            </a:r>
            <a:r>
              <a:rPr lang="en-US" dirty="0" smtClean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imaju</a:t>
            </a:r>
            <a:r>
              <a:rPr lang="en-US" dirty="0"/>
              <a:t> </a:t>
            </a:r>
            <a:r>
              <a:rPr lang="en-US" dirty="0" err="1"/>
              <a:t>višak</a:t>
            </a:r>
            <a:r>
              <a:rPr lang="en-US" dirty="0"/>
              <a:t> </a:t>
            </a:r>
            <a:r>
              <a:rPr lang="en-US" dirty="0" err="1"/>
              <a:t>obaveznih</a:t>
            </a:r>
            <a:r>
              <a:rPr lang="en-US" dirty="0"/>
              <a:t> </a:t>
            </a:r>
            <a:r>
              <a:rPr lang="en-US" dirty="0" err="1"/>
              <a:t>rezervi</a:t>
            </a:r>
            <a:r>
              <a:rPr lang="en-US" dirty="0"/>
              <a:t>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 smtClean="0"/>
              <a:t>taj</a:t>
            </a:r>
            <a:r>
              <a:rPr lang="sr-Latn-ME" dirty="0" smtClean="0"/>
              <a:t> </a:t>
            </a:r>
            <a:r>
              <a:rPr lang="en-US" dirty="0" err="1" smtClean="0"/>
              <a:t>višak</a:t>
            </a:r>
            <a:r>
              <a:rPr lang="en-US" dirty="0"/>
              <a:t>, </a:t>
            </a:r>
            <a:r>
              <a:rPr lang="en-US" dirty="0" err="1"/>
              <a:t>pomoću</a:t>
            </a:r>
            <a:r>
              <a:rPr lang="en-US" dirty="0"/>
              <a:t> </a:t>
            </a:r>
            <a:r>
              <a:rPr lang="en-US" dirty="0" err="1"/>
              <a:t>tržišta</a:t>
            </a:r>
            <a:r>
              <a:rPr lang="en-US" dirty="0"/>
              <a:t> </a:t>
            </a:r>
            <a:r>
              <a:rPr lang="en-US" dirty="0" err="1"/>
              <a:t>novca</a:t>
            </a:r>
            <a:r>
              <a:rPr lang="en-US" dirty="0"/>
              <a:t>, </a:t>
            </a:r>
            <a:r>
              <a:rPr lang="en-US" dirty="0" err="1"/>
              <a:t>dati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zajam</a:t>
            </a:r>
            <a:r>
              <a:rPr lang="en-US" dirty="0"/>
              <a:t> </a:t>
            </a:r>
            <a:r>
              <a:rPr lang="en-US" dirty="0" err="1"/>
              <a:t>bankama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imaju</a:t>
            </a:r>
            <a:r>
              <a:rPr lang="en-US" dirty="0"/>
              <a:t> </a:t>
            </a:r>
            <a:r>
              <a:rPr lang="en-US" dirty="0" err="1"/>
              <a:t>manjak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Dovodeći</a:t>
            </a:r>
            <a:r>
              <a:rPr lang="en-US" dirty="0"/>
              <a:t> </a:t>
            </a:r>
            <a:r>
              <a:rPr lang="en-US" dirty="0" smtClean="0"/>
              <a:t>u</a:t>
            </a:r>
            <a:r>
              <a:rPr lang="sr-Latn-ME" dirty="0" smtClean="0"/>
              <a:t> </a:t>
            </a:r>
            <a:r>
              <a:rPr lang="en-US" dirty="0" err="1" smtClean="0"/>
              <a:t>vezu</a:t>
            </a:r>
            <a:r>
              <a:rPr lang="en-US" dirty="0" smtClean="0"/>
              <a:t> </a:t>
            </a:r>
            <a:r>
              <a:rPr lang="en-US" dirty="0"/>
              <a:t>ta </a:t>
            </a:r>
            <a:r>
              <a:rPr lang="en-US" dirty="0" err="1"/>
              <a:t>dva</a:t>
            </a:r>
            <a:r>
              <a:rPr lang="en-US" dirty="0"/>
              <a:t> </a:t>
            </a:r>
            <a:r>
              <a:rPr lang="en-US" dirty="0" err="1"/>
              <a:t>subjekta</a:t>
            </a:r>
            <a:r>
              <a:rPr lang="en-US" dirty="0"/>
              <a:t> </a:t>
            </a:r>
            <a:r>
              <a:rPr lang="en-US" dirty="0" err="1"/>
              <a:t>finansijskog</a:t>
            </a:r>
            <a:r>
              <a:rPr lang="en-US" dirty="0"/>
              <a:t> </a:t>
            </a:r>
            <a:r>
              <a:rPr lang="en-US" dirty="0" err="1"/>
              <a:t>sistema</a:t>
            </a:r>
            <a:r>
              <a:rPr lang="en-US" dirty="0"/>
              <a:t> </a:t>
            </a:r>
            <a:r>
              <a:rPr lang="en-US" dirty="0" err="1"/>
              <a:t>radi</a:t>
            </a:r>
            <a:r>
              <a:rPr lang="en-US" dirty="0"/>
              <a:t> </a:t>
            </a:r>
            <a:r>
              <a:rPr lang="en-US" dirty="0" err="1"/>
              <a:t>pozajmljivanja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cirkulacije</a:t>
            </a:r>
            <a:r>
              <a:rPr lang="en-US" dirty="0"/>
              <a:t> </a:t>
            </a:r>
            <a:r>
              <a:rPr lang="en-US" dirty="0" err="1" smtClean="0"/>
              <a:t>novčanih</a:t>
            </a:r>
            <a:r>
              <a:rPr lang="sr-Latn-ME" dirty="0" smtClean="0"/>
              <a:t> </a:t>
            </a:r>
            <a:r>
              <a:rPr lang="en-US" dirty="0" err="1" smtClean="0"/>
              <a:t>rezervi</a:t>
            </a:r>
            <a:r>
              <a:rPr lang="en-US" dirty="0"/>
              <a:t>, </a:t>
            </a:r>
            <a:r>
              <a:rPr lang="en-US" dirty="0" err="1"/>
              <a:t>tržište</a:t>
            </a:r>
            <a:r>
              <a:rPr lang="en-US" dirty="0"/>
              <a:t> </a:t>
            </a:r>
            <a:r>
              <a:rPr lang="en-US" dirty="0" err="1"/>
              <a:t>novca</a:t>
            </a:r>
            <a:r>
              <a:rPr lang="en-US" dirty="0"/>
              <a:t> </a:t>
            </a:r>
            <a:r>
              <a:rPr lang="en-US" dirty="0" err="1"/>
              <a:t>olakšava</a:t>
            </a:r>
            <a:r>
              <a:rPr lang="en-US" dirty="0"/>
              <a:t> </a:t>
            </a:r>
            <a:r>
              <a:rPr lang="en-US" dirty="0" err="1"/>
              <a:t>svakodnevno</a:t>
            </a:r>
            <a:r>
              <a:rPr lang="en-US" dirty="0"/>
              <a:t> </a:t>
            </a:r>
            <a:r>
              <a:rPr lang="en-US" dirty="0" err="1"/>
              <a:t>održavanje</a:t>
            </a:r>
            <a:r>
              <a:rPr lang="en-US" dirty="0"/>
              <a:t> </a:t>
            </a:r>
            <a:r>
              <a:rPr lang="en-US" dirty="0" err="1"/>
              <a:t>likvidnosti</a:t>
            </a:r>
            <a:r>
              <a:rPr lang="en-US" dirty="0"/>
              <a:t> </a:t>
            </a:r>
            <a:r>
              <a:rPr lang="en-US" dirty="0" err="1" smtClean="0"/>
              <a:t>poslovnih</a:t>
            </a:r>
            <a:r>
              <a:rPr lang="sr-Latn-ME" dirty="0" smtClean="0"/>
              <a:t> </a:t>
            </a:r>
            <a:r>
              <a:rPr lang="en-US" dirty="0" err="1" smtClean="0"/>
              <a:t>banaka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err="1"/>
              <a:t>Poslovna</a:t>
            </a:r>
            <a:r>
              <a:rPr lang="en-US" dirty="0"/>
              <a:t> </a:t>
            </a:r>
            <a:r>
              <a:rPr lang="en-US" dirty="0" err="1"/>
              <a:t>banka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u </a:t>
            </a:r>
            <a:r>
              <a:rPr lang="en-US" dirty="0" err="1"/>
              <a:t>određenom</a:t>
            </a:r>
            <a:r>
              <a:rPr lang="en-US" dirty="0"/>
              <a:t> </a:t>
            </a:r>
            <a:r>
              <a:rPr lang="en-US" dirty="0" err="1"/>
              <a:t>momentu</a:t>
            </a:r>
            <a:r>
              <a:rPr lang="en-US" dirty="0"/>
              <a:t> </a:t>
            </a:r>
            <a:r>
              <a:rPr lang="en-US" dirty="0" err="1"/>
              <a:t>ima</a:t>
            </a:r>
            <a:r>
              <a:rPr lang="en-US" dirty="0"/>
              <a:t> </a:t>
            </a:r>
            <a:r>
              <a:rPr lang="en-US" dirty="0" err="1"/>
              <a:t>viškove</a:t>
            </a:r>
            <a:r>
              <a:rPr lang="en-US" dirty="0"/>
              <a:t> </a:t>
            </a:r>
            <a:r>
              <a:rPr lang="en-US" dirty="0" err="1"/>
              <a:t>obaveznih</a:t>
            </a:r>
            <a:r>
              <a:rPr lang="en-US" dirty="0"/>
              <a:t> </a:t>
            </a:r>
            <a:r>
              <a:rPr lang="en-US" dirty="0" err="1"/>
              <a:t>rezervi</a:t>
            </a:r>
            <a:r>
              <a:rPr lang="sr-Latn-ME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procenjuje</a:t>
            </a:r>
            <a:r>
              <a:rPr lang="en-US" dirty="0"/>
              <a:t> da </a:t>
            </a:r>
            <a:r>
              <a:rPr lang="en-US" dirty="0" err="1"/>
              <a:t>ih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posuditi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kraći</a:t>
            </a:r>
            <a:r>
              <a:rPr lang="en-US" dirty="0"/>
              <a:t> </a:t>
            </a:r>
            <a:r>
              <a:rPr lang="en-US" dirty="0" err="1"/>
              <a:t>rok</a:t>
            </a:r>
            <a:r>
              <a:rPr lang="en-US" dirty="0"/>
              <a:t> </a:t>
            </a:r>
            <a:r>
              <a:rPr lang="en-US" dirty="0" err="1"/>
              <a:t>uz</a:t>
            </a:r>
            <a:r>
              <a:rPr lang="en-US" dirty="0"/>
              <a:t> </a:t>
            </a:r>
            <a:r>
              <a:rPr lang="en-US" dirty="0" err="1"/>
              <a:t>neku</a:t>
            </a:r>
            <a:r>
              <a:rPr lang="en-US" dirty="0"/>
              <a:t> </a:t>
            </a:r>
            <a:r>
              <a:rPr lang="en-US" dirty="0" err="1"/>
              <a:t>kamatu</a:t>
            </a:r>
            <a:r>
              <a:rPr lang="en-US" dirty="0"/>
              <a:t>, </a:t>
            </a:r>
            <a:r>
              <a:rPr lang="en-US" dirty="0" err="1"/>
              <a:t>izdaje</a:t>
            </a:r>
            <a:r>
              <a:rPr lang="en-US" dirty="0"/>
              <a:t> </a:t>
            </a:r>
            <a:r>
              <a:rPr lang="en-US" dirty="0" err="1"/>
              <a:t>čekove</a:t>
            </a:r>
            <a:r>
              <a:rPr lang="en-US" dirty="0"/>
              <a:t> </a:t>
            </a:r>
            <a:r>
              <a:rPr lang="en-US" dirty="0" err="1"/>
              <a:t>radi</a:t>
            </a:r>
            <a:r>
              <a:rPr lang="sr-Latn-ME" dirty="0"/>
              <a:t> </a:t>
            </a:r>
            <a:r>
              <a:rPr lang="sv-SE" dirty="0"/>
              <a:t>isplate tih viškova kod </a:t>
            </a:r>
            <a:r>
              <a:rPr lang="sr-Latn-ME" dirty="0" smtClean="0"/>
              <a:t>c</a:t>
            </a:r>
            <a:r>
              <a:rPr lang="sv-SE" dirty="0" smtClean="0"/>
              <a:t>entralne </a:t>
            </a:r>
            <a:r>
              <a:rPr lang="sv-SE" dirty="0"/>
              <a:t>banke. </a:t>
            </a:r>
            <a:endParaRPr lang="sr-Latn-ME" dirty="0"/>
          </a:p>
          <a:p>
            <a:pPr algn="just"/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7AA31-9651-4598-9723-AE56DE97C57E}" type="slidenum">
              <a:rPr lang="en-US" smtClean="0"/>
              <a:pPr/>
              <a:t>61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91286265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98490"/>
            <a:ext cx="10515600" cy="5378473"/>
          </a:xfrm>
        </p:spPr>
        <p:txBody>
          <a:bodyPr>
            <a:normAutofit lnSpcReduction="10000"/>
          </a:bodyPr>
          <a:lstStyle/>
          <a:p>
            <a:pPr algn="just"/>
            <a:r>
              <a:rPr lang="sv-SE" dirty="0" smtClean="0"/>
              <a:t>Ovi </a:t>
            </a:r>
            <a:r>
              <a:rPr lang="sv-SE" dirty="0"/>
              <a:t>čekovi mogu postati </a:t>
            </a:r>
            <a:r>
              <a:rPr lang="sv-SE" dirty="0" smtClean="0"/>
              <a:t>pred</a:t>
            </a:r>
            <a:r>
              <a:rPr lang="sr-Latn-ME" dirty="0" smtClean="0"/>
              <a:t>m</a:t>
            </a:r>
            <a:r>
              <a:rPr lang="sv-SE" dirty="0" smtClean="0"/>
              <a:t>et trgovanja</a:t>
            </a:r>
            <a:r>
              <a:rPr lang="sr-Latn-ME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/>
              <a:t>tržištu</a:t>
            </a:r>
            <a:r>
              <a:rPr lang="en-US" dirty="0"/>
              <a:t> </a:t>
            </a:r>
            <a:r>
              <a:rPr lang="en-US" dirty="0" err="1"/>
              <a:t>novca</a:t>
            </a:r>
            <a:r>
              <a:rPr lang="en-US" dirty="0"/>
              <a:t>, </a:t>
            </a:r>
            <a:r>
              <a:rPr lang="en-US" dirty="0" err="1"/>
              <a:t>jer</a:t>
            </a:r>
            <a:r>
              <a:rPr lang="en-US" dirty="0"/>
              <a:t> </a:t>
            </a:r>
            <a:r>
              <a:rPr lang="sr-Latn-ME" dirty="0" err="1"/>
              <a:t>c</a:t>
            </a:r>
            <a:r>
              <a:rPr lang="en-US" dirty="0" err="1" smtClean="0"/>
              <a:t>entralna</a:t>
            </a:r>
            <a:r>
              <a:rPr lang="en-US" dirty="0" smtClean="0"/>
              <a:t> </a:t>
            </a:r>
            <a:r>
              <a:rPr lang="en-US" dirty="0" err="1"/>
              <a:t>banka</a:t>
            </a:r>
            <a:r>
              <a:rPr lang="en-US" dirty="0"/>
              <a:t> </a:t>
            </a:r>
            <a:r>
              <a:rPr lang="en-US" dirty="0" err="1"/>
              <a:t>ima</a:t>
            </a:r>
            <a:r>
              <a:rPr lang="en-US" dirty="0"/>
              <a:t> </a:t>
            </a:r>
            <a:r>
              <a:rPr lang="en-US" dirty="0" err="1"/>
              <a:t>obavezu</a:t>
            </a:r>
            <a:r>
              <a:rPr lang="en-US" dirty="0"/>
              <a:t> da </a:t>
            </a:r>
            <a:r>
              <a:rPr lang="en-US" dirty="0" err="1"/>
              <a:t>imaocu</a:t>
            </a:r>
            <a:r>
              <a:rPr lang="en-US" dirty="0"/>
              <a:t> </a:t>
            </a:r>
            <a:r>
              <a:rPr lang="en-US" dirty="0" err="1"/>
              <a:t>čeka</a:t>
            </a:r>
            <a:r>
              <a:rPr lang="en-US" dirty="0"/>
              <a:t> </a:t>
            </a:r>
            <a:r>
              <a:rPr lang="en-US" dirty="0" err="1"/>
              <a:t>isplati</a:t>
            </a:r>
            <a:r>
              <a:rPr lang="en-US" dirty="0"/>
              <a:t> </a:t>
            </a:r>
            <a:r>
              <a:rPr lang="en-US" dirty="0" err="1" smtClean="0"/>
              <a:t>naznačeni</a:t>
            </a:r>
            <a:r>
              <a:rPr lang="sr-Latn-ME" dirty="0" smtClean="0"/>
              <a:t> </a:t>
            </a:r>
            <a:r>
              <a:rPr lang="en-US" dirty="0" err="1" smtClean="0"/>
              <a:t>novčani</a:t>
            </a:r>
            <a:r>
              <a:rPr lang="en-US" dirty="0" smtClean="0"/>
              <a:t> </a:t>
            </a:r>
            <a:r>
              <a:rPr lang="en-US" dirty="0" err="1"/>
              <a:t>iznos</a:t>
            </a:r>
            <a:r>
              <a:rPr lang="en-US" dirty="0"/>
              <a:t> u </a:t>
            </a:r>
            <a:r>
              <a:rPr lang="en-US" dirty="0" err="1"/>
              <a:t>određenom</a:t>
            </a:r>
            <a:r>
              <a:rPr lang="en-US" dirty="0"/>
              <a:t> </a:t>
            </a:r>
            <a:r>
              <a:rPr lang="en-US" dirty="0" err="1"/>
              <a:t>roku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C</a:t>
            </a:r>
            <a:r>
              <a:rPr lang="sr-Latn-ME" dirty="0" smtClean="0"/>
              <a:t>ij</a:t>
            </a:r>
            <a:r>
              <a:rPr lang="en-US" dirty="0" err="1" smtClean="0"/>
              <a:t>ena</a:t>
            </a:r>
            <a:r>
              <a:rPr lang="en-US" dirty="0" smtClean="0"/>
              <a:t> </a:t>
            </a:r>
            <a:r>
              <a:rPr lang="en-US" dirty="0" err="1"/>
              <a:t>ovih</a:t>
            </a:r>
            <a:r>
              <a:rPr lang="en-US" dirty="0"/>
              <a:t> </a:t>
            </a:r>
            <a:r>
              <a:rPr lang="en-US" dirty="0" err="1"/>
              <a:t>čekova</a:t>
            </a:r>
            <a:r>
              <a:rPr lang="en-US" dirty="0"/>
              <a:t> </a:t>
            </a:r>
            <a:r>
              <a:rPr lang="en-US" dirty="0" err="1"/>
              <a:t>formira</a:t>
            </a:r>
            <a:r>
              <a:rPr lang="en-US" dirty="0"/>
              <a:t> se pod </a:t>
            </a:r>
            <a:r>
              <a:rPr lang="en-US" dirty="0" err="1"/>
              <a:t>uticajem</a:t>
            </a:r>
            <a:r>
              <a:rPr lang="en-US" dirty="0"/>
              <a:t> </a:t>
            </a:r>
            <a:r>
              <a:rPr lang="en-US" dirty="0" err="1" smtClean="0"/>
              <a:t>ponude</a:t>
            </a:r>
            <a:r>
              <a:rPr lang="sr-Latn-ME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/>
              <a:t>tražnje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Njenu</a:t>
            </a:r>
            <a:r>
              <a:rPr lang="en-US" dirty="0" smtClean="0"/>
              <a:t> </a:t>
            </a:r>
            <a:r>
              <a:rPr lang="en-US" dirty="0" err="1"/>
              <a:t>gornju</a:t>
            </a:r>
            <a:r>
              <a:rPr lang="en-US" dirty="0"/>
              <a:t> </a:t>
            </a:r>
            <a:r>
              <a:rPr lang="en-US" dirty="0" err="1"/>
              <a:t>granicu</a:t>
            </a:r>
            <a:r>
              <a:rPr lang="en-US" dirty="0"/>
              <a:t> </a:t>
            </a:r>
            <a:r>
              <a:rPr lang="en-US" dirty="0" err="1"/>
              <a:t>obično</a:t>
            </a:r>
            <a:r>
              <a:rPr lang="en-US" dirty="0"/>
              <a:t> </a:t>
            </a:r>
            <a:r>
              <a:rPr lang="en-US" dirty="0" err="1"/>
              <a:t>predstavlja</a:t>
            </a:r>
            <a:r>
              <a:rPr lang="en-US" dirty="0"/>
              <a:t> </a:t>
            </a:r>
            <a:r>
              <a:rPr lang="en-US" dirty="0" err="1"/>
              <a:t>visina</a:t>
            </a:r>
            <a:r>
              <a:rPr lang="en-US" dirty="0"/>
              <a:t> </a:t>
            </a:r>
            <a:r>
              <a:rPr lang="en-US" dirty="0" err="1"/>
              <a:t>eskontne</a:t>
            </a:r>
            <a:r>
              <a:rPr lang="en-US" dirty="0"/>
              <a:t> stope </a:t>
            </a:r>
            <a:r>
              <a:rPr lang="sr-Latn-ME" dirty="0" err="1"/>
              <a:t>c</a:t>
            </a:r>
            <a:r>
              <a:rPr lang="en-US" dirty="0" err="1" smtClean="0"/>
              <a:t>entralne</a:t>
            </a:r>
            <a:r>
              <a:rPr lang="sr-Latn-ME" dirty="0" smtClean="0"/>
              <a:t> </a:t>
            </a:r>
            <a:r>
              <a:rPr lang="en-US" dirty="0" err="1" smtClean="0"/>
              <a:t>banke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Svaka</a:t>
            </a:r>
            <a:r>
              <a:rPr lang="en-US" dirty="0" smtClean="0"/>
              <a:t> </a:t>
            </a:r>
            <a:r>
              <a:rPr lang="en-US" dirty="0" err="1"/>
              <a:t>poslovna</a:t>
            </a:r>
            <a:r>
              <a:rPr lang="en-US" dirty="0"/>
              <a:t> </a:t>
            </a:r>
            <a:r>
              <a:rPr lang="en-US" dirty="0" err="1"/>
              <a:t>banka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se </a:t>
            </a:r>
            <a:r>
              <a:rPr lang="en-US" dirty="0" err="1"/>
              <a:t>pojaviti</a:t>
            </a:r>
            <a:r>
              <a:rPr lang="en-US" dirty="0"/>
              <a:t> u </a:t>
            </a:r>
            <a:r>
              <a:rPr lang="en-US" dirty="0" err="1"/>
              <a:t>ulozi</a:t>
            </a:r>
            <a:r>
              <a:rPr lang="en-US" dirty="0"/>
              <a:t> </a:t>
            </a:r>
            <a:r>
              <a:rPr lang="en-US" dirty="0" err="1"/>
              <a:t>zajmodavca</a:t>
            </a:r>
            <a:r>
              <a:rPr lang="en-US" dirty="0"/>
              <a:t>, </a:t>
            </a:r>
            <a:r>
              <a:rPr lang="en-US" dirty="0" err="1"/>
              <a:t>tj</a:t>
            </a:r>
            <a:r>
              <a:rPr lang="en-US" dirty="0"/>
              <a:t>. </a:t>
            </a:r>
            <a:r>
              <a:rPr lang="sr-Latn-ME" dirty="0" err="1"/>
              <a:t>p</a:t>
            </a:r>
            <a:r>
              <a:rPr lang="en-US" dirty="0" err="1" smtClean="0"/>
              <a:t>rodavca</a:t>
            </a:r>
            <a:r>
              <a:rPr lang="sr-Latn-ME" dirty="0" smtClean="0"/>
              <a:t> </a:t>
            </a:r>
            <a:r>
              <a:rPr lang="en-US" dirty="0" err="1" smtClean="0"/>
              <a:t>svakog</a:t>
            </a:r>
            <a:r>
              <a:rPr lang="en-US" dirty="0" smtClean="0"/>
              <a:t> </a:t>
            </a:r>
            <a:r>
              <a:rPr lang="en-US" dirty="0" err="1"/>
              <a:t>čeka</a:t>
            </a:r>
            <a:r>
              <a:rPr lang="en-US" dirty="0"/>
              <a:t> </a:t>
            </a:r>
            <a:r>
              <a:rPr lang="en-US" dirty="0" err="1"/>
              <a:t>kada</a:t>
            </a:r>
            <a:r>
              <a:rPr lang="en-US" dirty="0"/>
              <a:t> </a:t>
            </a:r>
            <a:r>
              <a:rPr lang="en-US" dirty="0" err="1"/>
              <a:t>ima</a:t>
            </a:r>
            <a:r>
              <a:rPr lang="en-US" dirty="0"/>
              <a:t> </a:t>
            </a:r>
            <a:r>
              <a:rPr lang="en-US" dirty="0" err="1"/>
              <a:t>viškove</a:t>
            </a:r>
            <a:r>
              <a:rPr lang="en-US" dirty="0"/>
              <a:t> </a:t>
            </a:r>
            <a:r>
              <a:rPr lang="en-US" dirty="0" err="1"/>
              <a:t>obaveznih</a:t>
            </a:r>
            <a:r>
              <a:rPr lang="en-US" dirty="0"/>
              <a:t> </a:t>
            </a:r>
            <a:r>
              <a:rPr lang="en-US" dirty="0" err="1"/>
              <a:t>rezervi</a:t>
            </a:r>
            <a:r>
              <a:rPr lang="en-US" dirty="0"/>
              <a:t>, </a:t>
            </a:r>
            <a:r>
              <a:rPr lang="en-US" dirty="0" err="1"/>
              <a:t>odnosno</a:t>
            </a:r>
            <a:r>
              <a:rPr lang="en-US" dirty="0"/>
              <a:t> u </a:t>
            </a:r>
            <a:r>
              <a:rPr lang="en-US" dirty="0" err="1"/>
              <a:t>ulozi</a:t>
            </a:r>
            <a:r>
              <a:rPr lang="en-US" dirty="0"/>
              <a:t> </a:t>
            </a:r>
            <a:r>
              <a:rPr lang="en-US" dirty="0" err="1"/>
              <a:t>zajmoprimca</a:t>
            </a:r>
            <a:r>
              <a:rPr lang="en-US" dirty="0"/>
              <a:t>, </a:t>
            </a:r>
            <a:r>
              <a:rPr lang="en-US" dirty="0" err="1"/>
              <a:t>tj</a:t>
            </a:r>
            <a:r>
              <a:rPr lang="en-US" dirty="0" smtClean="0"/>
              <a:t>.</a:t>
            </a:r>
            <a:r>
              <a:rPr lang="sr-Latn-ME" dirty="0" smtClean="0"/>
              <a:t> </a:t>
            </a:r>
            <a:r>
              <a:rPr lang="en-US" dirty="0" err="1" smtClean="0"/>
              <a:t>kupca</a:t>
            </a:r>
            <a:r>
              <a:rPr lang="en-US" dirty="0" smtClean="0"/>
              <a:t> </a:t>
            </a:r>
            <a:r>
              <a:rPr lang="en-US" dirty="0" err="1"/>
              <a:t>čekova</a:t>
            </a:r>
            <a:r>
              <a:rPr lang="en-US" dirty="0"/>
              <a:t>, </a:t>
            </a:r>
            <a:r>
              <a:rPr lang="en-US" dirty="0" err="1"/>
              <a:t>kada</a:t>
            </a:r>
            <a:r>
              <a:rPr lang="en-US" dirty="0"/>
              <a:t> </a:t>
            </a:r>
            <a:r>
              <a:rPr lang="en-US" dirty="0" err="1"/>
              <a:t>ima</a:t>
            </a:r>
            <a:r>
              <a:rPr lang="en-US" dirty="0"/>
              <a:t> </a:t>
            </a:r>
            <a:r>
              <a:rPr lang="en-US" dirty="0" err="1"/>
              <a:t>manjkove</a:t>
            </a:r>
            <a:r>
              <a:rPr lang="en-US" dirty="0"/>
              <a:t> u </a:t>
            </a:r>
            <a:r>
              <a:rPr lang="en-US" dirty="0" err="1"/>
              <a:t>rezervnoj</a:t>
            </a:r>
            <a:r>
              <a:rPr lang="en-US" dirty="0"/>
              <a:t> </a:t>
            </a:r>
            <a:r>
              <a:rPr lang="en-US" dirty="0" err="1"/>
              <a:t>poziciji</a:t>
            </a:r>
            <a:r>
              <a:rPr lang="en-US" dirty="0"/>
              <a:t> </a:t>
            </a:r>
            <a:r>
              <a:rPr lang="en-US" dirty="0" err="1"/>
              <a:t>kod</a:t>
            </a:r>
            <a:r>
              <a:rPr lang="en-US" dirty="0"/>
              <a:t> </a:t>
            </a:r>
            <a:r>
              <a:rPr lang="sr-Latn-ME" dirty="0" err="1"/>
              <a:t>c</a:t>
            </a:r>
            <a:r>
              <a:rPr lang="en-US" dirty="0" err="1" smtClean="0"/>
              <a:t>entralne</a:t>
            </a:r>
            <a:r>
              <a:rPr lang="en-US" dirty="0" smtClean="0"/>
              <a:t> </a:t>
            </a:r>
            <a:r>
              <a:rPr lang="en-US" dirty="0" err="1"/>
              <a:t>banke</a:t>
            </a:r>
            <a:r>
              <a:rPr lang="en-US" dirty="0" smtClean="0"/>
              <a:t>.</a:t>
            </a:r>
            <a:r>
              <a:rPr lang="en-US" b="1" dirty="0" smtClean="0"/>
              <a:t> </a:t>
            </a:r>
            <a:endParaRPr lang="sr-Latn-ME" b="1" dirty="0" smtClean="0"/>
          </a:p>
          <a:p>
            <a:pPr algn="just"/>
            <a:r>
              <a:rPr lang="en-US" dirty="0" err="1" smtClean="0"/>
              <a:t>Ovaj</a:t>
            </a:r>
            <a:r>
              <a:rPr lang="sr-Latn-ME" dirty="0" smtClean="0"/>
              <a:t> </a:t>
            </a:r>
            <a:r>
              <a:rPr lang="en-US" dirty="0" smtClean="0"/>
              <a:t>instrument </a:t>
            </a:r>
            <a:r>
              <a:rPr lang="en-US" dirty="0" err="1"/>
              <a:t>novačnog</a:t>
            </a:r>
            <a:r>
              <a:rPr lang="en-US" dirty="0"/>
              <a:t> </a:t>
            </a:r>
            <a:r>
              <a:rPr lang="en-US" dirty="0" err="1"/>
              <a:t>tržišta</a:t>
            </a:r>
            <a:r>
              <a:rPr lang="en-US" dirty="0"/>
              <a:t> </a:t>
            </a:r>
            <a:r>
              <a:rPr lang="en-US" dirty="0" err="1"/>
              <a:t>koristi</a:t>
            </a:r>
            <a:r>
              <a:rPr lang="en-US" dirty="0"/>
              <a:t> se u </a:t>
            </a:r>
            <a:r>
              <a:rPr lang="en-US" dirty="0" err="1"/>
              <a:t>slučaju</a:t>
            </a:r>
            <a:r>
              <a:rPr lang="en-US" dirty="0"/>
              <a:t> </a:t>
            </a:r>
            <a:r>
              <a:rPr lang="en-US" dirty="0" err="1"/>
              <a:t>kratkoročnih</a:t>
            </a:r>
            <a:r>
              <a:rPr lang="en-US" dirty="0"/>
              <a:t> </a:t>
            </a:r>
            <a:r>
              <a:rPr lang="en-US" dirty="0" err="1"/>
              <a:t>dnevnih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nedeljnih</a:t>
            </a:r>
            <a:r>
              <a:rPr lang="sr-Latn-ME" dirty="0" smtClean="0"/>
              <a:t> </a:t>
            </a:r>
            <a:r>
              <a:rPr lang="en-US" dirty="0" err="1" smtClean="0"/>
              <a:t>deficita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suficita</a:t>
            </a:r>
            <a:r>
              <a:rPr lang="en-US" dirty="0"/>
              <a:t> u </a:t>
            </a:r>
            <a:r>
              <a:rPr lang="en-US" dirty="0" err="1"/>
              <a:t>rezervnim</a:t>
            </a:r>
            <a:r>
              <a:rPr lang="en-US" dirty="0"/>
              <a:t> </a:t>
            </a:r>
            <a:r>
              <a:rPr lang="en-US" dirty="0" err="1"/>
              <a:t>pozicijama</a:t>
            </a:r>
            <a:r>
              <a:rPr lang="en-US" dirty="0"/>
              <a:t> </a:t>
            </a:r>
            <a:r>
              <a:rPr lang="en-US" dirty="0" err="1"/>
              <a:t>banaka</a:t>
            </a:r>
            <a:r>
              <a:rPr lang="en-US" dirty="0"/>
              <a:t> </a:t>
            </a:r>
            <a:r>
              <a:rPr lang="en-US" dirty="0" err="1"/>
              <a:t>kod</a:t>
            </a:r>
            <a:r>
              <a:rPr lang="en-US" dirty="0"/>
              <a:t> </a:t>
            </a:r>
            <a:r>
              <a:rPr lang="sr-Latn-ME" dirty="0" err="1"/>
              <a:t>c</a:t>
            </a:r>
            <a:r>
              <a:rPr lang="en-US" dirty="0" err="1" smtClean="0"/>
              <a:t>entralne</a:t>
            </a:r>
            <a:r>
              <a:rPr lang="en-US" dirty="0" smtClean="0"/>
              <a:t> </a:t>
            </a:r>
            <a:r>
              <a:rPr lang="en-US" dirty="0" err="1"/>
              <a:t>banke</a:t>
            </a:r>
            <a:r>
              <a:rPr lang="en-US" dirty="0"/>
              <a:t>. </a:t>
            </a:r>
            <a:endParaRPr lang="sr-Latn-ME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7AA31-9651-4598-9723-AE56DE97C57E}" type="slidenum">
              <a:rPr lang="en-US" smtClean="0"/>
              <a:pPr/>
              <a:t>62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27975171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14400"/>
            <a:ext cx="10515600" cy="5262563"/>
          </a:xfrm>
        </p:spPr>
        <p:txBody>
          <a:bodyPr>
            <a:normAutofit fontScale="92500"/>
          </a:bodyPr>
          <a:lstStyle/>
          <a:p>
            <a:pPr algn="just"/>
            <a:r>
              <a:rPr lang="en-US" dirty="0" err="1"/>
              <a:t>Ako</a:t>
            </a:r>
            <a:r>
              <a:rPr lang="en-US" dirty="0"/>
              <a:t> deficit</a:t>
            </a:r>
            <a:r>
              <a:rPr lang="sr-Latn-ME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suficit</a:t>
            </a:r>
            <a:r>
              <a:rPr lang="en-US" dirty="0"/>
              <a:t> </a:t>
            </a:r>
            <a:r>
              <a:rPr lang="en-US" dirty="0" err="1"/>
              <a:t>pokazuju</a:t>
            </a:r>
            <a:r>
              <a:rPr lang="en-US" dirty="0"/>
              <a:t> </a:t>
            </a:r>
            <a:r>
              <a:rPr lang="en-US" dirty="0" err="1" smtClean="0"/>
              <a:t>tenden</a:t>
            </a:r>
            <a:r>
              <a:rPr lang="sr-Latn-ME" dirty="0" smtClean="0"/>
              <a:t>c</a:t>
            </a:r>
            <a:r>
              <a:rPr lang="en-US" dirty="0" err="1" smtClean="0"/>
              <a:t>iju</a:t>
            </a:r>
            <a:r>
              <a:rPr lang="en-US" dirty="0" smtClean="0"/>
              <a:t> </a:t>
            </a:r>
            <a:r>
              <a:rPr lang="en-US" dirty="0" err="1"/>
              <a:t>dužeg</a:t>
            </a:r>
            <a:r>
              <a:rPr lang="en-US" dirty="0"/>
              <a:t> </a:t>
            </a:r>
            <a:r>
              <a:rPr lang="en-US" dirty="0" err="1"/>
              <a:t>trajanja</a:t>
            </a:r>
            <a:r>
              <a:rPr lang="en-US" dirty="0"/>
              <a:t>, </a:t>
            </a:r>
            <a:r>
              <a:rPr lang="en-US" dirty="0" err="1"/>
              <a:t>tada</a:t>
            </a:r>
            <a:r>
              <a:rPr lang="en-US" dirty="0"/>
              <a:t> se </a:t>
            </a:r>
            <a:r>
              <a:rPr lang="en-US" dirty="0" err="1"/>
              <a:t>koriste</a:t>
            </a:r>
            <a:r>
              <a:rPr lang="en-US" dirty="0"/>
              <a:t> </a:t>
            </a:r>
            <a:r>
              <a:rPr lang="en-US" dirty="0" err="1"/>
              <a:t>altemativni</a:t>
            </a:r>
            <a:r>
              <a:rPr lang="en-US" dirty="0"/>
              <a:t> </a:t>
            </a:r>
            <a:r>
              <a:rPr lang="en-US" dirty="0" err="1"/>
              <a:t>instrumenti</a:t>
            </a:r>
            <a:r>
              <a:rPr lang="sr-Latn-ME" dirty="0"/>
              <a:t> </a:t>
            </a:r>
            <a:r>
              <a:rPr lang="en-US" dirty="0" err="1"/>
              <a:t>tržišta</a:t>
            </a:r>
            <a:r>
              <a:rPr lang="en-US" dirty="0"/>
              <a:t> </a:t>
            </a:r>
            <a:r>
              <a:rPr lang="en-US" dirty="0" err="1"/>
              <a:t>novca</a:t>
            </a:r>
            <a:r>
              <a:rPr lang="en-US" dirty="0"/>
              <a:t>,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što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blagajnički</a:t>
            </a:r>
            <a:r>
              <a:rPr lang="en-US" dirty="0"/>
              <a:t> </a:t>
            </a:r>
            <a:r>
              <a:rPr lang="en-US" dirty="0" err="1"/>
              <a:t>zapisi</a:t>
            </a:r>
            <a:r>
              <a:rPr lang="en-US" dirty="0"/>
              <a:t>.</a:t>
            </a:r>
            <a:endParaRPr lang="sr-Latn-ME" dirty="0"/>
          </a:p>
          <a:p>
            <a:pPr algn="just"/>
            <a:r>
              <a:rPr lang="en-US" dirty="0"/>
              <a:t> U tom </a:t>
            </a:r>
            <a:r>
              <a:rPr lang="en-US" dirty="0" err="1"/>
              <a:t>slučaju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kamatne</a:t>
            </a:r>
            <a:r>
              <a:rPr lang="en-US" dirty="0"/>
              <a:t> stope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sr-Latn-ME" dirty="0"/>
              <a:t> </a:t>
            </a:r>
            <a:r>
              <a:rPr lang="en-US" dirty="0" err="1"/>
              <a:t>zajmove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veće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više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pod </a:t>
            </a:r>
            <a:r>
              <a:rPr lang="en-US" dirty="0" err="1"/>
              <a:t>uticajem</a:t>
            </a:r>
            <a:r>
              <a:rPr lang="en-US" dirty="0"/>
              <a:t> </a:t>
            </a:r>
            <a:r>
              <a:rPr lang="en-US" dirty="0" err="1"/>
              <a:t>ponude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tražnje</a:t>
            </a:r>
            <a:r>
              <a:rPr lang="en-US" dirty="0"/>
              <a:t> </a:t>
            </a:r>
            <a:r>
              <a:rPr lang="en-US" dirty="0" err="1"/>
              <a:t>nego</a:t>
            </a:r>
            <a:r>
              <a:rPr lang="en-US" dirty="0"/>
              <a:t> pod </a:t>
            </a:r>
            <a:r>
              <a:rPr lang="en-US" dirty="0" err="1"/>
              <a:t>uticajem</a:t>
            </a:r>
            <a:r>
              <a:rPr lang="en-US" dirty="0"/>
              <a:t> </a:t>
            </a:r>
            <a:r>
              <a:rPr lang="en-US" dirty="0" err="1"/>
              <a:t>eskontne</a:t>
            </a:r>
            <a:r>
              <a:rPr lang="sr-Latn-ME" dirty="0"/>
              <a:t> </a:t>
            </a:r>
            <a:r>
              <a:rPr lang="en-US" dirty="0"/>
              <a:t>stope.</a:t>
            </a:r>
          </a:p>
          <a:p>
            <a:pPr algn="just"/>
            <a:r>
              <a:rPr lang="en-US" dirty="0" err="1" smtClean="0"/>
              <a:t>Tržište</a:t>
            </a:r>
            <a:r>
              <a:rPr lang="en-US" dirty="0" smtClean="0"/>
              <a:t> </a:t>
            </a:r>
            <a:r>
              <a:rPr lang="en-US" dirty="0" err="1"/>
              <a:t>viškova</a:t>
            </a:r>
            <a:r>
              <a:rPr lang="en-US" dirty="0"/>
              <a:t> </a:t>
            </a:r>
            <a:r>
              <a:rPr lang="en-US" dirty="0" err="1"/>
              <a:t>obaveznih</a:t>
            </a:r>
            <a:r>
              <a:rPr lang="en-US" dirty="0"/>
              <a:t> </a:t>
            </a:r>
            <a:r>
              <a:rPr lang="en-US" dirty="0" err="1"/>
              <a:t>rezervi</a:t>
            </a:r>
            <a:r>
              <a:rPr lang="en-US" dirty="0"/>
              <a:t> je </a:t>
            </a:r>
            <a:r>
              <a:rPr lang="en-US" dirty="0" err="1"/>
              <a:t>interbankarsko</a:t>
            </a:r>
            <a:r>
              <a:rPr lang="en-US" dirty="0"/>
              <a:t> </a:t>
            </a:r>
            <a:r>
              <a:rPr lang="en-US" dirty="0" err="1"/>
              <a:t>tržište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Brokerske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slične</a:t>
            </a:r>
            <a:r>
              <a:rPr lang="sr-Latn-ME" dirty="0" smtClean="0"/>
              <a:t> </a:t>
            </a:r>
            <a:r>
              <a:rPr lang="en-US" dirty="0" err="1" smtClean="0"/>
              <a:t>posredničke</a:t>
            </a:r>
            <a:r>
              <a:rPr lang="en-US" dirty="0" smtClean="0"/>
              <a:t> </a:t>
            </a:r>
            <a:r>
              <a:rPr lang="en-US" dirty="0" err="1"/>
              <a:t>firme</a:t>
            </a:r>
            <a:r>
              <a:rPr lang="en-US" dirty="0"/>
              <a:t> </a:t>
            </a:r>
            <a:r>
              <a:rPr lang="en-US" dirty="0" err="1"/>
              <a:t>dovode</a:t>
            </a:r>
            <a:r>
              <a:rPr lang="en-US" dirty="0"/>
              <a:t> u </a:t>
            </a:r>
            <a:r>
              <a:rPr lang="en-US" dirty="0" err="1"/>
              <a:t>vezu</a:t>
            </a:r>
            <a:r>
              <a:rPr lang="en-US" dirty="0"/>
              <a:t> </a:t>
            </a:r>
            <a:r>
              <a:rPr lang="en-US" dirty="0" err="1"/>
              <a:t>kupce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prodavce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tako</a:t>
            </a:r>
            <a:r>
              <a:rPr lang="en-US" dirty="0"/>
              <a:t> </a:t>
            </a:r>
            <a:r>
              <a:rPr lang="en-US" dirty="0" err="1"/>
              <a:t>olakšavaju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sr-Latn-ME" dirty="0" smtClean="0"/>
              <a:t> u</a:t>
            </a:r>
            <a:r>
              <a:rPr lang="en-US" dirty="0" err="1" smtClean="0"/>
              <a:t>brzavaju</a:t>
            </a:r>
            <a:r>
              <a:rPr lang="sr-Latn-ME" dirty="0" smtClean="0"/>
              <a:t> </a:t>
            </a:r>
            <a:r>
              <a:rPr lang="en-US" dirty="0" err="1" smtClean="0"/>
              <a:t>proces</a:t>
            </a:r>
            <a:r>
              <a:rPr lang="en-US" dirty="0" smtClean="0"/>
              <a:t> </a:t>
            </a:r>
            <a:r>
              <a:rPr lang="en-US" dirty="0" err="1"/>
              <a:t>kupoprodaje</a:t>
            </a:r>
            <a:r>
              <a:rPr lang="en-US" dirty="0"/>
              <a:t>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ednosnih</a:t>
            </a:r>
            <a:r>
              <a:rPr lang="en-US" dirty="0" smtClean="0"/>
              <a:t> </a:t>
            </a:r>
            <a:r>
              <a:rPr lang="en-US" dirty="0" err="1"/>
              <a:t>papira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Trgovina</a:t>
            </a:r>
            <a:r>
              <a:rPr lang="en-US" dirty="0"/>
              <a:t> </a:t>
            </a:r>
            <a:r>
              <a:rPr lang="en-US" dirty="0" err="1"/>
              <a:t>viškovima</a:t>
            </a:r>
            <a:r>
              <a:rPr lang="en-US" dirty="0"/>
              <a:t> </a:t>
            </a:r>
            <a:r>
              <a:rPr lang="en-US" dirty="0" err="1"/>
              <a:t>obaveznih</a:t>
            </a:r>
            <a:r>
              <a:rPr lang="en-US" dirty="0"/>
              <a:t> </a:t>
            </a:r>
            <a:r>
              <a:rPr lang="en-US" dirty="0" err="1" smtClean="0"/>
              <a:t>rezervi</a:t>
            </a:r>
            <a:r>
              <a:rPr lang="sr-Latn-ME" dirty="0" smtClean="0"/>
              <a:t> </a:t>
            </a:r>
            <a:r>
              <a:rPr lang="en-US" dirty="0" err="1" smtClean="0"/>
              <a:t>razvijena</a:t>
            </a:r>
            <a:r>
              <a:rPr lang="en-US" dirty="0" smtClean="0"/>
              <a:t> </a:t>
            </a:r>
            <a:r>
              <a:rPr lang="en-US" dirty="0"/>
              <a:t>je </a:t>
            </a:r>
            <a:r>
              <a:rPr lang="en-US" dirty="0" err="1"/>
              <a:t>naročito</a:t>
            </a:r>
            <a:r>
              <a:rPr lang="en-US" dirty="0"/>
              <a:t> u SAD </a:t>
            </a:r>
            <a:r>
              <a:rPr lang="en-US" dirty="0" err="1" smtClean="0"/>
              <a:t>gd</a:t>
            </a:r>
            <a:r>
              <a:rPr lang="sr-Latn-ME" dirty="0" smtClean="0"/>
              <a:t>j</a:t>
            </a:r>
            <a:r>
              <a:rPr lang="en-US" dirty="0" smtClean="0"/>
              <a:t>e </a:t>
            </a:r>
            <a:r>
              <a:rPr lang="en-US" dirty="0"/>
              <a:t>se </a:t>
            </a:r>
            <a:r>
              <a:rPr lang="en-US" dirty="0" err="1"/>
              <a:t>ovo</a:t>
            </a:r>
            <a:r>
              <a:rPr lang="en-US" dirty="0"/>
              <a:t> </a:t>
            </a:r>
            <a:r>
              <a:rPr lang="en-US" dirty="0" err="1"/>
              <a:t>tržište</a:t>
            </a:r>
            <a:r>
              <a:rPr lang="en-US" dirty="0"/>
              <a:t> </a:t>
            </a:r>
            <a:r>
              <a:rPr lang="en-US" dirty="0" err="1"/>
              <a:t>naziva</a:t>
            </a:r>
            <a:r>
              <a:rPr lang="en-US" dirty="0"/>
              <a:t> “federal funds market”. </a:t>
            </a:r>
            <a:endParaRPr lang="sr-Latn-ME" dirty="0" smtClean="0"/>
          </a:p>
          <a:p>
            <a:pPr algn="just"/>
            <a:r>
              <a:rPr lang="en-US" dirty="0" err="1" smtClean="0"/>
              <a:t>Naziv</a:t>
            </a:r>
            <a:r>
              <a:rPr lang="sr-Latn-ME" dirty="0" smtClean="0"/>
              <a:t> </a:t>
            </a:r>
            <a:r>
              <a:rPr lang="en-US" dirty="0" err="1" smtClean="0"/>
              <a:t>nema</a:t>
            </a:r>
            <a:r>
              <a:rPr lang="en-US" dirty="0" smtClean="0"/>
              <a:t> </a:t>
            </a:r>
            <a:r>
              <a:rPr lang="en-US" dirty="0" err="1"/>
              <a:t>veze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federalnim</a:t>
            </a:r>
            <a:r>
              <a:rPr lang="en-US" dirty="0"/>
              <a:t> </a:t>
            </a:r>
            <a:r>
              <a:rPr lang="en-US" dirty="0" err="1"/>
              <a:t>fondovima</a:t>
            </a:r>
            <a:r>
              <a:rPr lang="en-US" dirty="0"/>
              <a:t>, </a:t>
            </a:r>
            <a:r>
              <a:rPr lang="en-US" dirty="0" err="1"/>
              <a:t>već</a:t>
            </a:r>
            <a:r>
              <a:rPr lang="en-US" dirty="0"/>
              <a:t> se </a:t>
            </a:r>
            <a:r>
              <a:rPr lang="en-US" dirty="0" err="1"/>
              <a:t>odnosi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rezervna</a:t>
            </a:r>
            <a:r>
              <a:rPr lang="en-US" dirty="0"/>
              <a:t> </a:t>
            </a:r>
            <a:r>
              <a:rPr lang="en-US" dirty="0" err="1"/>
              <a:t>novčana</a:t>
            </a:r>
            <a:r>
              <a:rPr lang="en-US" dirty="0"/>
              <a:t> </a:t>
            </a:r>
            <a:r>
              <a:rPr lang="en-US" dirty="0" err="1" smtClean="0"/>
              <a:t>sredstva</a:t>
            </a:r>
            <a:r>
              <a:rPr lang="sr-Latn-ME" dirty="0" smtClean="0"/>
              <a:t> </a:t>
            </a:r>
            <a:r>
              <a:rPr lang="en-US" dirty="0" err="1" smtClean="0"/>
              <a:t>poslovnih</a:t>
            </a:r>
            <a:r>
              <a:rPr lang="en-US" dirty="0" smtClean="0"/>
              <a:t> </a:t>
            </a:r>
            <a:r>
              <a:rPr lang="en-US" dirty="0" err="1"/>
              <a:t>banaka</a:t>
            </a:r>
            <a:r>
              <a:rPr lang="en-US" dirty="0"/>
              <a:t> </a:t>
            </a:r>
            <a:r>
              <a:rPr lang="en-US" dirty="0" err="1"/>
              <a:t>kod</a:t>
            </a:r>
            <a:r>
              <a:rPr lang="en-US" dirty="0"/>
              <a:t> </a:t>
            </a:r>
            <a:r>
              <a:rPr lang="en-US" dirty="0" err="1"/>
              <a:t>Federalnog</a:t>
            </a:r>
            <a:r>
              <a:rPr lang="en-US" dirty="0"/>
              <a:t> </a:t>
            </a:r>
            <a:r>
              <a:rPr lang="en-US" dirty="0" err="1"/>
              <a:t>rezervnog</a:t>
            </a:r>
            <a:r>
              <a:rPr lang="en-US" dirty="0"/>
              <a:t> </a:t>
            </a:r>
            <a:r>
              <a:rPr lang="en-US" dirty="0" err="1"/>
              <a:t>sistema</a:t>
            </a:r>
            <a:r>
              <a:rPr lang="en-US" dirty="0" smtClean="0"/>
              <a:t>.</a:t>
            </a:r>
            <a:endParaRPr lang="sr-Latn-ME" dirty="0" smtClean="0"/>
          </a:p>
          <a:p>
            <a:r>
              <a:rPr lang="sr-Latn-ME" dirty="0" smtClean="0"/>
              <a:t>HVALA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7AA31-9651-4598-9723-AE56DE97C57E}" type="slidenum">
              <a:rPr lang="en-US" smtClean="0"/>
              <a:pPr/>
              <a:t>63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88752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47165"/>
            <a:ext cx="10515600" cy="5329798"/>
          </a:xfrm>
        </p:spPr>
        <p:txBody>
          <a:bodyPr>
            <a:normAutofit/>
          </a:bodyPr>
          <a:lstStyle/>
          <a:p>
            <a:pPr algn="just"/>
            <a:r>
              <a:rPr lang="en-US" dirty="0" err="1"/>
              <a:t>Državne</a:t>
            </a:r>
            <a:r>
              <a:rPr lang="en-US" dirty="0"/>
              <a:t> </a:t>
            </a:r>
            <a:r>
              <a:rPr lang="en-US" dirty="0" err="1"/>
              <a:t>obveznice</a:t>
            </a:r>
            <a:r>
              <a:rPr lang="en-US" dirty="0"/>
              <a:t> </a:t>
            </a:r>
            <a:r>
              <a:rPr lang="en-US" dirty="0" err="1"/>
              <a:t>emituje</a:t>
            </a:r>
            <a:r>
              <a:rPr lang="en-US" dirty="0"/>
              <a:t> </a:t>
            </a:r>
            <a:r>
              <a:rPr lang="en-US" dirty="0" err="1"/>
              <a:t>državni</a:t>
            </a:r>
            <a:r>
              <a:rPr lang="en-US" dirty="0"/>
              <a:t> organ da bi </a:t>
            </a:r>
            <a:r>
              <a:rPr lang="en-US" dirty="0" err="1"/>
              <a:t>preko</a:t>
            </a:r>
            <a:r>
              <a:rPr lang="en-US" dirty="0"/>
              <a:t> </a:t>
            </a:r>
            <a:r>
              <a:rPr lang="en-US" dirty="0" err="1"/>
              <a:t>njih</a:t>
            </a:r>
            <a:r>
              <a:rPr lang="en-US" dirty="0"/>
              <a:t> </a:t>
            </a:r>
            <a:r>
              <a:rPr lang="en-US" dirty="0" err="1" smtClean="0"/>
              <a:t>mobilisao</a:t>
            </a:r>
            <a:r>
              <a:rPr lang="sr-Latn-ME" dirty="0" smtClean="0"/>
              <a:t> </a:t>
            </a:r>
            <a:r>
              <a:rPr lang="en-US" dirty="0" err="1" smtClean="0"/>
              <a:t>slobodna</a:t>
            </a:r>
            <a:r>
              <a:rPr lang="en-US" dirty="0" smtClean="0"/>
              <a:t> </a:t>
            </a:r>
            <a:r>
              <a:rPr lang="en-US" dirty="0" err="1"/>
              <a:t>novčana</a:t>
            </a:r>
            <a:r>
              <a:rPr lang="en-US" dirty="0"/>
              <a:t> </a:t>
            </a:r>
            <a:r>
              <a:rPr lang="en-US" dirty="0" err="1"/>
              <a:t>sredstva</a:t>
            </a:r>
            <a:r>
              <a:rPr lang="en-US" dirty="0"/>
              <a:t> </a:t>
            </a:r>
            <a:r>
              <a:rPr lang="en-US" dirty="0" err="1"/>
              <a:t>svih</a:t>
            </a:r>
            <a:r>
              <a:rPr lang="en-US" dirty="0"/>
              <a:t> </a:t>
            </a:r>
            <a:r>
              <a:rPr lang="en-US" dirty="0" err="1"/>
              <a:t>subjekata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imaju</a:t>
            </a:r>
            <a:r>
              <a:rPr lang="en-US" dirty="0"/>
              <a:t> </a:t>
            </a:r>
            <a:r>
              <a:rPr lang="en-US" dirty="0" err="1"/>
              <a:t>viškove</a:t>
            </a:r>
            <a:r>
              <a:rPr lang="en-US" dirty="0"/>
              <a:t> </a:t>
            </a:r>
            <a:r>
              <a:rPr lang="en-US" dirty="0" err="1"/>
              <a:t>sredstava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koji</a:t>
            </a:r>
            <a:r>
              <a:rPr lang="sr-Latn-ME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/>
              <a:t>spremni</a:t>
            </a:r>
            <a:r>
              <a:rPr lang="en-US" dirty="0"/>
              <a:t> da </a:t>
            </a:r>
            <a:r>
              <a:rPr lang="en-US" dirty="0" err="1"/>
              <a:t>kupe</a:t>
            </a:r>
            <a:r>
              <a:rPr lang="en-US" dirty="0"/>
              <a:t> </a:t>
            </a:r>
            <a:r>
              <a:rPr lang="en-US" dirty="0" err="1"/>
              <a:t>obveznice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To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uglavnom</a:t>
            </a:r>
            <a:r>
              <a:rPr lang="en-US" dirty="0"/>
              <a:t> </a:t>
            </a:r>
            <a:r>
              <a:rPr lang="en-US" dirty="0" err="1"/>
              <a:t>finansijske</a:t>
            </a:r>
            <a:r>
              <a:rPr lang="en-US" dirty="0"/>
              <a:t> </a:t>
            </a:r>
            <a:r>
              <a:rPr lang="en-US" dirty="0" err="1"/>
              <a:t>organizacije</a:t>
            </a:r>
            <a:r>
              <a:rPr lang="en-US" dirty="0"/>
              <a:t>, </a:t>
            </a:r>
            <a:r>
              <a:rPr lang="en-US" dirty="0" err="1"/>
              <a:t>banke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privredna</a:t>
            </a:r>
            <a:r>
              <a:rPr lang="sr-Latn-ME" dirty="0" smtClean="0"/>
              <a:t> društva, </a:t>
            </a:r>
            <a:r>
              <a:rPr lang="en-US" dirty="0" smtClean="0"/>
              <a:t> </a:t>
            </a:r>
            <a:r>
              <a:rPr lang="en-US" dirty="0" err="1" smtClean="0"/>
              <a:t>neprivredn</a:t>
            </a:r>
            <a:r>
              <a:rPr lang="sr-Latn-ME" dirty="0" smtClean="0"/>
              <a:t>i subjekti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fizička</a:t>
            </a:r>
            <a:r>
              <a:rPr lang="en-US" dirty="0"/>
              <a:t> </a:t>
            </a:r>
            <a:r>
              <a:rPr lang="en-US" dirty="0" err="1"/>
              <a:t>lica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Kupci</a:t>
            </a:r>
            <a:r>
              <a:rPr lang="en-US" dirty="0" smtClean="0"/>
              <a:t> </a:t>
            </a:r>
            <a:r>
              <a:rPr lang="en-US" dirty="0"/>
              <a:t>se </a:t>
            </a:r>
            <a:r>
              <a:rPr lang="en-US" dirty="0" err="1"/>
              <a:t>odlučuju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 smtClean="0"/>
              <a:t>kupovinu</a:t>
            </a:r>
            <a:r>
              <a:rPr lang="sr-Latn-ME" dirty="0" smtClean="0"/>
              <a:t> </a:t>
            </a:r>
            <a:r>
              <a:rPr lang="en-US" dirty="0" err="1" smtClean="0"/>
              <a:t>državnih</a:t>
            </a:r>
            <a:r>
              <a:rPr lang="en-US" dirty="0" smtClean="0"/>
              <a:t> </a:t>
            </a:r>
            <a:r>
              <a:rPr lang="en-US" dirty="0" err="1"/>
              <a:t>obveznica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dva</a:t>
            </a:r>
            <a:r>
              <a:rPr lang="en-US" dirty="0"/>
              <a:t> </a:t>
            </a:r>
            <a:r>
              <a:rPr lang="en-US" dirty="0" err="1"/>
              <a:t>razloga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en-US" dirty="0"/>
              <a:t>1. </a:t>
            </a:r>
            <a:r>
              <a:rPr lang="en-US" dirty="0" err="1"/>
              <a:t>Sigumost</a:t>
            </a:r>
            <a:r>
              <a:rPr lang="en-US" dirty="0"/>
              <a:t> u </a:t>
            </a:r>
            <a:r>
              <a:rPr lang="en-US" dirty="0" err="1"/>
              <a:t>plasiranju</a:t>
            </a:r>
            <a:r>
              <a:rPr lang="en-US" dirty="0"/>
              <a:t> </a:t>
            </a:r>
            <a:r>
              <a:rPr lang="en-US" dirty="0" err="1"/>
              <a:t>svojih</a:t>
            </a:r>
            <a:r>
              <a:rPr lang="en-US" dirty="0"/>
              <a:t> </a:t>
            </a:r>
            <a:r>
              <a:rPr lang="en-US" dirty="0" err="1"/>
              <a:t>novčanih</a:t>
            </a:r>
            <a:r>
              <a:rPr lang="en-US" dirty="0"/>
              <a:t> </a:t>
            </a:r>
            <a:r>
              <a:rPr lang="en-US" dirty="0" err="1"/>
              <a:t>sredstava</a:t>
            </a:r>
            <a:r>
              <a:rPr lang="en-US" dirty="0"/>
              <a:t>,</a:t>
            </a:r>
          </a:p>
          <a:p>
            <a:pPr marL="0" indent="0" algn="just">
              <a:buNone/>
            </a:pPr>
            <a:r>
              <a:rPr lang="pl-PL" dirty="0"/>
              <a:t>2. Profitabilnosti ulaganja (kamata je uglavnom viša u odnosu na </a:t>
            </a:r>
            <a:r>
              <a:rPr lang="pl-PL" dirty="0" smtClean="0"/>
              <a:t>bankarsku </a:t>
            </a:r>
            <a:r>
              <a:rPr lang="en-US" dirty="0" err="1" smtClean="0"/>
              <a:t>kamatu</a:t>
            </a:r>
            <a:r>
              <a:rPr lang="en-US" dirty="0" smtClean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depozite</a:t>
            </a:r>
            <a:r>
              <a:rPr lang="en-US" dirty="0"/>
              <a:t>).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7AA31-9651-4598-9723-AE56DE97C57E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26135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68188"/>
            <a:ext cx="10515600" cy="5208775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/>
              <a:t>Državne</a:t>
            </a:r>
            <a:r>
              <a:rPr lang="en-US" dirty="0"/>
              <a:t> </a:t>
            </a:r>
            <a:r>
              <a:rPr lang="en-US" dirty="0" err="1"/>
              <a:t>obveznice</a:t>
            </a:r>
            <a:r>
              <a:rPr lang="en-US" dirty="0"/>
              <a:t> se </a:t>
            </a:r>
            <a:r>
              <a:rPr lang="en-US" dirty="0" err="1"/>
              <a:t>emituju</a:t>
            </a:r>
            <a:r>
              <a:rPr lang="en-US" dirty="0"/>
              <a:t> </a:t>
            </a:r>
            <a:r>
              <a:rPr lang="en-US" dirty="0" err="1"/>
              <a:t>obično</a:t>
            </a:r>
            <a:r>
              <a:rPr lang="en-US" dirty="0"/>
              <a:t> </a:t>
            </a:r>
            <a:r>
              <a:rPr lang="en-US" dirty="0" err="1"/>
              <a:t>preko</a:t>
            </a:r>
            <a:r>
              <a:rPr lang="en-US" dirty="0"/>
              <a:t> </a:t>
            </a:r>
            <a:r>
              <a:rPr lang="en-US" dirty="0" err="1"/>
              <a:t>Centralne</a:t>
            </a:r>
            <a:r>
              <a:rPr lang="en-US" dirty="0"/>
              <a:t> </a:t>
            </a:r>
            <a:r>
              <a:rPr lang="en-US" dirty="0" err="1"/>
              <a:t>banke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One </a:t>
            </a:r>
            <a:r>
              <a:rPr lang="en-US" dirty="0" err="1" smtClean="0"/>
              <a:t>imaju</a:t>
            </a:r>
            <a:r>
              <a:rPr lang="sr-Latn-ME" dirty="0" smtClean="0"/>
              <a:t> </a:t>
            </a:r>
            <a:r>
              <a:rPr lang="en-US" dirty="0" err="1" smtClean="0"/>
              <a:t>propisani</a:t>
            </a:r>
            <a:r>
              <a:rPr lang="en-US" dirty="0" smtClean="0"/>
              <a:t> </a:t>
            </a:r>
            <a:r>
              <a:rPr lang="en-US" dirty="0" err="1"/>
              <a:t>oblik</a:t>
            </a:r>
            <a:r>
              <a:rPr lang="en-US" dirty="0"/>
              <a:t>, </a:t>
            </a:r>
            <a:r>
              <a:rPr lang="en-US" dirty="0" err="1"/>
              <a:t>način</a:t>
            </a:r>
            <a:r>
              <a:rPr lang="en-US" dirty="0"/>
              <a:t> </a:t>
            </a:r>
            <a:r>
              <a:rPr lang="en-US" dirty="0" err="1"/>
              <a:t>emitovanja</a:t>
            </a:r>
            <a:r>
              <a:rPr lang="en-US" dirty="0"/>
              <a:t>, </a:t>
            </a:r>
            <a:r>
              <a:rPr lang="en-US" dirty="0" err="1"/>
              <a:t>način</a:t>
            </a:r>
            <a:r>
              <a:rPr lang="en-US" dirty="0"/>
              <a:t> </a:t>
            </a:r>
            <a:r>
              <a:rPr lang="en-US" dirty="0" err="1"/>
              <a:t>isplate</a:t>
            </a:r>
            <a:r>
              <a:rPr lang="en-US" dirty="0"/>
              <a:t>, </a:t>
            </a:r>
            <a:r>
              <a:rPr lang="en-US" dirty="0" err="1"/>
              <a:t>kamatu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dr</a:t>
            </a:r>
            <a:r>
              <a:rPr lang="en-US" dirty="0" smtClean="0"/>
              <a:t>.</a:t>
            </a:r>
            <a:r>
              <a:rPr lang="sr-Latn-ME" dirty="0" smtClean="0"/>
              <a:t> r</a:t>
            </a:r>
            <a:r>
              <a:rPr lang="en-US" dirty="0" smtClean="0"/>
              <a:t>ok </a:t>
            </a:r>
            <a:r>
              <a:rPr lang="en-US" dirty="0"/>
              <a:t>je 3, 6, 12 </a:t>
            </a:r>
            <a:r>
              <a:rPr lang="en-US" dirty="0" err="1"/>
              <a:t>ili</a:t>
            </a:r>
            <a:r>
              <a:rPr lang="en-US" dirty="0"/>
              <a:t> 24 </a:t>
            </a:r>
            <a:r>
              <a:rPr lang="en-US" dirty="0" smtClean="0"/>
              <a:t>m</a:t>
            </a:r>
            <a:r>
              <a:rPr lang="sr-Latn-ME" dirty="0" smtClean="0"/>
              <a:t>j</a:t>
            </a:r>
            <a:r>
              <a:rPr lang="en-US" dirty="0" err="1" smtClean="0"/>
              <a:t>eseca</a:t>
            </a:r>
            <a:r>
              <a:rPr lang="en-US" dirty="0" smtClean="0"/>
              <a:t>.</a:t>
            </a:r>
            <a:endParaRPr lang="sr-Latn-ME" dirty="0" smtClean="0"/>
          </a:p>
          <a:p>
            <a:r>
              <a:rPr lang="en-US" dirty="0" smtClean="0"/>
              <a:t> </a:t>
            </a:r>
            <a:r>
              <a:rPr lang="en-US" dirty="0" err="1"/>
              <a:t>Unapred</a:t>
            </a:r>
            <a:r>
              <a:rPr lang="en-US" dirty="0"/>
              <a:t> je </a:t>
            </a:r>
            <a:r>
              <a:rPr lang="en-US" dirty="0" err="1"/>
              <a:t>utvrđena</a:t>
            </a:r>
            <a:r>
              <a:rPr lang="en-US" dirty="0"/>
              <a:t> </a:t>
            </a:r>
            <a:r>
              <a:rPr lang="en-US" dirty="0" err="1"/>
              <a:t>kamatna</a:t>
            </a:r>
            <a:r>
              <a:rPr lang="en-US" dirty="0"/>
              <a:t> </a:t>
            </a:r>
            <a:r>
              <a:rPr lang="en-US" dirty="0" err="1"/>
              <a:t>stopa</a:t>
            </a:r>
            <a:r>
              <a:rPr lang="en-US" dirty="0"/>
              <a:t>. </a:t>
            </a:r>
            <a:endParaRPr lang="sr-Latn-ME" dirty="0" smtClean="0"/>
          </a:p>
          <a:p>
            <a:r>
              <a:rPr lang="en-US" dirty="0" err="1" smtClean="0"/>
              <a:t>Emisija</a:t>
            </a:r>
            <a:r>
              <a:rPr lang="sr-Latn-ME" dirty="0" smtClean="0"/>
              <a:t> </a:t>
            </a:r>
            <a:r>
              <a:rPr lang="en-US" dirty="0" smtClean="0"/>
              <a:t>se </a:t>
            </a:r>
            <a:r>
              <a:rPr lang="en-US" dirty="0" err="1"/>
              <a:t>vrši</a:t>
            </a:r>
            <a:r>
              <a:rPr lang="en-US" dirty="0"/>
              <a:t> </a:t>
            </a:r>
            <a:r>
              <a:rPr lang="en-US" dirty="0" err="1"/>
              <a:t>putem</a:t>
            </a:r>
            <a:r>
              <a:rPr lang="en-US" dirty="0"/>
              <a:t> </a:t>
            </a:r>
            <a:r>
              <a:rPr lang="en-US" dirty="0" err="1"/>
              <a:t>aukcija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neposrednom</a:t>
            </a:r>
            <a:r>
              <a:rPr lang="en-US" dirty="0"/>
              <a:t> </a:t>
            </a:r>
            <a:r>
              <a:rPr lang="en-US" dirty="0" err="1"/>
              <a:t>pogodbom</a:t>
            </a:r>
            <a:r>
              <a:rPr lang="en-US" dirty="0" smtClean="0"/>
              <a:t>.</a:t>
            </a:r>
            <a:endParaRPr lang="sr-Latn-ME" dirty="0" smtClean="0"/>
          </a:p>
          <a:p>
            <a:r>
              <a:rPr lang="en-US" dirty="0" smtClean="0"/>
              <a:t> </a:t>
            </a:r>
            <a:r>
              <a:rPr lang="en-US" dirty="0" err="1"/>
              <a:t>Centralna</a:t>
            </a:r>
            <a:r>
              <a:rPr lang="en-US" dirty="0"/>
              <a:t> </a:t>
            </a:r>
            <a:r>
              <a:rPr lang="en-US" dirty="0" err="1"/>
              <a:t>banka</a:t>
            </a:r>
            <a:r>
              <a:rPr lang="en-US" dirty="0"/>
              <a:t> se </a:t>
            </a:r>
            <a:r>
              <a:rPr lang="en-US" dirty="0" err="1"/>
              <a:t>javlja</a:t>
            </a:r>
            <a:r>
              <a:rPr lang="en-US" dirty="0"/>
              <a:t> u </a:t>
            </a:r>
            <a:r>
              <a:rPr lang="en-US" dirty="0" err="1" smtClean="0"/>
              <a:t>ulozi</a:t>
            </a:r>
            <a:r>
              <a:rPr lang="sr-Latn-ME" dirty="0" smtClean="0"/>
              <a:t> </a:t>
            </a:r>
            <a:r>
              <a:rPr lang="en-US" dirty="0" err="1" smtClean="0"/>
              <a:t>posrednika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/>
              <a:t>novčanim</a:t>
            </a:r>
            <a:r>
              <a:rPr lang="en-US" dirty="0"/>
              <a:t> </a:t>
            </a:r>
            <a:r>
              <a:rPr lang="en-US" dirty="0" err="1"/>
              <a:t>prometu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Obveznice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tipičan</a:t>
            </a:r>
            <a:r>
              <a:rPr lang="en-US" dirty="0"/>
              <a:t> </a:t>
            </a:r>
            <a:r>
              <a:rPr lang="en-US" dirty="0" err="1"/>
              <a:t>zajmovni</a:t>
            </a:r>
            <a:r>
              <a:rPr lang="en-US" dirty="0"/>
              <a:t>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ednosni</a:t>
            </a:r>
            <a:r>
              <a:rPr lang="en-US" dirty="0" smtClean="0"/>
              <a:t> </a:t>
            </a:r>
            <a:r>
              <a:rPr lang="en-US" dirty="0" err="1"/>
              <a:t>papir</a:t>
            </a:r>
            <a:r>
              <a:rPr lang="en-US" dirty="0"/>
              <a:t> (</a:t>
            </a:r>
            <a:r>
              <a:rPr lang="en-US" dirty="0" err="1"/>
              <a:t>kada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kratkoročne</a:t>
            </a:r>
            <a:r>
              <a:rPr lang="en-US" dirty="0"/>
              <a:t>) </a:t>
            </a:r>
            <a:r>
              <a:rPr lang="en-US" dirty="0" err="1" smtClean="0"/>
              <a:t>ili</a:t>
            </a:r>
            <a:r>
              <a:rPr lang="sr-Latn-ME" dirty="0" smtClean="0"/>
              <a:t> </a:t>
            </a:r>
            <a:r>
              <a:rPr lang="en-US" dirty="0" err="1" smtClean="0"/>
              <a:t>kreditni</a:t>
            </a:r>
            <a:r>
              <a:rPr lang="en-US" dirty="0" smtClean="0"/>
              <a:t>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ednosni</a:t>
            </a:r>
            <a:r>
              <a:rPr lang="en-US" dirty="0" smtClean="0"/>
              <a:t> </a:t>
            </a:r>
            <a:r>
              <a:rPr lang="en-US" dirty="0" err="1"/>
              <a:t>papiri</a:t>
            </a:r>
            <a:r>
              <a:rPr lang="en-US" dirty="0"/>
              <a:t> (</a:t>
            </a:r>
            <a:r>
              <a:rPr lang="en-US" dirty="0" err="1"/>
              <a:t>kada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dugoročne</a:t>
            </a:r>
            <a:r>
              <a:rPr lang="en-US" dirty="0"/>
              <a:t>). </a:t>
            </a:r>
            <a:endParaRPr lang="sr-Latn-ME" dirty="0" smtClean="0"/>
          </a:p>
          <a:p>
            <a:pPr algn="just"/>
            <a:r>
              <a:rPr lang="en-US" dirty="0" smtClean="0"/>
              <a:t>One </a:t>
            </a:r>
            <a:r>
              <a:rPr lang="en-US" dirty="0" err="1"/>
              <a:t>predstavljaju</a:t>
            </a:r>
            <a:r>
              <a:rPr lang="en-US" dirty="0"/>
              <a:t> instrument </a:t>
            </a:r>
            <a:r>
              <a:rPr lang="en-US" dirty="0" err="1" smtClean="0"/>
              <a:t>ili</a:t>
            </a:r>
            <a:r>
              <a:rPr lang="sr-Latn-ME" dirty="0" smtClean="0"/>
              <a:t> </a:t>
            </a:r>
            <a:r>
              <a:rPr lang="en-US" dirty="0" err="1" smtClean="0"/>
              <a:t>oblik</a:t>
            </a:r>
            <a:r>
              <a:rPr lang="en-US" dirty="0" smtClean="0"/>
              <a:t> </a:t>
            </a:r>
            <a:r>
              <a:rPr lang="en-US" dirty="0" err="1"/>
              <a:t>kojim</a:t>
            </a:r>
            <a:r>
              <a:rPr lang="en-US" dirty="0"/>
              <a:t> </a:t>
            </a:r>
            <a:r>
              <a:rPr lang="en-US" dirty="0" err="1"/>
              <a:t>izdavalac</a:t>
            </a:r>
            <a:r>
              <a:rPr lang="en-US" dirty="0"/>
              <a:t> (</a:t>
            </a:r>
            <a:r>
              <a:rPr lang="en-US" dirty="0" err="1"/>
              <a:t>emitent</a:t>
            </a:r>
            <a:r>
              <a:rPr lang="en-US" dirty="0"/>
              <a:t>) </a:t>
            </a:r>
            <a:r>
              <a:rPr lang="en-US" dirty="0" err="1"/>
              <a:t>posuđuje</a:t>
            </a:r>
            <a:r>
              <a:rPr lang="en-US" dirty="0"/>
              <a:t> </a:t>
            </a:r>
            <a:r>
              <a:rPr lang="en-US" dirty="0" err="1"/>
              <a:t>novčana</a:t>
            </a:r>
            <a:r>
              <a:rPr lang="en-US" dirty="0"/>
              <a:t> </a:t>
            </a:r>
            <a:r>
              <a:rPr lang="en-US" dirty="0" err="1"/>
              <a:t>sredstva</a:t>
            </a:r>
            <a:r>
              <a:rPr lang="en-US" dirty="0"/>
              <a:t> od </a:t>
            </a:r>
            <a:r>
              <a:rPr lang="en-US" dirty="0" err="1"/>
              <a:t>kupca</a:t>
            </a:r>
            <a:r>
              <a:rPr lang="en-US" dirty="0"/>
              <a:t> </a:t>
            </a:r>
            <a:r>
              <a:rPr lang="en-US" dirty="0" err="1"/>
              <a:t>obveznica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Zbog</a:t>
            </a:r>
            <a:r>
              <a:rPr lang="en-US" dirty="0"/>
              <a:t> toga </a:t>
            </a:r>
            <a:r>
              <a:rPr lang="en-US" dirty="0" err="1"/>
              <a:t>izdavalac</a:t>
            </a:r>
            <a:r>
              <a:rPr lang="en-US" dirty="0"/>
              <a:t> </a:t>
            </a:r>
            <a:r>
              <a:rPr lang="en-US" dirty="0" err="1"/>
              <a:t>obveznica</a:t>
            </a:r>
            <a:r>
              <a:rPr lang="en-US" dirty="0"/>
              <a:t> </a:t>
            </a:r>
            <a:r>
              <a:rPr lang="en-US" dirty="0" err="1"/>
              <a:t>ima</a:t>
            </a:r>
            <a:r>
              <a:rPr lang="en-US" dirty="0"/>
              <a:t> </a:t>
            </a:r>
            <a:r>
              <a:rPr lang="en-US" dirty="0" err="1"/>
              <a:t>obavezu</a:t>
            </a:r>
            <a:r>
              <a:rPr lang="en-US" dirty="0"/>
              <a:t> </a:t>
            </a:r>
            <a:r>
              <a:rPr lang="en-US" dirty="0" err="1"/>
              <a:t>vraćanja</a:t>
            </a:r>
            <a:r>
              <a:rPr lang="en-US" dirty="0"/>
              <a:t> </a:t>
            </a:r>
            <a:r>
              <a:rPr lang="en-US" dirty="0" err="1" smtClean="0"/>
              <a:t>posu</a:t>
            </a:r>
            <a:r>
              <a:rPr lang="sr-Latn-ME" dirty="0" smtClean="0"/>
              <a:t>đ</a:t>
            </a:r>
            <a:r>
              <a:rPr lang="en-US" dirty="0" err="1" smtClean="0"/>
              <a:t>enog</a:t>
            </a:r>
            <a:r>
              <a:rPr lang="en-US" dirty="0" smtClean="0"/>
              <a:t> </a:t>
            </a:r>
            <a:r>
              <a:rPr lang="en-US" dirty="0" err="1"/>
              <a:t>iznosa</a:t>
            </a:r>
            <a:r>
              <a:rPr lang="en-US" dirty="0"/>
              <a:t> u </a:t>
            </a:r>
            <a:r>
              <a:rPr lang="en-US" dirty="0" err="1"/>
              <a:t>roku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smtClean="0"/>
              <a:t>u</a:t>
            </a:r>
            <a:r>
              <a:rPr lang="sr-Latn-ME" dirty="0" smtClean="0"/>
              <a:t> </a:t>
            </a:r>
            <a:r>
              <a:rPr lang="en-US" dirty="0" err="1" smtClean="0"/>
              <a:t>rokovima</a:t>
            </a:r>
            <a:r>
              <a:rPr lang="en-US" dirty="0" smtClean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navedeni</a:t>
            </a:r>
            <a:r>
              <a:rPr lang="en-US" dirty="0"/>
              <a:t> u </a:t>
            </a:r>
            <a:r>
              <a:rPr lang="en-US" dirty="0" err="1"/>
              <a:t>obveznici</a:t>
            </a:r>
            <a:r>
              <a:rPr lang="en-US" dirty="0"/>
              <a:t>, </a:t>
            </a:r>
            <a:r>
              <a:rPr lang="en-US" dirty="0" err="1"/>
              <a:t>uz</a:t>
            </a:r>
            <a:r>
              <a:rPr lang="en-US" dirty="0"/>
              <a:t> </a:t>
            </a:r>
            <a:r>
              <a:rPr lang="en-US" dirty="0" err="1"/>
              <a:t>plaćanje</a:t>
            </a:r>
            <a:r>
              <a:rPr lang="en-US" dirty="0"/>
              <a:t> </a:t>
            </a:r>
            <a:r>
              <a:rPr lang="en-US" dirty="0" err="1"/>
              <a:t>odgovarajuće</a:t>
            </a:r>
            <a:r>
              <a:rPr lang="en-US" dirty="0"/>
              <a:t> </a:t>
            </a:r>
            <a:r>
              <a:rPr lang="en-US" dirty="0" err="1"/>
              <a:t>kamate</a:t>
            </a:r>
            <a:r>
              <a:rPr lang="en-US" dirty="0"/>
              <a:t>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7AA31-9651-4598-9723-AE56DE97C57E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322176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95082"/>
            <a:ext cx="10515600" cy="5181881"/>
          </a:xfrm>
        </p:spPr>
        <p:txBody>
          <a:bodyPr>
            <a:normAutofit fontScale="92500"/>
          </a:bodyPr>
          <a:lstStyle/>
          <a:p>
            <a:pPr algn="just"/>
            <a:r>
              <a:rPr lang="en-US" dirty="0" err="1"/>
              <a:t>Obveznicu</a:t>
            </a:r>
            <a:r>
              <a:rPr lang="en-US" dirty="0"/>
              <a:t> </a:t>
            </a:r>
            <a:r>
              <a:rPr lang="en-US" dirty="0" err="1"/>
              <a:t>možemo</a:t>
            </a:r>
            <a:r>
              <a:rPr lang="en-US" dirty="0"/>
              <a:t> </a:t>
            </a:r>
            <a:r>
              <a:rPr lang="en-US" dirty="0" err="1"/>
              <a:t>definisati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pisanu</a:t>
            </a:r>
            <a:r>
              <a:rPr lang="en-US" dirty="0"/>
              <a:t> </a:t>
            </a:r>
            <a:r>
              <a:rPr lang="en-US" dirty="0" err="1"/>
              <a:t>ispravu</a:t>
            </a:r>
            <a:r>
              <a:rPr lang="en-US" dirty="0"/>
              <a:t> </a:t>
            </a:r>
            <a:r>
              <a:rPr lang="en-US" dirty="0" err="1"/>
              <a:t>kojom</a:t>
            </a:r>
            <a:r>
              <a:rPr lang="en-US" dirty="0"/>
              <a:t> se </a:t>
            </a:r>
            <a:r>
              <a:rPr lang="en-US" dirty="0" err="1"/>
              <a:t>njen</a:t>
            </a:r>
            <a:r>
              <a:rPr lang="en-US" dirty="0"/>
              <a:t> </a:t>
            </a:r>
            <a:r>
              <a:rPr lang="en-US" dirty="0" err="1" smtClean="0"/>
              <a:t>izdavalac</a:t>
            </a:r>
            <a:r>
              <a:rPr lang="sr-Latn-ME" dirty="0" smtClean="0"/>
              <a:t> </a:t>
            </a:r>
            <a:r>
              <a:rPr lang="pl-PL" dirty="0" smtClean="0"/>
              <a:t>(</a:t>
            </a:r>
            <a:r>
              <a:rPr lang="pl-PL" dirty="0"/>
              <a:t>emitent) obavezuje da će u određenom roku kupcu obveznice, odnosno </a:t>
            </a:r>
            <a:r>
              <a:rPr lang="pl-PL" dirty="0" smtClean="0"/>
              <a:t>osobi </a:t>
            </a:r>
            <a:r>
              <a:rPr lang="en-US" dirty="0" err="1" smtClean="0"/>
              <a:t>naznačenoj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/>
              <a:t>ispravi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/>
              <a:t>njenoj</a:t>
            </a:r>
            <a:r>
              <a:rPr lang="en-US" dirty="0"/>
              <a:t> </a:t>
            </a:r>
            <a:r>
              <a:rPr lang="en-US" dirty="0" err="1"/>
              <a:t>naredbi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donosiocu</a:t>
            </a:r>
            <a:r>
              <a:rPr lang="en-US" dirty="0"/>
              <a:t> </a:t>
            </a:r>
            <a:r>
              <a:rPr lang="en-US" dirty="0" err="1"/>
              <a:t>obveznice</a:t>
            </a:r>
            <a:r>
              <a:rPr lang="en-US" dirty="0"/>
              <a:t>, </a:t>
            </a:r>
            <a:r>
              <a:rPr lang="en-US" dirty="0" err="1"/>
              <a:t>isplatiti</a:t>
            </a:r>
            <a:r>
              <a:rPr lang="en-US" dirty="0"/>
              <a:t> </a:t>
            </a:r>
            <a:r>
              <a:rPr lang="en-US" dirty="0" err="1" smtClean="0"/>
              <a:t>određenu</a:t>
            </a:r>
            <a:r>
              <a:rPr lang="sr-Latn-ME" dirty="0" smtClean="0"/>
              <a:t> </a:t>
            </a:r>
            <a:r>
              <a:rPr lang="en-US" dirty="0" err="1" smtClean="0"/>
              <a:t>svotu</a:t>
            </a:r>
            <a:r>
              <a:rPr lang="en-US" dirty="0" smtClean="0"/>
              <a:t> </a:t>
            </a:r>
            <a:r>
              <a:rPr lang="en-US" dirty="0" err="1"/>
              <a:t>novca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iznos</a:t>
            </a:r>
            <a:r>
              <a:rPr lang="en-US" dirty="0"/>
              <a:t> </a:t>
            </a:r>
            <a:r>
              <a:rPr lang="en-US" dirty="0" err="1"/>
              <a:t>anuitetnog</a:t>
            </a:r>
            <a:r>
              <a:rPr lang="en-US" dirty="0"/>
              <a:t> </a:t>
            </a:r>
            <a:r>
              <a:rPr lang="en-US" dirty="0" err="1"/>
              <a:t>kupona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Na </a:t>
            </a:r>
            <a:r>
              <a:rPr lang="en-US" dirty="0" err="1"/>
              <a:t>posuđena</a:t>
            </a:r>
            <a:r>
              <a:rPr lang="en-US" dirty="0"/>
              <a:t> </a:t>
            </a:r>
            <a:r>
              <a:rPr lang="en-US" dirty="0" err="1"/>
              <a:t>sredstva</a:t>
            </a:r>
            <a:r>
              <a:rPr lang="en-US" dirty="0"/>
              <a:t> </a:t>
            </a:r>
            <a:r>
              <a:rPr lang="en-US" dirty="0" err="1"/>
              <a:t>emitent</a:t>
            </a:r>
            <a:r>
              <a:rPr lang="en-US" dirty="0"/>
              <a:t> </a:t>
            </a:r>
            <a:r>
              <a:rPr lang="en-US" dirty="0" err="1"/>
              <a:t>plaća</a:t>
            </a:r>
            <a:r>
              <a:rPr lang="en-US" dirty="0"/>
              <a:t> </a:t>
            </a:r>
            <a:r>
              <a:rPr lang="en-US" dirty="0" err="1" smtClean="0"/>
              <a:t>kupcu</a:t>
            </a:r>
            <a:r>
              <a:rPr lang="sr-Latn-ME" dirty="0" smtClean="0"/>
              <a:t> </a:t>
            </a:r>
            <a:r>
              <a:rPr lang="pl-PL" dirty="0" smtClean="0"/>
              <a:t>određenu </a:t>
            </a:r>
            <a:r>
              <a:rPr lang="pl-PL" dirty="0"/>
              <a:t>naknadu u obliku kamate.</a:t>
            </a:r>
          </a:p>
          <a:p>
            <a:pPr algn="just"/>
            <a:r>
              <a:rPr lang="en-US" dirty="0" err="1"/>
              <a:t>Obveznice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dakle</a:t>
            </a:r>
            <a:r>
              <a:rPr lang="en-US" dirty="0"/>
              <a:t> </a:t>
            </a:r>
            <a:r>
              <a:rPr lang="en-US" dirty="0" err="1"/>
              <a:t>obligacioni</a:t>
            </a:r>
            <a:r>
              <a:rPr lang="en-US" dirty="0"/>
              <a:t>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ednosni</a:t>
            </a:r>
            <a:r>
              <a:rPr lang="en-US" dirty="0" smtClean="0"/>
              <a:t> </a:t>
            </a:r>
            <a:r>
              <a:rPr lang="en-US" dirty="0" err="1"/>
              <a:t>papir</a:t>
            </a:r>
            <a:r>
              <a:rPr lang="en-US" dirty="0"/>
              <a:t> (</a:t>
            </a:r>
            <a:r>
              <a:rPr lang="en-US" dirty="0" err="1"/>
              <a:t>jer</a:t>
            </a:r>
            <a:r>
              <a:rPr lang="en-US" dirty="0"/>
              <a:t> </a:t>
            </a:r>
            <a:r>
              <a:rPr lang="en-US" dirty="0" err="1"/>
              <a:t>sadrže</a:t>
            </a:r>
            <a:r>
              <a:rPr lang="en-US" dirty="0"/>
              <a:t> </a:t>
            </a:r>
            <a:r>
              <a:rPr lang="en-US" dirty="0" err="1" smtClean="0"/>
              <a:t>novčano</a:t>
            </a:r>
            <a:r>
              <a:rPr lang="sr-Latn-ME" dirty="0" smtClean="0"/>
              <a:t> </a:t>
            </a:r>
            <a:r>
              <a:rPr lang="pl-PL" dirty="0" smtClean="0"/>
              <a:t>potraživanje</a:t>
            </a:r>
            <a:r>
              <a:rPr lang="pl-PL" dirty="0"/>
              <a:t>), a mogu biti po naredbi, na ime ili na donosioca. </a:t>
            </a:r>
            <a:endParaRPr lang="pl-PL" dirty="0" smtClean="0"/>
          </a:p>
          <a:p>
            <a:pPr algn="just"/>
            <a:r>
              <a:rPr lang="pl-PL" dirty="0" smtClean="0"/>
              <a:t>Prava </a:t>
            </a:r>
            <a:r>
              <a:rPr lang="pl-PL" dirty="0"/>
              <a:t>iz </a:t>
            </a:r>
            <a:r>
              <a:rPr lang="pl-PL" dirty="0" smtClean="0"/>
              <a:t>obveznice </a:t>
            </a:r>
            <a:r>
              <a:rPr lang="en-US" dirty="0" err="1" smtClean="0"/>
              <a:t>mogu</a:t>
            </a:r>
            <a:r>
              <a:rPr lang="en-US" dirty="0" smtClean="0"/>
              <a:t> </a:t>
            </a:r>
            <a:r>
              <a:rPr lang="en-US" dirty="0"/>
              <a:t>se </a:t>
            </a:r>
            <a:r>
              <a:rPr lang="en-US" dirty="0" err="1" smtClean="0"/>
              <a:t>pren</a:t>
            </a:r>
            <a:r>
              <a:rPr lang="sr-Latn-ME" dirty="0" smtClean="0"/>
              <a:t>ij</a:t>
            </a:r>
            <a:r>
              <a:rPr lang="en-US" dirty="0" err="1" smtClean="0"/>
              <a:t>eti</a:t>
            </a:r>
            <a:r>
              <a:rPr lang="en-US" dirty="0" smtClean="0"/>
              <a:t> </a:t>
            </a:r>
            <a:r>
              <a:rPr lang="en-US" dirty="0" err="1"/>
              <a:t>indosamentom</a:t>
            </a:r>
            <a:r>
              <a:rPr lang="en-US" dirty="0"/>
              <a:t> (</a:t>
            </a:r>
            <a:r>
              <a:rPr lang="en-US" dirty="0" err="1"/>
              <a:t>ako</a:t>
            </a:r>
            <a:r>
              <a:rPr lang="en-US" dirty="0"/>
              <a:t> </a:t>
            </a:r>
            <a:r>
              <a:rPr lang="en-US" dirty="0" err="1"/>
              <a:t>glase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ime</a:t>
            </a:r>
            <a:r>
              <a:rPr lang="en-US" dirty="0"/>
              <a:t>)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prodajom</a:t>
            </a:r>
            <a:r>
              <a:rPr lang="en-US" dirty="0"/>
              <a:t> </a:t>
            </a:r>
            <a:r>
              <a:rPr lang="en-US" dirty="0" err="1"/>
              <a:t>obveznica</a:t>
            </a:r>
            <a:r>
              <a:rPr lang="en-US" dirty="0"/>
              <a:t> (</a:t>
            </a:r>
            <a:r>
              <a:rPr lang="en-US" dirty="0" err="1" smtClean="0"/>
              <a:t>ako</a:t>
            </a:r>
            <a:r>
              <a:rPr lang="sr-Latn-ME" dirty="0" smtClean="0"/>
              <a:t> </a:t>
            </a:r>
            <a:r>
              <a:rPr lang="en-US" dirty="0" err="1" smtClean="0"/>
              <a:t>glase</a:t>
            </a:r>
            <a:r>
              <a:rPr lang="en-US" dirty="0" smtClean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donosioca</a:t>
            </a:r>
            <a:r>
              <a:rPr lang="en-US" dirty="0"/>
              <a:t>). </a:t>
            </a:r>
            <a:endParaRPr lang="sr-Latn-ME" dirty="0" smtClean="0"/>
          </a:p>
          <a:p>
            <a:pPr algn="just"/>
            <a:r>
              <a:rPr lang="en-US" dirty="0" err="1" smtClean="0"/>
              <a:t>Legalni</a:t>
            </a:r>
            <a:r>
              <a:rPr lang="en-US" dirty="0" smtClean="0"/>
              <a:t> </a:t>
            </a:r>
            <a:r>
              <a:rPr lang="en-US" dirty="0" err="1"/>
              <a:t>vlasnik</a:t>
            </a:r>
            <a:r>
              <a:rPr lang="en-US" dirty="0"/>
              <a:t> </a:t>
            </a:r>
            <a:r>
              <a:rPr lang="en-US" dirty="0" err="1"/>
              <a:t>prodaje</a:t>
            </a:r>
            <a:r>
              <a:rPr lang="en-US" dirty="0"/>
              <a:t> </a:t>
            </a:r>
            <a:r>
              <a:rPr lang="en-US" dirty="0" err="1"/>
              <a:t>ovaj</a:t>
            </a:r>
            <a:r>
              <a:rPr lang="en-US" dirty="0"/>
              <a:t> </a:t>
            </a:r>
            <a:r>
              <a:rPr lang="en-US" dirty="0" err="1"/>
              <a:t>drugi</a:t>
            </a:r>
            <a:r>
              <a:rPr lang="en-US" dirty="0"/>
              <a:t> </a:t>
            </a:r>
            <a:r>
              <a:rPr lang="en-US" dirty="0" err="1"/>
              <a:t>oblik</a:t>
            </a:r>
            <a:r>
              <a:rPr lang="en-US" dirty="0"/>
              <a:t> </a:t>
            </a:r>
            <a:r>
              <a:rPr lang="en-US" dirty="0" err="1"/>
              <a:t>obveznica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trguje</a:t>
            </a:r>
            <a:r>
              <a:rPr lang="sr-Latn-ME" dirty="0" smtClean="0"/>
              <a:t> </a:t>
            </a:r>
            <a:r>
              <a:rPr lang="pl-PL" dirty="0" smtClean="0"/>
              <a:t>s </a:t>
            </a:r>
            <a:r>
              <a:rPr lang="pl-PL" dirty="0"/>
              <a:t>njima na tržištu novca (ako su kratkoročne) odnosno na tržištu kapitala (ako </a:t>
            </a:r>
            <a:r>
              <a:rPr lang="pl-PL" dirty="0" smtClean="0"/>
              <a:t>su </a:t>
            </a:r>
            <a:r>
              <a:rPr lang="en-US" dirty="0" err="1" smtClean="0"/>
              <a:t>dugoročne</a:t>
            </a:r>
            <a:r>
              <a:rPr lang="en-US" dirty="0"/>
              <a:t>).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7AA31-9651-4598-9723-AE56DE97C57E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342340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1046</TotalTime>
  <Words>6059</Words>
  <Application>Microsoft Office PowerPoint</Application>
  <PresentationFormat>Custom</PresentationFormat>
  <Paragraphs>380</Paragraphs>
  <Slides>63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63</vt:i4>
      </vt:variant>
    </vt:vector>
  </HeadingPairs>
  <TitlesOfParts>
    <vt:vector size="64" baseType="lpstr">
      <vt:lpstr>Office Theme</vt:lpstr>
      <vt:lpstr>PRAVO FINANSIJSKIH INSTITUCIJA</vt:lpstr>
      <vt:lpstr>Sadržaj </vt:lpstr>
      <vt:lpstr>A - HARTIJE OD VREDNOSTI NA TRŽIŠTU NOVCA</vt:lpstr>
      <vt:lpstr>Slide 4</vt:lpstr>
      <vt:lpstr>1. DRŽAVNE OBVEZNICE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 2. BLAGAJNIČKI ZAPISI 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 3. KOMERCIJALNI ZAPISI </vt:lpstr>
      <vt:lpstr>Slide 33</vt:lpstr>
      <vt:lpstr>Slide 34</vt:lpstr>
      <vt:lpstr>Slide 35</vt:lpstr>
      <vt:lpstr>Slide 36</vt:lpstr>
      <vt:lpstr>Slide 37</vt:lpstr>
      <vt:lpstr> 4. BANKARSKA POTVRDA O DEPOZITU (DEPOZITNI CERTIFIKAT) </vt:lpstr>
      <vt:lpstr>Slide 39</vt:lpstr>
      <vt:lpstr>Slide 40</vt:lpstr>
      <vt:lpstr>Slide 41</vt:lpstr>
      <vt:lpstr>Slide 42</vt:lpstr>
      <vt:lpstr>Slide 43</vt:lpstr>
      <vt:lpstr>Slide 44</vt:lpstr>
      <vt:lpstr>Slide 45</vt:lpstr>
      <vt:lpstr>5. BANKARSKI AKCEPT</vt:lpstr>
      <vt:lpstr>Slide 47</vt:lpstr>
      <vt:lpstr>Slide 48</vt:lpstr>
      <vt:lpstr>Slide 49</vt:lpstr>
      <vt:lpstr>Slide 50</vt:lpstr>
      <vt:lpstr>Slide 51</vt:lpstr>
      <vt:lpstr>Slide 52</vt:lpstr>
      <vt:lpstr>Slide 53</vt:lpstr>
      <vt:lpstr>6.KOMERCIJALNI BONOVI</vt:lpstr>
      <vt:lpstr>Slide 55</vt:lpstr>
      <vt:lpstr>Slide 56</vt:lpstr>
      <vt:lpstr>Slide 57</vt:lpstr>
      <vt:lpstr>Slide 58</vt:lpstr>
      <vt:lpstr>B -  MEĐUBANKARSKA TRGOVINA VIŠKOVIMA OBAVEZNIH REZERVI</vt:lpstr>
      <vt:lpstr>Slide 60</vt:lpstr>
      <vt:lpstr>Slide 61</vt:lpstr>
      <vt:lpstr>Slide 62</vt:lpstr>
      <vt:lpstr>Slide 63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PRAVO FINANSIJSKIH INSTITUCIJA</dc:title>
  <dc:creator>Halil Kalac</dc:creator>
  <cp:lastModifiedBy>Windows User</cp:lastModifiedBy>
  <cp:revision>51</cp:revision>
  <dcterms:created xsi:type="dcterms:W3CDTF">2019-04-10T21:36:01Z</dcterms:created>
  <dcterms:modified xsi:type="dcterms:W3CDTF">2019-04-19T09:20:20Z</dcterms:modified>
</cp:coreProperties>
</file>