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12.3.2019.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5545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619811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KORPORATIVNO UPRAVLJANJE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Darko Tipurić i 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saradnici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izdanje 2008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Međunarodni</a:t>
            </a:r>
            <a:r>
              <a:rPr lang="en-US" dirty="0" smtClean="0"/>
              <a:t> </a:t>
            </a:r>
            <a:r>
              <a:rPr lang="en-US" dirty="0" err="1" smtClean="0"/>
              <a:t>domet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OECD-</a:t>
            </a:r>
            <a:r>
              <a:rPr lang="en-US" dirty="0" err="1" smtClean="0"/>
              <a:t>ov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zasniva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četiri</a:t>
            </a:r>
            <a:r>
              <a:rPr lang="en-US" dirty="0" smtClean="0"/>
              <a:t> </a:t>
            </a:r>
            <a:r>
              <a:rPr lang="en-US" dirty="0" err="1" smtClean="0"/>
              <a:t>osnovne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:</a:t>
            </a:r>
          </a:p>
          <a:p>
            <a:pPr algn="just">
              <a:lnSpc>
                <a:spcPct val="100000"/>
              </a:lnSpc>
            </a:pPr>
            <a:r>
              <a:rPr lang="en-US" b="1" dirty="0" err="1" smtClean="0"/>
              <a:t>Nepristrasnost</a:t>
            </a:r>
            <a:r>
              <a:rPr lang="en-US" b="1" dirty="0" smtClean="0"/>
              <a:t>:</a:t>
            </a:r>
            <a:r>
              <a:rPr lang="sr-Latn-ME" b="1" dirty="0" smtClean="0"/>
              <a:t> </a:t>
            </a:r>
            <a:r>
              <a:rPr lang="en-US" dirty="0" err="1" smtClean="0"/>
              <a:t>Okvir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štititi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 d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osiguravati</a:t>
            </a:r>
            <a:r>
              <a:rPr lang="en-US" dirty="0" smtClean="0"/>
              <a:t> </a:t>
            </a:r>
            <a:r>
              <a:rPr lang="en-US" dirty="0" err="1" smtClean="0"/>
              <a:t>ravnopravan</a:t>
            </a:r>
            <a:r>
              <a:rPr lang="en-US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,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 smtClean="0"/>
              <a:t>manjinske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>
              <a:lnSpc>
                <a:spcPct val="100000"/>
              </a:lnSpc>
            </a:pP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dobiju</a:t>
            </a:r>
            <a:r>
              <a:rPr lang="en-US" dirty="0" smtClean="0"/>
              <a:t> </a:t>
            </a:r>
            <a:r>
              <a:rPr lang="en-US" dirty="0" err="1" smtClean="0"/>
              <a:t>djelotvorno</a:t>
            </a:r>
            <a:r>
              <a:rPr lang="en-US" dirty="0" smtClean="0"/>
              <a:t> </a:t>
            </a:r>
            <a:r>
              <a:rPr lang="en-US" dirty="0" err="1" smtClean="0"/>
              <a:t>obeštećenje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kršenje</a:t>
            </a:r>
            <a:r>
              <a:rPr lang="en-US" dirty="0" smtClean="0"/>
              <a:t> </a:t>
            </a:r>
            <a:r>
              <a:rPr lang="en-US" dirty="0" err="1" smtClean="0"/>
              <a:t>njihovih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b="1" dirty="0" smtClean="0"/>
              <a:t>• Obaveza: </a:t>
            </a:r>
            <a:r>
              <a:rPr lang="pt-BR" dirty="0" smtClean="0"/>
              <a:t>Okvir korporativnog upravljanja treba priznati prava nosilaca</a:t>
            </a:r>
            <a:r>
              <a:rPr lang="sr-Latn-ME" dirty="0" smtClean="0"/>
              <a:t> </a:t>
            </a:r>
            <a:r>
              <a:rPr lang="pl-PL" dirty="0" smtClean="0"/>
              <a:t>interesa koja su utvrđena zakonom i podsticati aktivnu saradnju između </a:t>
            </a:r>
            <a:r>
              <a:rPr lang="en-US" dirty="0" err="1" smtClean="0"/>
              <a:t>korporacija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nosilaca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u </a:t>
            </a:r>
            <a:r>
              <a:rPr lang="en-US" dirty="0" err="1" smtClean="0"/>
              <a:t>stvaranju</a:t>
            </a:r>
            <a:r>
              <a:rPr lang="en-US" dirty="0" smtClean="0"/>
              <a:t> </a:t>
            </a:r>
            <a:r>
              <a:rPr lang="en-US" dirty="0" err="1" smtClean="0"/>
              <a:t>bogatstva</a:t>
            </a:r>
            <a:r>
              <a:rPr lang="en-US" dirty="0" smtClean="0"/>
              <a:t>, </a:t>
            </a:r>
            <a:r>
              <a:rPr lang="en-US" dirty="0" err="1" smtClean="0"/>
              <a:t>radnih</a:t>
            </a:r>
            <a:r>
              <a:rPr lang="en-US" dirty="0" smtClean="0"/>
              <a:t> </a:t>
            </a:r>
            <a:r>
              <a:rPr lang="en-US" dirty="0" err="1" smtClean="0"/>
              <a:t>mjesta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održivosti</a:t>
            </a:r>
            <a:r>
              <a:rPr lang="en-US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zdravih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b="1" dirty="0" smtClean="0"/>
              <a:t>• </a:t>
            </a:r>
            <a:r>
              <a:rPr lang="en-US" b="1" dirty="0" err="1" smtClean="0"/>
              <a:t>Transparentnost</a:t>
            </a:r>
            <a:r>
              <a:rPr lang="en-US" b="1" dirty="0" smtClean="0"/>
              <a:t>: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osigurati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vrši</a:t>
            </a:r>
            <a:r>
              <a:rPr lang="sr-Latn-ME" dirty="0" smtClean="0"/>
              <a:t> </a:t>
            </a:r>
            <a:r>
              <a:rPr lang="en-US" dirty="0" err="1" smtClean="0"/>
              <a:t>blagovremeno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tačno</a:t>
            </a:r>
            <a:r>
              <a:rPr lang="en-US" dirty="0" smtClean="0"/>
              <a:t> </a:t>
            </a:r>
            <a:r>
              <a:rPr lang="en-US" dirty="0" err="1" smtClean="0"/>
              <a:t>objelodanjivanje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o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bitnim</a:t>
            </a:r>
            <a:r>
              <a:rPr lang="en-US" dirty="0" smtClean="0"/>
              <a:t> </a:t>
            </a:r>
            <a:r>
              <a:rPr lang="en-US" dirty="0" err="1" smtClean="0"/>
              <a:t>pitanjima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tiču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,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 smtClean="0"/>
              <a:t>njegovo</a:t>
            </a:r>
            <a:r>
              <a:rPr lang="en-US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stanje</a:t>
            </a:r>
            <a:r>
              <a:rPr lang="en-US" dirty="0" smtClean="0"/>
              <a:t>, </a:t>
            </a:r>
            <a:r>
              <a:rPr lang="en-US" dirty="0" err="1" smtClean="0"/>
              <a:t>uspješnost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vlasništvo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strukturu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Odgovornost</a:t>
            </a:r>
            <a:r>
              <a:rPr lang="en-US" b="1" dirty="0" smtClean="0"/>
              <a:t>: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osigurati</a:t>
            </a:r>
            <a:r>
              <a:rPr lang="en-US" dirty="0" smtClean="0"/>
              <a:t> </a:t>
            </a:r>
            <a:r>
              <a:rPr lang="en-US" dirty="0" err="1" smtClean="0"/>
              <a:t>strateško</a:t>
            </a:r>
            <a:r>
              <a:rPr lang="sr-Latn-ME" dirty="0" smtClean="0"/>
              <a:t> </a:t>
            </a:r>
            <a:r>
              <a:rPr lang="en-US" dirty="0" err="1" smtClean="0"/>
              <a:t>usmjeravanje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, </a:t>
            </a:r>
            <a:r>
              <a:rPr lang="en-US" dirty="0" err="1" smtClean="0"/>
              <a:t>djelotvorno</a:t>
            </a:r>
            <a:r>
              <a:rPr lang="en-US" dirty="0" smtClean="0"/>
              <a:t> </a:t>
            </a:r>
            <a:r>
              <a:rPr lang="en-US" dirty="0" err="1" smtClean="0"/>
              <a:t>praćenje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preduzeću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ME" dirty="0" smtClean="0"/>
              <a:t>OSLOVNA LOGIKA KORPORATIVNOG UPRAVLJANJA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Na nivou privrednog društva</a:t>
            </a:r>
            <a:r>
              <a:rPr lang="sr-Latn-ME" dirty="0" smtClean="0"/>
              <a:t>. </a:t>
            </a:r>
            <a:r>
              <a:rPr lang="pt-BR" dirty="0" smtClean="0"/>
              <a:t> </a:t>
            </a:r>
            <a:r>
              <a:rPr lang="sr-Latn-ME" dirty="0" smtClean="0"/>
              <a:t>P</a:t>
            </a:r>
            <a:r>
              <a:rPr lang="pt-BR" dirty="0" smtClean="0"/>
              <a:t>reduzeća kojima se dobro upravlja</a:t>
            </a:r>
            <a:r>
              <a:rPr lang="sr-Latn-ME" dirty="0" smtClean="0"/>
              <a:t>,</a:t>
            </a:r>
            <a:r>
              <a:rPr lang="pt-BR" dirty="0" smtClean="0"/>
              <a:t> obično</a:t>
            </a:r>
            <a:r>
              <a:rPr lang="sr-Latn-ME" dirty="0" smtClean="0"/>
              <a:t> </a:t>
            </a:r>
            <a:r>
              <a:rPr lang="pl-PL" dirty="0" smtClean="0"/>
              <a:t>bolje i jeftinije dolaze do kapitala, i na dugi rok uspijevaju nadmašiti slična privredna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loše</a:t>
            </a:r>
            <a:r>
              <a:rPr lang="en-US" dirty="0" smtClean="0"/>
              <a:t> </a:t>
            </a:r>
            <a:r>
              <a:rPr lang="en-US" dirty="0" err="1" smtClean="0"/>
              <a:t>upravlja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insistiraju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najvišim</a:t>
            </a:r>
            <a:r>
              <a:rPr lang="en-US" dirty="0" smtClean="0"/>
              <a:t> </a:t>
            </a:r>
            <a:r>
              <a:rPr lang="en-US" dirty="0" err="1" smtClean="0"/>
              <a:t>standardima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smanjuju</a:t>
            </a:r>
            <a:r>
              <a:rPr lang="en-US" dirty="0" smtClean="0"/>
              <a:t> </a:t>
            </a:r>
            <a:r>
              <a:rPr lang="en-US" dirty="0" err="1" smtClean="0"/>
              <a:t>mnoge</a:t>
            </a:r>
            <a:r>
              <a:rPr lang="en-US" dirty="0" smtClean="0"/>
              <a:t> </a:t>
            </a:r>
            <a:r>
              <a:rPr lang="en-US" dirty="0" err="1" smtClean="0"/>
              <a:t>rizike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svojstveni</a:t>
            </a:r>
            <a:r>
              <a:rPr lang="en-US" dirty="0" smtClean="0"/>
              <a:t> </a:t>
            </a:r>
            <a:r>
              <a:rPr lang="en-US" dirty="0" err="1" smtClean="0"/>
              <a:t>ulaganju</a:t>
            </a:r>
            <a:r>
              <a:rPr lang="en-US" dirty="0" smtClean="0"/>
              <a:t> u </a:t>
            </a:r>
            <a:r>
              <a:rPr lang="en-US" dirty="0" err="1" smtClean="0"/>
              <a:t>društvo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Društvima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aktivno</a:t>
            </a:r>
            <a:r>
              <a:rPr lang="sr-Latn-ME" dirty="0" smtClean="0"/>
              <a:t> </a:t>
            </a:r>
            <a:r>
              <a:rPr lang="en-US" dirty="0" err="1" smtClean="0"/>
              <a:t>promovi</a:t>
            </a:r>
            <a:r>
              <a:rPr lang="sr-Latn-ME" dirty="0" smtClean="0"/>
              <a:t>š</a:t>
            </a:r>
            <a:r>
              <a:rPr lang="en-US" dirty="0" smtClean="0"/>
              <a:t>u </a:t>
            </a:r>
            <a:r>
              <a:rPr lang="en-US" dirty="0" err="1" smtClean="0"/>
              <a:t>snažne</a:t>
            </a:r>
            <a:r>
              <a:rPr lang="en-US" dirty="0" smtClean="0"/>
              <a:t> </a:t>
            </a:r>
            <a:r>
              <a:rPr lang="en-US" dirty="0" err="1" smtClean="0"/>
              <a:t>prakse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potrebni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ključni</a:t>
            </a:r>
            <a:r>
              <a:rPr lang="en-US" dirty="0" smtClean="0"/>
              <a:t> </a:t>
            </a:r>
            <a:r>
              <a:rPr lang="en-US" dirty="0" err="1" smtClean="0"/>
              <a:t>zaposleni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spremni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sposobni</a:t>
            </a:r>
            <a:r>
              <a:rPr lang="en-US" dirty="0" smtClean="0"/>
              <a:t> </a:t>
            </a:r>
            <a:r>
              <a:rPr lang="en-US" dirty="0" err="1" smtClean="0"/>
              <a:t>smisliti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implementirati</a:t>
            </a:r>
            <a:r>
              <a:rPr lang="en-US" dirty="0" smtClean="0"/>
              <a:t> </a:t>
            </a:r>
            <a:r>
              <a:rPr lang="en-US" dirty="0" err="1" smtClean="0"/>
              <a:t>dobre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Ova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generalno</a:t>
            </a:r>
            <a:r>
              <a:rPr lang="en-US" dirty="0" smtClean="0"/>
              <a:t> </a:t>
            </a:r>
            <a:r>
              <a:rPr lang="en-US" dirty="0" err="1" smtClean="0"/>
              <a:t>cijeniti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nagrađivati</a:t>
            </a:r>
            <a:r>
              <a:rPr lang="en-US" dirty="0" smtClean="0"/>
              <a:t> </a:t>
            </a:r>
            <a:r>
              <a:rPr lang="en-US" dirty="0" err="1" smtClean="0"/>
              <a:t>takve</a:t>
            </a:r>
            <a:r>
              <a:rPr lang="sr-Latn-ME" dirty="0" smtClean="0"/>
              <a:t> </a:t>
            </a:r>
            <a:r>
              <a:rPr lang="en-US" dirty="0" err="1" smtClean="0"/>
              <a:t>zaposlene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njihovih</a:t>
            </a:r>
            <a:r>
              <a:rPr lang="en-US" dirty="0" smtClean="0"/>
              <a:t> </a:t>
            </a:r>
            <a:r>
              <a:rPr lang="en-US" dirty="0" err="1" smtClean="0"/>
              <a:t>konkurenata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svjesni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ovakvih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praksi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ignori</a:t>
            </a:r>
            <a:r>
              <a:rPr lang="sr-Latn-ME" dirty="0" smtClean="0"/>
              <a:t>š</a:t>
            </a:r>
            <a:r>
              <a:rPr lang="en-US" dirty="0" smtClean="0"/>
              <a:t>u.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Zatim</a:t>
            </a:r>
            <a:r>
              <a:rPr lang="en-US" dirty="0" smtClean="0"/>
              <a:t>, </a:t>
            </a:r>
            <a:r>
              <a:rPr lang="en-US" dirty="0" err="1" smtClean="0"/>
              <a:t>takva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privlače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pl-PL" dirty="0" smtClean="0"/>
              <a:t>su spremni osigurati kapital po nižoj cijeni.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</a:t>
            </a:r>
            <a:r>
              <a:rPr lang="sr-Latn-ME" dirty="0" smtClean="0"/>
              <a:t>IJENA KORPORATIVNOG UPRAVLJANJA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Dobro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povlači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sobom</a:t>
            </a:r>
            <a:r>
              <a:rPr lang="en-US" dirty="0" smtClean="0"/>
              <a:t> </a:t>
            </a:r>
            <a:r>
              <a:rPr lang="en-US" dirty="0" err="1" smtClean="0"/>
              <a:t>realne</a:t>
            </a:r>
            <a:r>
              <a:rPr lang="en-US" dirty="0" smtClean="0"/>
              <a:t> </a:t>
            </a:r>
            <a:r>
              <a:rPr lang="en-US" dirty="0" err="1" smtClean="0"/>
              <a:t>troškove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 </a:t>
            </a:r>
            <a:r>
              <a:rPr lang="en-US" dirty="0" err="1" smtClean="0"/>
              <a:t>obuhvataju</a:t>
            </a:r>
            <a:r>
              <a:rPr lang="sr-Latn-ME" dirty="0" smtClean="0"/>
              <a:t> </a:t>
            </a:r>
            <a:r>
              <a:rPr lang="en-US" dirty="0" err="1" smtClean="0"/>
              <a:t>angaž</a:t>
            </a:r>
            <a:r>
              <a:rPr lang="sr-Latn-ME" dirty="0" smtClean="0"/>
              <a:t>ovanje </a:t>
            </a:r>
            <a:r>
              <a:rPr lang="en-US" dirty="0" smtClean="0"/>
              <a:t> </a:t>
            </a:r>
            <a:r>
              <a:rPr lang="en-US" dirty="0" err="1" smtClean="0"/>
              <a:t>specijaliz</a:t>
            </a:r>
            <a:r>
              <a:rPr lang="sr-Latn-ME" dirty="0" smtClean="0"/>
              <a:t>ova</a:t>
            </a:r>
            <a:r>
              <a:rPr lang="en-US" dirty="0" err="1" smtClean="0"/>
              <a:t>nog</a:t>
            </a:r>
            <a:r>
              <a:rPr lang="en-US" dirty="0" smtClean="0"/>
              <a:t> </a:t>
            </a:r>
            <a:r>
              <a:rPr lang="en-US" dirty="0" err="1" smtClean="0"/>
              <a:t>osoblja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sekretari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, </a:t>
            </a:r>
            <a:r>
              <a:rPr lang="en-US" dirty="0" err="1" smtClean="0"/>
              <a:t>iskusni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nezavisni</a:t>
            </a:r>
            <a:r>
              <a:rPr lang="sr-Latn-ME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 smtClean="0"/>
              <a:t>revizori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stručnjaci</a:t>
            </a:r>
            <a:r>
              <a:rPr lang="en-US" dirty="0" smtClean="0"/>
              <a:t> u </a:t>
            </a:r>
            <a:r>
              <a:rPr lang="en-US" dirty="0" err="1" smtClean="0"/>
              <a:t>oblasti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vjerovatno</a:t>
            </a:r>
            <a:r>
              <a:rPr lang="en-US" dirty="0" smtClean="0"/>
              <a:t> </a:t>
            </a:r>
            <a:r>
              <a:rPr lang="en-US" dirty="0" err="1" smtClean="0"/>
              <a:t>iziskivati</a:t>
            </a:r>
            <a:r>
              <a:rPr lang="en-US" dirty="0" smtClean="0"/>
              <a:t> </a:t>
            </a:r>
            <a:r>
              <a:rPr lang="en-US" dirty="0" err="1" smtClean="0"/>
              <a:t>plaćanje</a:t>
            </a:r>
            <a:r>
              <a:rPr lang="en-US" dirty="0" smtClean="0"/>
              <a:t> </a:t>
            </a:r>
            <a:r>
              <a:rPr lang="en-US" dirty="0" err="1" smtClean="0"/>
              <a:t>honorara</a:t>
            </a:r>
            <a:r>
              <a:rPr lang="en-US" dirty="0" smtClean="0"/>
              <a:t> </a:t>
            </a:r>
            <a:r>
              <a:rPr lang="en-US" dirty="0" err="1" smtClean="0"/>
              <a:t>eksternim</a:t>
            </a:r>
            <a:r>
              <a:rPr lang="en-US" dirty="0" smtClean="0"/>
              <a:t> </a:t>
            </a:r>
            <a:r>
              <a:rPr lang="en-US" dirty="0" err="1" smtClean="0"/>
              <a:t>savjetnicima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revizorima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konsultantima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 smtClean="0"/>
              <a:t>T</a:t>
            </a:r>
            <a:r>
              <a:rPr lang="en-US" dirty="0" err="1" smtClean="0"/>
              <a:t>roškovi</a:t>
            </a:r>
            <a:r>
              <a:rPr lang="en-US" dirty="0" smtClean="0"/>
              <a:t> </a:t>
            </a:r>
            <a:r>
              <a:rPr lang="en-US" dirty="0" err="1" smtClean="0"/>
              <a:t>dodatnog</a:t>
            </a:r>
            <a:r>
              <a:rPr lang="en-US" dirty="0" smtClean="0"/>
              <a:t> </a:t>
            </a:r>
            <a:r>
              <a:rPr lang="en-US" dirty="0" err="1" smtClean="0"/>
              <a:t>objelodanjivanja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visoki</a:t>
            </a:r>
            <a:r>
              <a:rPr lang="en-US" dirty="0" smtClean="0"/>
              <a:t>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Korporativno upravljanje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sistemom upravljanja malim i srednjim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preduzećima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velikim korporacijama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Pravima osoba u statusu vlasnika dijela kapitala sa različitim omjerom učešća u ukupnom kapitalu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naglaskom na male dioničare i njihovim pravima</a:t>
            </a:r>
            <a:endParaRPr lang="bs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načinu osnivanja kompanije, pravilima i uslovima poslovanja u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zakonskim regulativama vezanim za korporaciju“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bs-Latn-B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bs-Latn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s-Latn-B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ematske jedinice predmeta Korporativno upravljanje:</a:t>
            </a:r>
          </a:p>
          <a:p>
            <a:pPr marL="109728" indent="0">
              <a:buNone/>
            </a:pPr>
            <a:endParaRPr lang="bs-Latn-BA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ME" sz="2400" dirty="0" smtClean="0"/>
              <a:t>A-</a:t>
            </a:r>
            <a:r>
              <a:rPr lang="en-US" sz="2400" dirty="0" smtClean="0"/>
              <a:t> </a:t>
            </a:r>
            <a:r>
              <a:rPr lang="sr-Latn-ME" sz="2400" dirty="0" smtClean="0"/>
              <a:t>ŠTA JE</a:t>
            </a:r>
            <a:r>
              <a:rPr lang="en-US" sz="2400" dirty="0" smtClean="0"/>
              <a:t> KORPORATIVNO UPRAVLJANJE</a:t>
            </a:r>
            <a:endParaRPr lang="sr-Latn-ME" sz="2400" dirty="0" smtClean="0"/>
          </a:p>
          <a:p>
            <a:pPr marL="0" indent="0">
              <a:buNone/>
            </a:pPr>
            <a:r>
              <a:rPr lang="sr-Latn-ME" sz="2400" dirty="0" smtClean="0"/>
              <a:t>1.Pojam i definisanje korporativnog upravljanja</a:t>
            </a:r>
          </a:p>
          <a:p>
            <a:pPr marL="0" indent="0">
              <a:buNone/>
            </a:pPr>
            <a:r>
              <a:rPr lang="sr-Latn-ME" sz="2400" dirty="0" smtClean="0"/>
              <a:t>2. Moderna korporacija  i menadžerski kapitalizam </a:t>
            </a:r>
          </a:p>
          <a:p>
            <a:pPr marL="0" indent="0">
              <a:buNone/>
            </a:pPr>
            <a:r>
              <a:rPr lang="sr-Latn-ME" sz="2400" dirty="0" smtClean="0"/>
              <a:t>3. Vlasnički koncept i razvoj modernog korporativnog upravljanja</a:t>
            </a:r>
          </a:p>
          <a:p>
            <a:pPr marL="0" indent="0">
              <a:buNone/>
            </a:pPr>
            <a:r>
              <a:rPr lang="sr-Latn-ME" sz="2400" dirty="0" smtClean="0"/>
              <a:t>4. Kritika vlasničkog pristupa  </a:t>
            </a:r>
          </a:p>
          <a:p>
            <a:pPr marL="0" indent="0">
              <a:buNone/>
            </a:pPr>
            <a:r>
              <a:rPr lang="sr-Latn-ME" sz="2400" dirty="0" smtClean="0"/>
              <a:t>5. Normativni pristup stokeholderskoj orijentaciji preduzeću</a:t>
            </a:r>
          </a:p>
          <a:p>
            <a:pPr marL="0" indent="0">
              <a:buNone/>
            </a:pPr>
            <a:r>
              <a:rPr lang="sr-Latn-ME" sz="2400" dirty="0" smtClean="0"/>
              <a:t>6. Modeli  korporatvnog upravljanja</a:t>
            </a:r>
          </a:p>
          <a:p>
            <a:pPr marL="0" indent="0">
              <a:buNone/>
            </a:pPr>
            <a:r>
              <a:rPr lang="sr-Latn-ME" sz="2400" dirty="0" smtClean="0"/>
              <a:t>7. Nosioci interesa i njihova uloga</a:t>
            </a:r>
            <a:r>
              <a:rPr lang="en-US" sz="2400" dirty="0" smtClean="0"/>
              <a:t> </a:t>
            </a:r>
            <a:r>
              <a:rPr lang="sr-Latn-ME" sz="2400" dirty="0" smtClean="0"/>
              <a:t>u preduzeću</a:t>
            </a:r>
            <a:endParaRPr lang="sr-Latn-ME" sz="2400" b="1" dirty="0" smtClean="0"/>
          </a:p>
          <a:p>
            <a:pPr marL="0" indent="0">
              <a:buNone/>
            </a:pPr>
            <a:r>
              <a:rPr lang="sr-Latn-ME" sz="2400" dirty="0" smtClean="0"/>
              <a:t>8. Kratka istorija korporativnog upravljanja  i mđunarodni domet </a:t>
            </a:r>
          </a:p>
          <a:p>
            <a:pPr marL="514350" indent="-514350">
              <a:buAutoNum type="arabicPeriod" startAt="9"/>
            </a:pPr>
            <a:r>
              <a:rPr lang="sr-Latn-ME" sz="2400" dirty="0" smtClean="0"/>
              <a:t>Razlikovanje korporativnog upravljanja od rukovođenja</a:t>
            </a:r>
          </a:p>
          <a:p>
            <a:pPr marL="0" indent="0">
              <a:buNone/>
            </a:pPr>
            <a:r>
              <a:rPr lang="sr-Latn-ME" sz="2400" dirty="0" smtClean="0"/>
              <a:t>B -</a:t>
            </a:r>
            <a:r>
              <a:rPr lang="en-US" sz="2400" dirty="0" smtClean="0"/>
              <a:t> </a:t>
            </a:r>
            <a:r>
              <a:rPr lang="sr-Latn-ME" sz="2400" dirty="0" smtClean="0"/>
              <a:t>POSLOVNA LOGIKA KORPORATIVNOG UPRAVLJANJA</a:t>
            </a:r>
          </a:p>
          <a:p>
            <a:pPr marL="514350" indent="-514350">
              <a:buAutoNum type="arabicPeriod"/>
            </a:pPr>
            <a:r>
              <a:rPr lang="sr-Latn-ME" sz="2400" dirty="0" smtClean="0"/>
              <a:t>Stimulisanje učinaka i poboljšanje operativne efikasnosti</a:t>
            </a:r>
          </a:p>
          <a:p>
            <a:pPr marL="514350" indent="-514350">
              <a:buAutoNum type="arabicPeriod"/>
            </a:pPr>
            <a:r>
              <a:rPr lang="sr-Latn-ME" sz="2400" dirty="0" smtClean="0"/>
              <a:t>Poboljšanje pristupa tržištu kapitala</a:t>
            </a:r>
          </a:p>
          <a:p>
            <a:pPr marL="514350" indent="-514350">
              <a:buAutoNum type="arabicPeriod"/>
            </a:pPr>
            <a:r>
              <a:rPr lang="sr-Latn-ME" sz="2400" dirty="0" smtClean="0"/>
              <a:t>Povećanje vrijednosti sredstava preduzeća i smanjenje cijene kapitala</a:t>
            </a:r>
          </a:p>
          <a:p>
            <a:pPr marL="514350" indent="-514350">
              <a:buAutoNum type="arabicPeriod"/>
            </a:pPr>
            <a:r>
              <a:rPr lang="sr-Latn-ME" sz="2400" dirty="0" smtClean="0"/>
              <a:t>Građenje bolje reputacije preduzeća</a:t>
            </a:r>
          </a:p>
          <a:p>
            <a:pPr marL="0" indent="0">
              <a:buNone/>
            </a:pPr>
            <a:r>
              <a:rPr lang="sr-Latn-ME" sz="2400" dirty="0" smtClean="0"/>
              <a:t>C – CIJENA KORPORATIVNOG UPRAVLJANJA</a:t>
            </a:r>
          </a:p>
          <a:p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0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Šta</a:t>
            </a:r>
            <a:r>
              <a:rPr lang="en-US" dirty="0" smtClean="0"/>
              <a:t> je </a:t>
            </a:r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sr-Latn-ME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Međunarodna</a:t>
            </a:r>
            <a:r>
              <a:rPr lang="en-US" dirty="0" smtClean="0"/>
              <a:t> </a:t>
            </a: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 smtClean="0"/>
              <a:t>korporacija</a:t>
            </a:r>
            <a:r>
              <a:rPr lang="en-US" dirty="0" smtClean="0"/>
              <a:t> (IFC) </a:t>
            </a:r>
            <a:r>
              <a:rPr lang="en-US" dirty="0" err="1" smtClean="0"/>
              <a:t>defini</a:t>
            </a:r>
            <a:r>
              <a:rPr lang="sr-Latn-ME" dirty="0" smtClean="0"/>
              <a:t>še</a:t>
            </a:r>
            <a:r>
              <a:rPr lang="en-US" dirty="0" smtClean="0"/>
              <a:t> </a:t>
            </a:r>
            <a:r>
              <a:rPr lang="en-US" dirty="0" err="1" smtClean="0"/>
              <a:t>korporativno</a:t>
            </a:r>
            <a:r>
              <a:rPr lang="sr-Latn-ME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“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procese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vođenje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”.</a:t>
            </a:r>
          </a:p>
          <a:p>
            <a:pPr algn="just"/>
            <a:r>
              <a:rPr lang="en-US" dirty="0" err="1" smtClean="0"/>
              <a:t>Opšteprihvaćena</a:t>
            </a:r>
            <a:r>
              <a:rPr lang="en-US" dirty="0" smtClean="0"/>
              <a:t> </a:t>
            </a:r>
            <a:r>
              <a:rPr lang="en-US" dirty="0" err="1" smtClean="0"/>
              <a:t>definicija</a:t>
            </a:r>
            <a:r>
              <a:rPr lang="en-US" dirty="0" smtClean="0"/>
              <a:t> </a:t>
            </a:r>
            <a:r>
              <a:rPr lang="en-US" dirty="0" err="1" smtClean="0"/>
              <a:t>pojma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potiče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 </a:t>
            </a:r>
            <a:r>
              <a:rPr lang="en-US" dirty="0" err="1" smtClean="0"/>
              <a:t>Komiteta</a:t>
            </a:r>
            <a:r>
              <a:rPr lang="en-US" dirty="0" smtClean="0"/>
              <a:t> o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 smtClean="0"/>
              <a:t>aspektima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.U</a:t>
            </a:r>
            <a:r>
              <a:rPr lang="en-US" dirty="0" smtClean="0"/>
              <a:t> </a:t>
            </a:r>
            <a:r>
              <a:rPr lang="sr-Latn-ME" dirty="0" smtClean="0"/>
              <a:t>tom </a:t>
            </a:r>
            <a:r>
              <a:rPr lang="en-US" dirty="0" err="1" smtClean="0"/>
              <a:t>izvještaju</a:t>
            </a:r>
            <a:r>
              <a:rPr lang="en-US" dirty="0" smtClean="0"/>
              <a:t> </a:t>
            </a:r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sr-Latn-ME" dirty="0" smtClean="0"/>
              <a:t> </a:t>
            </a:r>
            <a:r>
              <a:rPr lang="az-Cyrl-AZ" dirty="0" smtClean="0"/>
              <a:t>је </a:t>
            </a:r>
            <a:r>
              <a:rPr lang="en-US" dirty="0" err="1" smtClean="0"/>
              <a:t>definisano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pl-PL" dirty="0" smtClean="0"/>
              <a:t>“Sistem upravljanja i kontrole u kompanijama. Odbor direktora je odgovoran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kompanijama</a:t>
            </a:r>
            <a:r>
              <a:rPr lang="en-US" dirty="0" smtClean="0"/>
              <a:t>. </a:t>
            </a:r>
            <a:r>
              <a:rPr lang="en-US" dirty="0" err="1" smtClean="0"/>
              <a:t>Uloga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u </a:t>
            </a:r>
            <a:r>
              <a:rPr lang="en-US" dirty="0" err="1" smtClean="0"/>
              <a:t>upravljanju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imenuju</a:t>
            </a:r>
            <a:r>
              <a:rPr lang="sr-Latn-ME" dirty="0" smtClean="0"/>
              <a:t> </a:t>
            </a:r>
            <a:r>
              <a:rPr lang="en-US" dirty="0" err="1" smtClean="0"/>
              <a:t>direktore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revizore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obezbijede</a:t>
            </a:r>
            <a:r>
              <a:rPr lang="en-US" dirty="0" smtClean="0"/>
              <a:t> </a:t>
            </a:r>
            <a:r>
              <a:rPr lang="en-US" dirty="0" err="1" smtClean="0"/>
              <a:t>ustanovljavanje</a:t>
            </a:r>
            <a:r>
              <a:rPr lang="en-US" dirty="0" smtClean="0"/>
              <a:t> </a:t>
            </a:r>
            <a:r>
              <a:rPr lang="en-US" dirty="0" err="1" smtClean="0"/>
              <a:t>odgovarajuće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.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direktora</a:t>
            </a:r>
            <a:r>
              <a:rPr lang="en-US" dirty="0" smtClean="0"/>
              <a:t> </a:t>
            </a:r>
            <a:r>
              <a:rPr lang="en-US" dirty="0" err="1" smtClean="0"/>
              <a:t>obuhvataju</a:t>
            </a:r>
            <a:r>
              <a:rPr lang="en-US" dirty="0" smtClean="0"/>
              <a:t> </a:t>
            </a:r>
            <a:r>
              <a:rPr lang="en-US" dirty="0" err="1" smtClean="0"/>
              <a:t>ustanovljavanje</a:t>
            </a:r>
            <a:r>
              <a:rPr lang="en-US" dirty="0" smtClean="0"/>
              <a:t> </a:t>
            </a:r>
            <a:r>
              <a:rPr lang="en-US" dirty="0" err="1" smtClean="0"/>
              <a:t>strateških</a:t>
            </a:r>
            <a:r>
              <a:rPr lang="sr-Latn-ME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, </a:t>
            </a:r>
            <a:r>
              <a:rPr lang="en-US" dirty="0" err="1" smtClean="0"/>
              <a:t>omogućavanje</a:t>
            </a:r>
            <a:r>
              <a:rPr lang="en-US" dirty="0" smtClean="0"/>
              <a:t> </a:t>
            </a:r>
            <a:r>
              <a:rPr lang="en-US" dirty="0" err="1" smtClean="0"/>
              <a:t>vođstva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bi se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implementirali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biznisom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izvještavanje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o </a:t>
            </a:r>
            <a:r>
              <a:rPr lang="en-US" dirty="0" err="1" smtClean="0"/>
              <a:t>upravljanju</a:t>
            </a:r>
            <a:r>
              <a:rPr lang="en-US" dirty="0" smtClean="0"/>
              <a:t>. </a:t>
            </a:r>
            <a:r>
              <a:rPr lang="en-US" dirty="0" err="1" smtClean="0"/>
              <a:t>Radnje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podvrgnute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zakonima</a:t>
            </a:r>
            <a:r>
              <a:rPr lang="en-US" dirty="0" smtClean="0"/>
              <a:t>, </a:t>
            </a:r>
            <a:r>
              <a:rPr lang="en-US" dirty="0" err="1" smtClean="0"/>
              <a:t>propisima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skupštini</a:t>
            </a:r>
            <a:r>
              <a:rPr lang="sr-Latn-ME" dirty="0" smtClean="0"/>
              <a:t> društva“.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b="1" dirty="0" smtClean="0"/>
              <a:t>c)S</a:t>
            </a:r>
            <a:r>
              <a:rPr lang="en-US" b="1" dirty="0" err="1" smtClean="0"/>
              <a:t>trane</a:t>
            </a:r>
            <a:r>
              <a:rPr lang="en-US" b="1" dirty="0" smtClean="0"/>
              <a:t> </a:t>
            </a:r>
            <a:r>
              <a:rPr lang="sr-Latn-ME" b="1" dirty="0" smtClean="0"/>
              <a:t>koje </a:t>
            </a:r>
            <a:r>
              <a:rPr lang="en-US" b="1" dirty="0" err="1" smtClean="0"/>
              <a:t>učestvuju</a:t>
            </a:r>
            <a:r>
              <a:rPr lang="en-US" b="1" dirty="0" smtClean="0"/>
              <a:t> u </a:t>
            </a:r>
            <a:r>
              <a:rPr lang="en-US" b="1" dirty="0" err="1" smtClean="0"/>
              <a:t>vođenju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kontroli</a:t>
            </a:r>
            <a:r>
              <a:rPr lang="sr-Latn-ME" b="1" dirty="0" smtClean="0"/>
              <a:t> dioničkog </a:t>
            </a:r>
            <a:r>
              <a:rPr lang="en-US" b="1" dirty="0" smtClean="0"/>
              <a:t> </a:t>
            </a:r>
            <a:r>
              <a:rPr lang="en-US" b="1" dirty="0" err="1" smtClean="0"/>
              <a:t>društva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210" y="2249488"/>
            <a:ext cx="580558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2.Moderna korporacija i menađžerski kapitalizam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Moderna korporacija je oblik poduzeća u kojem vlasnici više nisu lično odgovorni za obveze niti za bilo kakve druge obligacije koje poduzeće stvara ili može stvoriti (ograničena odgovornost), i u kojem su se odvojile vlasnička funkcija i funkcija administriranja resursima poduzeća (jedna od najvažnijih pojava u ekonomskoj istoriji ).</a:t>
            </a:r>
            <a:endParaRPr lang="en-US" dirty="0" smtClean="0"/>
          </a:p>
          <a:p>
            <a:r>
              <a:rPr lang="hr-HR" dirty="0" smtClean="0"/>
              <a:t>U modernoj korporacije se razvio i prirodni sukob onih koji snose rizik (dioničari) i onih koji upravljaju rizikom (menadžeri).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Menadžerski kapitalizam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Menadžerski kapitalizam je stanje unutar poduzeća u kojem su menadžeri dobili prostor za upravljanje poduzećem prema vlastitim ciljevima. </a:t>
            </a:r>
          </a:p>
          <a:p>
            <a:pPr algn="just"/>
            <a:r>
              <a:rPr lang="hr-HR" dirty="0" smtClean="0"/>
              <a:t>Menadžeri su zastupnici cijelog poduzeća i svih interesno-utjecajnih grupa, a ne samo dioničara.</a:t>
            </a:r>
          </a:p>
          <a:p>
            <a:pPr algn="just"/>
            <a:r>
              <a:rPr lang="hr-HR" dirty="0" smtClean="0"/>
              <a:t> Zato je njihov zadatak balansiranje interesima javnosti, dioničara, kreditora, zaposlenih, dobavljača i drugih.</a:t>
            </a:r>
          </a:p>
          <a:p>
            <a:pPr algn="just"/>
            <a:r>
              <a:rPr lang="hr-HR" dirty="0" smtClean="0"/>
              <a:t> Menadžeri na kraju imaju i svoje interese koji ne moraju biti podudarni s maksimizacijom profita.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Normativni </a:t>
            </a:r>
            <a:r>
              <a:rPr lang="hr-HR" sz="3600" dirty="0" smtClean="0"/>
              <a:t>pristup stakeholderskoj orijentaciji poduzeća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r-HR" dirty="0" smtClean="0"/>
              <a:t>Normativno jezgro teorije stakeholdinga može se shvatiti kao okvir za promišljanje načina na koji je moguće ograničiti i nadzirati moć i (negativan) utjecaj preduzeća u situacijama kad sile tržišta u tom ne uspiju.  </a:t>
            </a:r>
          </a:p>
          <a:p>
            <a:pPr algn="just"/>
            <a:r>
              <a:rPr lang="hr-HR" dirty="0" smtClean="0"/>
              <a:t>Normativni pristup odražava filozofski pogled na pitanja određenja svrhe preduzeća i smjera u kojem bi  ono trebalo poslovati. </a:t>
            </a:r>
            <a:endParaRPr lang="en-US" dirty="0" smtClean="0"/>
          </a:p>
          <a:p>
            <a:r>
              <a:rPr lang="hr-HR" dirty="0" smtClean="0"/>
              <a:t>Stakeholder i se definišu u širem i užem smislu: </a:t>
            </a:r>
          </a:p>
          <a:p>
            <a:pPr algn="just"/>
            <a:r>
              <a:rPr lang="hr-HR" dirty="0" smtClean="0"/>
              <a:t>Stakeholderi </a:t>
            </a:r>
            <a:r>
              <a:rPr lang="hr-HR" b="1" dirty="0" smtClean="0"/>
              <a:t>u širem smislu</a:t>
            </a:r>
            <a:r>
              <a:rPr lang="hr-HR" dirty="0" smtClean="0"/>
              <a:t> obuhvataju interesne  grupe:  vladine agencije, trgovinske asocijacije, konkurente, sindikate, zaposlene, segmente potrošača i dioničare. </a:t>
            </a:r>
          </a:p>
          <a:p>
            <a:pPr algn="just"/>
            <a:r>
              <a:rPr lang="hr-HR" dirty="0" smtClean="0"/>
              <a:t>U </a:t>
            </a:r>
            <a:r>
              <a:rPr lang="hr-HR" b="1" dirty="0" smtClean="0"/>
              <a:t>užem smislu </a:t>
            </a:r>
            <a:r>
              <a:rPr lang="hr-HR" dirty="0" smtClean="0"/>
              <a:t>to su oni pojedinci i grupe od kojih zavisi dugoročni opstanak poduzeća: zaposleni, segmenti potrošača, dobavljači, vladine agencije, dioničari i finansijske institucije.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ME" dirty="0" smtClean="0"/>
              <a:t>odeli korporativnog upravljanja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Iskristalisala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sr-Latn-ME" dirty="0" smtClean="0"/>
              <a:t>dva sistema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u </a:t>
            </a:r>
            <a:r>
              <a:rPr lang="en-US" dirty="0" err="1" smtClean="0"/>
              <a:t>razvijenim</a:t>
            </a:r>
            <a:r>
              <a:rPr lang="en-US" dirty="0" smtClean="0"/>
              <a:t> </a:t>
            </a:r>
            <a:r>
              <a:rPr lang="en-US" dirty="0" err="1" smtClean="0"/>
              <a:t>ekonomijama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Jedn</a:t>
            </a:r>
            <a:r>
              <a:rPr lang="sr-Latn-ME" dirty="0" smtClean="0"/>
              <a:t>a</a:t>
            </a:r>
            <a:r>
              <a:rPr lang="en-US" dirty="0" smtClean="0"/>
              <a:t> je </a:t>
            </a:r>
            <a:r>
              <a:rPr lang="en-US" dirty="0" err="1" smtClean="0"/>
              <a:t>anglosaksonski</a:t>
            </a:r>
            <a:r>
              <a:rPr lang="en-US" dirty="0" smtClean="0"/>
              <a:t> model,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preovlađuje</a:t>
            </a:r>
            <a:r>
              <a:rPr lang="en-US" dirty="0" smtClean="0"/>
              <a:t> u SAD-u, </a:t>
            </a:r>
            <a:r>
              <a:rPr lang="en-US" dirty="0" err="1" smtClean="0"/>
              <a:t>Velikoj</a:t>
            </a:r>
            <a:r>
              <a:rPr lang="en-US" dirty="0" smtClean="0"/>
              <a:t> </a:t>
            </a:r>
            <a:r>
              <a:rPr lang="en-US" dirty="0" err="1" smtClean="0"/>
              <a:t>Britaniji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razvijenim</a:t>
            </a:r>
            <a:r>
              <a:rPr lang="en-US" dirty="0" smtClean="0"/>
              <a:t> </a:t>
            </a:r>
            <a:r>
              <a:rPr lang="en-US" dirty="0" err="1" smtClean="0"/>
              <a:t>državama</a:t>
            </a:r>
            <a:r>
              <a:rPr lang="en-US" dirty="0" smtClean="0"/>
              <a:t> </a:t>
            </a:r>
            <a:r>
              <a:rPr lang="en-US" dirty="0" err="1" smtClean="0"/>
              <a:t>engleskog</a:t>
            </a:r>
            <a:r>
              <a:rPr lang="en-US" dirty="0" smtClean="0"/>
              <a:t> </a:t>
            </a:r>
            <a:r>
              <a:rPr lang="en-US" dirty="0" err="1" smtClean="0"/>
              <a:t>govornog</a:t>
            </a:r>
            <a:r>
              <a:rPr lang="en-US" dirty="0" smtClean="0"/>
              <a:t> </a:t>
            </a:r>
            <a:r>
              <a:rPr lang="en-US" dirty="0" err="1" smtClean="0"/>
              <a:t>područja</a:t>
            </a:r>
            <a:r>
              <a:rPr lang="en-US" dirty="0" smtClean="0"/>
              <a:t>, 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dirty="0" err="1" smtClean="0"/>
              <a:t>Kanadi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Australiji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većinom</a:t>
            </a:r>
            <a:r>
              <a:rPr lang="en-US" dirty="0" smtClean="0"/>
              <a:t> se </a:t>
            </a:r>
            <a:r>
              <a:rPr lang="en-US" dirty="0" err="1" smtClean="0"/>
              <a:t>naziva</a:t>
            </a:r>
            <a:r>
              <a:rPr lang="en-US" dirty="0" smtClean="0"/>
              <a:t> </a:t>
            </a:r>
            <a:r>
              <a:rPr lang="en-US" dirty="0" err="1" smtClean="0"/>
              <a:t>outsajder</a:t>
            </a:r>
            <a:r>
              <a:rPr lang="en-US" dirty="0" smtClean="0"/>
              <a:t> </a:t>
            </a:r>
            <a:r>
              <a:rPr lang="en-US" dirty="0" err="1" smtClean="0"/>
              <a:t>sistemom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Drugi</a:t>
            </a:r>
            <a:r>
              <a:rPr lang="en-US" dirty="0" smtClean="0"/>
              <a:t> je </a:t>
            </a:r>
            <a:r>
              <a:rPr lang="en-US" dirty="0" err="1" smtClean="0"/>
              <a:t>njemačko-japanski</a:t>
            </a:r>
            <a:r>
              <a:rPr lang="en-US" dirty="0" smtClean="0"/>
              <a:t> model,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najzastupljeniji</a:t>
            </a:r>
            <a:r>
              <a:rPr lang="en-US" dirty="0" smtClean="0"/>
              <a:t> u </a:t>
            </a:r>
            <a:r>
              <a:rPr lang="en-US" dirty="0" err="1" smtClean="0"/>
              <a:t>evropskom</a:t>
            </a:r>
            <a:r>
              <a:rPr lang="sr-Latn-ME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Japanu</a:t>
            </a:r>
            <a:r>
              <a:rPr lang="en-US" dirty="0" smtClean="0"/>
              <a:t> (</a:t>
            </a:r>
            <a:r>
              <a:rPr lang="en-US" dirty="0" err="1" smtClean="0"/>
              <a:t>većinom</a:t>
            </a:r>
            <a:r>
              <a:rPr lang="en-US" dirty="0" smtClean="0"/>
              <a:t> se </a:t>
            </a:r>
            <a:r>
              <a:rPr lang="en-US" dirty="0" err="1" smtClean="0"/>
              <a:t>naziva</a:t>
            </a:r>
            <a:r>
              <a:rPr lang="en-US" dirty="0" smtClean="0"/>
              <a:t> </a:t>
            </a:r>
            <a:r>
              <a:rPr lang="en-US" dirty="0" err="1" smtClean="0"/>
              <a:t>insajder</a:t>
            </a:r>
            <a:r>
              <a:rPr lang="en-US" dirty="0" smtClean="0"/>
              <a:t> </a:t>
            </a:r>
            <a:r>
              <a:rPr lang="en-US" dirty="0" err="1" smtClean="0"/>
              <a:t>sistemom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Anglosaksonski</a:t>
            </a:r>
            <a:r>
              <a:rPr lang="en-US" dirty="0" smtClean="0"/>
              <a:t> model </a:t>
            </a:r>
            <a:r>
              <a:rPr lang="en-US" dirty="0" err="1" smtClean="0"/>
              <a:t>karakteriše</a:t>
            </a:r>
            <a:r>
              <a:rPr lang="en-US" dirty="0" smtClean="0"/>
              <a:t> </a:t>
            </a:r>
            <a:r>
              <a:rPr lang="en-US" dirty="0" err="1" smtClean="0"/>
              <a:t>disperzovano</a:t>
            </a:r>
            <a:r>
              <a:rPr lang="en-US" dirty="0" smtClean="0"/>
              <a:t> </a:t>
            </a:r>
            <a:r>
              <a:rPr lang="en-US" dirty="0" err="1" smtClean="0"/>
              <a:t>vlasništvo</a:t>
            </a:r>
            <a:r>
              <a:rPr lang="en-US" dirty="0" smtClean="0"/>
              <a:t>, </a:t>
            </a:r>
            <a:r>
              <a:rPr lang="en-US" dirty="0" err="1" smtClean="0"/>
              <a:t>suverenost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usaglašavanje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menadžera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razvijeno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trguje</a:t>
            </a:r>
            <a:r>
              <a:rPr lang="en-US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malim</a:t>
            </a:r>
            <a:r>
              <a:rPr lang="en-US" dirty="0" smtClean="0"/>
              <a:t> </a:t>
            </a:r>
            <a:r>
              <a:rPr lang="en-US" dirty="0" err="1" smtClean="0"/>
              <a:t>procentom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moguće</a:t>
            </a:r>
            <a:r>
              <a:rPr lang="sr-Latn-ME" dirty="0" smtClean="0"/>
              <a:t> </a:t>
            </a:r>
            <a:r>
              <a:rPr lang="en-US" dirty="0" err="1" smtClean="0"/>
              <a:t>pribaviti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donesu</a:t>
            </a:r>
            <a:r>
              <a:rPr lang="en-US" dirty="0" smtClean="0"/>
              <a:t> </a:t>
            </a:r>
            <a:r>
              <a:rPr lang="en-US" dirty="0" err="1" smtClean="0"/>
              <a:t>ključne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smijeni</a:t>
            </a:r>
            <a:r>
              <a:rPr lang="en-US" dirty="0" smtClean="0"/>
              <a:t> </a:t>
            </a:r>
            <a:r>
              <a:rPr lang="en-US" dirty="0" err="1" smtClean="0"/>
              <a:t>postojeći</a:t>
            </a:r>
            <a:r>
              <a:rPr lang="en-US" dirty="0" smtClean="0"/>
              <a:t> </a:t>
            </a:r>
            <a:r>
              <a:rPr lang="en-US" dirty="0" err="1" smtClean="0"/>
              <a:t>menadžerski</a:t>
            </a:r>
            <a:r>
              <a:rPr lang="sr-Latn-ME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. </a:t>
            </a:r>
            <a:endParaRPr lang="sr-Latn-ME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1215</TotalTime>
  <Words>1059</Words>
  <Application>Microsoft Office PowerPoint</Application>
  <PresentationFormat>On-screen Show (4:3)</PresentationFormat>
  <Paragraphs>82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 PRAVNI FAKULTET  KORPORATIVNO UPRAVLJANJE autor-prof.dr.sc. Darko Tipurić i saradnici, izdanje 2008 g. </vt:lpstr>
      <vt:lpstr>                                      VJEŽBE  UVOD </vt:lpstr>
      <vt:lpstr>Slide 3</vt:lpstr>
      <vt:lpstr>Šta je korporativno upravljanje? </vt:lpstr>
      <vt:lpstr>c)Strane koje učestvuju u vođenju i kontroli dioničkog  društva</vt:lpstr>
      <vt:lpstr>2.Moderna korporacija i menađžerski kapitalizam</vt:lpstr>
      <vt:lpstr>Menadžerski kapitalizam</vt:lpstr>
      <vt:lpstr>Normativni pristup stakeholderskoj orijentaciji poduzeća</vt:lpstr>
      <vt:lpstr>Modeli korporativnog upravljanja</vt:lpstr>
      <vt:lpstr>Međunarodni domet korporativnog upravljanja</vt:lpstr>
      <vt:lpstr>POSLOVNA LOGIKA KORPORATIVNOG UPRAVLJANJA</vt:lpstr>
      <vt:lpstr>CIJENA KORPORATIVNOG UPRAVLJANJA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148</cp:revision>
  <dcterms:created xsi:type="dcterms:W3CDTF">2016-02-04T23:36:05Z</dcterms:created>
  <dcterms:modified xsi:type="dcterms:W3CDTF">2019-03-12T07:54:06Z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