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48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339" r:id="rId20"/>
    <p:sldId id="273" r:id="rId21"/>
    <p:sldId id="274" r:id="rId22"/>
    <p:sldId id="340" r:id="rId23"/>
    <p:sldId id="275" r:id="rId24"/>
    <p:sldId id="276" r:id="rId25"/>
    <p:sldId id="277" r:id="rId26"/>
    <p:sldId id="278" r:id="rId27"/>
    <p:sldId id="279" r:id="rId28"/>
    <p:sldId id="341" r:id="rId29"/>
    <p:sldId id="280" r:id="rId30"/>
    <p:sldId id="281" r:id="rId31"/>
    <p:sldId id="282" r:id="rId32"/>
    <p:sldId id="283" r:id="rId33"/>
    <p:sldId id="284" r:id="rId34"/>
    <p:sldId id="286" r:id="rId35"/>
    <p:sldId id="287" r:id="rId36"/>
    <p:sldId id="288" r:id="rId37"/>
    <p:sldId id="289" r:id="rId38"/>
    <p:sldId id="291" r:id="rId39"/>
    <p:sldId id="292" r:id="rId40"/>
    <p:sldId id="293" r:id="rId41"/>
    <p:sldId id="294" r:id="rId42"/>
    <p:sldId id="295" r:id="rId43"/>
    <p:sldId id="296" r:id="rId44"/>
    <p:sldId id="342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43" r:id="rId53"/>
    <p:sldId id="304" r:id="rId54"/>
    <p:sldId id="305" r:id="rId55"/>
    <p:sldId id="306" r:id="rId56"/>
    <p:sldId id="307" r:id="rId57"/>
    <p:sldId id="344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45" r:id="rId68"/>
    <p:sldId id="317" r:id="rId69"/>
    <p:sldId id="318" r:id="rId70"/>
    <p:sldId id="319" r:id="rId71"/>
    <p:sldId id="346" r:id="rId72"/>
    <p:sldId id="320" r:id="rId73"/>
    <p:sldId id="347" r:id="rId74"/>
    <p:sldId id="321" r:id="rId75"/>
    <p:sldId id="322" r:id="rId76"/>
    <p:sldId id="323" r:id="rId77"/>
    <p:sldId id="324" r:id="rId78"/>
    <p:sldId id="325" r:id="rId79"/>
    <p:sldId id="326" r:id="rId80"/>
    <p:sldId id="327" r:id="rId81"/>
    <p:sldId id="328" r:id="rId82"/>
    <p:sldId id="329" r:id="rId83"/>
    <p:sldId id="330" r:id="rId84"/>
    <p:sldId id="332" r:id="rId85"/>
    <p:sldId id="333" r:id="rId86"/>
    <p:sldId id="334" r:id="rId87"/>
    <p:sldId id="335" r:id="rId88"/>
    <p:sldId id="336" r:id="rId89"/>
    <p:sldId id="337" r:id="rId9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610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617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911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623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492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876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694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536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30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650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390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38B69-CA60-4DFE-B795-0FDE46E1863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AEA59-EFCA-48B5-8CD9-3BDE5B0A8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434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sr-Latn-ME" dirty="0" smtClean="0"/>
          </a:p>
          <a:p>
            <a:pPr lvl="0"/>
            <a:r>
              <a:rPr lang="sr-Latn-ME" sz="3200" dirty="0"/>
              <a:t>PRAVA AKCIONARA I MEHANIZMI KORPORATIVNOG </a:t>
            </a:r>
            <a:r>
              <a:rPr lang="sr-Latn-ME" sz="3200" dirty="0" smtClean="0"/>
              <a:t>UPRAVLJANJA</a:t>
            </a:r>
            <a:endParaRPr lang="en-US" sz="3200" dirty="0"/>
          </a:p>
          <a:p>
            <a:r>
              <a:rPr lang="sr-Latn-ME" sz="3000" dirty="0" smtClean="0"/>
              <a:t>Prof. Dr Halil Kalač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966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b) </a:t>
            </a:r>
            <a:r>
              <a:rPr lang="en-US" sz="3200" dirty="0" err="1">
                <a:latin typeface="+mn-lt"/>
              </a:rPr>
              <a:t>Preferencijalne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dionice</a:t>
            </a:r>
            <a:r>
              <a:rPr lang="en-US" sz="3200" dirty="0">
                <a:latin typeface="+mn-lt"/>
              </a:rPr>
              <a:t>/</a:t>
            </a:r>
            <a:r>
              <a:rPr lang="en-US" sz="3200" dirty="0" err="1">
                <a:latin typeface="+mn-lt"/>
              </a:rPr>
              <a:t>akcije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smtClean="0"/>
              <a:t>emit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preferencijalne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 smtClean="0"/>
              <a:t>nominalnu</a:t>
            </a:r>
            <a:r>
              <a:rPr lang="sr-Latn-ME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pružati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svojim</a:t>
            </a:r>
            <a:r>
              <a:rPr lang="sr-Latn-ME" dirty="0"/>
              <a:t> </a:t>
            </a:r>
            <a:r>
              <a:rPr lang="sr-Latn-ME" dirty="0" smtClean="0"/>
              <a:t>vlasnicima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pl-PL" dirty="0" smtClean="0"/>
              <a:t>akcija</a:t>
            </a:r>
            <a:r>
              <a:rPr lang="pl-PL" dirty="0"/>
              <a:t>, preferencijalne dionice/akcije mogu se podijeliti u klase zavisno od prava </a:t>
            </a:r>
            <a:r>
              <a:rPr lang="pl-PL" dirty="0" smtClean="0"/>
              <a:t>i prioriteta </a:t>
            </a:r>
            <a:r>
              <a:rPr lang="pl-PL" dirty="0"/>
              <a:t>koji su vezani za njih.</a:t>
            </a:r>
          </a:p>
          <a:p>
            <a:pPr algn="just"/>
            <a:r>
              <a:rPr lang="en-US" dirty="0" err="1"/>
              <a:t>Preferencijalne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sr-Latn-ME" dirty="0" smtClean="0"/>
              <a:t>vlasnicima</a:t>
            </a:r>
            <a:r>
              <a:rPr lang="en-US" dirty="0" smtClean="0"/>
              <a:t> </a:t>
            </a:r>
            <a:r>
              <a:rPr lang="en-US" dirty="0" err="1"/>
              <a:t>prioritetna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raspodjelom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likvidacionog</a:t>
            </a:r>
            <a:r>
              <a:rPr lang="en-US" dirty="0"/>
              <a:t> </a:t>
            </a:r>
            <a:r>
              <a:rPr lang="en-US" dirty="0" err="1"/>
              <a:t>viška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mora </a:t>
            </a:r>
            <a:r>
              <a:rPr lang="en-US" dirty="0" err="1" smtClean="0"/>
              <a:t>precizirati</a:t>
            </a:r>
            <a:r>
              <a:rPr lang="sr-Latn-ME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 smtClean="0"/>
              <a:t>vrijednost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s </a:t>
            </a:r>
            <a:r>
              <a:rPr lang="en-US" dirty="0" err="1"/>
              <a:t>preferencijalnim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 smtClean="0"/>
              <a:t>akt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likvidacionog</a:t>
            </a:r>
            <a:r>
              <a:rPr lang="en-US" dirty="0"/>
              <a:t> </a:t>
            </a:r>
            <a:r>
              <a:rPr lang="en-US" dirty="0" err="1"/>
              <a:t>viška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, </a:t>
            </a:r>
            <a:r>
              <a:rPr lang="en-US" dirty="0" err="1"/>
              <a:t>umjesto</a:t>
            </a:r>
            <a:r>
              <a:rPr lang="en-US" dirty="0"/>
              <a:t> toga, </a:t>
            </a:r>
            <a:r>
              <a:rPr lang="en-US" dirty="0" err="1"/>
              <a:t>proceduru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likvidacionog</a:t>
            </a:r>
            <a:r>
              <a:rPr lang="sr-Latn-ME" dirty="0" smtClean="0"/>
              <a:t> </a:t>
            </a:r>
            <a:r>
              <a:rPr lang="en-US" dirty="0" err="1" smtClean="0"/>
              <a:t>viška</a:t>
            </a:r>
            <a:r>
              <a:rPr lang="en-US" dirty="0" smtClean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49639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, </a:t>
            </a:r>
            <a:r>
              <a:rPr lang="sr-Latn-ME" dirty="0" smtClean="0"/>
              <a:t>vlasnike</a:t>
            </a:r>
            <a:r>
              <a:rPr lang="en-US" dirty="0" smtClean="0"/>
              <a:t> </a:t>
            </a:r>
            <a:r>
              <a:rPr lang="en-US" dirty="0" err="1" smtClean="0"/>
              <a:t>preferencijalnih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,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 smtClean="0"/>
              <a:t>konvert</a:t>
            </a:r>
            <a:r>
              <a:rPr lang="sr-Latn-ME" dirty="0" smtClean="0"/>
              <a:t>uju 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sr-Latn-ME" dirty="0" smtClean="0"/>
              <a:t>  </a:t>
            </a:r>
            <a:r>
              <a:rPr lang="en-US" dirty="0" smtClean="0"/>
              <a:t>u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pl-PL" dirty="0" smtClean="0"/>
              <a:t>da </a:t>
            </a:r>
            <a:r>
              <a:rPr lang="pl-PL" dirty="0"/>
              <a:t>prodaju te dionice/akcije društvu po utvrđenoj cijeni i pod drugim uslovima </a:t>
            </a:r>
            <a:r>
              <a:rPr lang="pl-PL" dirty="0" smtClean="0"/>
              <a:t>koji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predviđeni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razlikuju</a:t>
            </a:r>
            <a:r>
              <a:rPr lang="sr-Latn-ME" dirty="0" smtClean="0"/>
              <a:t> </a:t>
            </a:r>
            <a:r>
              <a:rPr lang="en-US" dirty="0" err="1" smtClean="0"/>
              <a:t>preferencijalne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</a:t>
            </a:r>
          </a:p>
          <a:p>
            <a:r>
              <a:rPr lang="pl-PL" dirty="0"/>
              <a:t>Tako, </a:t>
            </a:r>
            <a:r>
              <a:rPr lang="pl-PL" dirty="0" smtClean="0"/>
              <a:t>na primjer</a:t>
            </a:r>
            <a:r>
              <a:rPr lang="pl-PL" dirty="0"/>
              <a:t>, preferencijalne dionice/akcije mogu davati prava na: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8782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/>
          <a:lstStyle/>
          <a:p>
            <a:r>
              <a:rPr lang="en-US" b="1" dirty="0" err="1"/>
              <a:t>kumulativne</a:t>
            </a:r>
            <a:r>
              <a:rPr lang="en-US" b="1" dirty="0"/>
              <a:t> </a:t>
            </a:r>
            <a:r>
              <a:rPr lang="en-US" b="1" dirty="0" err="1"/>
              <a:t>dividende</a:t>
            </a:r>
            <a:r>
              <a:rPr lang="en-US" b="1" dirty="0"/>
              <a:t>: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naplatu</a:t>
            </a:r>
            <a:r>
              <a:rPr lang="en-US" dirty="0"/>
              <a:t> </a:t>
            </a:r>
            <a:r>
              <a:rPr lang="en-US" dirty="0" err="1" smtClean="0"/>
              <a:t>kumul</a:t>
            </a:r>
            <a:r>
              <a:rPr lang="sr-Latn-ME" dirty="0" smtClean="0"/>
              <a:t>irane </a:t>
            </a:r>
            <a:r>
              <a:rPr lang="en-US" dirty="0" smtClean="0"/>
              <a:t> </a:t>
            </a:r>
            <a:r>
              <a:rPr lang="en-US" dirty="0" err="1" smtClean="0"/>
              <a:t>neisplaćene</a:t>
            </a:r>
            <a:r>
              <a:rPr lang="sr-Latn-ME" dirty="0" smtClean="0"/>
              <a:t> </a:t>
            </a:r>
            <a:r>
              <a:rPr lang="it-IT" dirty="0" smtClean="0"/>
              <a:t>dividende </a:t>
            </a:r>
            <a:r>
              <a:rPr lang="it-IT" dirty="0"/>
              <a:t>prije isplate dividendi </a:t>
            </a:r>
            <a:r>
              <a:rPr lang="sr-Latn-ME" dirty="0" smtClean="0"/>
              <a:t>vlasnicima</a:t>
            </a:r>
            <a:r>
              <a:rPr lang="it-IT" dirty="0" smtClean="0"/>
              <a:t> </a:t>
            </a:r>
            <a:r>
              <a:rPr lang="it-IT" dirty="0"/>
              <a:t>običnih dionica/akcija; i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err="1"/>
              <a:t>participativne</a:t>
            </a:r>
            <a:r>
              <a:rPr lang="en-US" b="1" dirty="0"/>
              <a:t> </a:t>
            </a:r>
            <a:r>
              <a:rPr lang="en-US" b="1" dirty="0" err="1"/>
              <a:t>dividende</a:t>
            </a:r>
            <a:r>
              <a:rPr lang="en-US" b="1" dirty="0"/>
              <a:t>: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fiksnu</a:t>
            </a:r>
            <a:r>
              <a:rPr lang="en-US" dirty="0"/>
              <a:t> </a:t>
            </a:r>
            <a:r>
              <a:rPr lang="en-US" dirty="0" err="1"/>
              <a:t>dividendu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rocenat</a:t>
            </a:r>
            <a:r>
              <a:rPr lang="sr-Latn-ME" dirty="0" smtClean="0"/>
              <a:t> </a:t>
            </a:r>
            <a:r>
              <a:rPr lang="en-US" dirty="0" err="1" smtClean="0"/>
              <a:t>učešća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dobiti</a:t>
            </a:r>
            <a:r>
              <a:rPr lang="en-US" dirty="0"/>
              <a:t>,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sr-Latn-ME" dirty="0" smtClean="0"/>
              <a:t>vlasnicima</a:t>
            </a:r>
            <a:r>
              <a:rPr lang="en-US" dirty="0" smtClean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ukratko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/>
              <a:t>date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3079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75" y="785612"/>
            <a:ext cx="10604518" cy="568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4060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latin typeface="+mn-lt"/>
              </a:rPr>
              <a:t>c) </a:t>
            </a:r>
            <a:r>
              <a:rPr lang="pl-PL" sz="3200" dirty="0" smtClean="0">
                <a:latin typeface="+mn-lt"/>
              </a:rPr>
              <a:t>Dionice/akcije </a:t>
            </a:r>
            <a:r>
              <a:rPr lang="pl-PL" sz="3200" dirty="0">
                <a:latin typeface="+mn-lt"/>
              </a:rPr>
              <a:t>s pravom glasa</a:t>
            </a:r>
            <a:r>
              <a:rPr lang="pl-PL" b="1" dirty="0"/>
              <a:t/>
            </a:r>
            <a:br>
              <a:rPr lang="pl-PL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Zakon </a:t>
            </a:r>
            <a:r>
              <a:rPr lang="pl-PL" dirty="0"/>
              <a:t>poznaje i termin “dionice/akcije s pravom glasa”. </a:t>
            </a:r>
            <a:endParaRPr lang="pl-PL" dirty="0" smtClean="0"/>
          </a:p>
          <a:p>
            <a:pPr algn="just"/>
            <a:r>
              <a:rPr lang="pl-PL" dirty="0" smtClean="0"/>
              <a:t>Obične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Preferencijalne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pod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498846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serija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u </a:t>
            </a:r>
            <a:r>
              <a:rPr lang="en-US" dirty="0" err="1"/>
              <a:t>Zakonu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FBiH</a:t>
            </a:r>
            <a:endParaRPr lang="en-US" dirty="0"/>
          </a:p>
          <a:p>
            <a:r>
              <a:rPr lang="en-US" dirty="0" err="1" smtClean="0"/>
              <a:t>Redovne</a:t>
            </a:r>
            <a:r>
              <a:rPr lang="en-US" dirty="0" smtClean="0"/>
              <a:t>/</a:t>
            </a:r>
            <a:r>
              <a:rPr lang="sr-Latn-ME" dirty="0" err="1"/>
              <a:t>o</a:t>
            </a:r>
            <a:r>
              <a:rPr lang="en-US" dirty="0" err="1" smtClean="0"/>
              <a:t>bične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endParaRPr lang="en-US" dirty="0"/>
          </a:p>
          <a:p>
            <a:pPr algn="just"/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u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 smtClean="0"/>
              <a:t>redu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istaći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pravilu</a:t>
            </a:r>
            <a:r>
              <a:rPr lang="sr-Latn-ME" dirty="0" smtClean="0"/>
              <a:t> </a:t>
            </a:r>
            <a:r>
              <a:rPr lang="en-US" dirty="0" err="1" smtClean="0"/>
              <a:t>realiz</a:t>
            </a:r>
            <a:r>
              <a:rPr lang="sr-Latn-ME" dirty="0" smtClean="0"/>
              <a:t>uju </a:t>
            </a:r>
            <a:r>
              <a:rPr lang="en-US" dirty="0" smtClean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odlučivanju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udio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62154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One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 smtClean="0"/>
              <a:t>predstavljaju</a:t>
            </a:r>
            <a:r>
              <a:rPr lang="sr-Latn-ME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/>
              <a:t>klasu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minimalno</a:t>
            </a:r>
            <a:r>
              <a:rPr lang="en-US" dirty="0" smtClean="0"/>
              <a:t> </a:t>
            </a:r>
            <a:r>
              <a:rPr lang="en-US" dirty="0"/>
              <a:t>10 KM.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še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računovodstvenu</a:t>
            </a:r>
            <a:r>
              <a:rPr lang="en-US" dirty="0" smtClean="0"/>
              <a:t> </a:t>
            </a:r>
            <a:r>
              <a:rPr lang="en-US" dirty="0" err="1"/>
              <a:t>vrijednost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obična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 smtClean="0"/>
              <a:t>ista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sr-Latn-ME" dirty="0" smtClean="0"/>
              <a:t>vlasnicima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, </a:t>
            </a:r>
            <a:r>
              <a:rPr lang="en-US" dirty="0" err="1" smtClean="0"/>
              <a:t>osnivačkim</a:t>
            </a:r>
            <a:r>
              <a:rPr lang="sr-Latn-ME" dirty="0" smtClean="0"/>
              <a:t> </a:t>
            </a:r>
            <a:r>
              <a:rPr lang="it-IT" dirty="0" smtClean="0"/>
              <a:t>aktom </a:t>
            </a:r>
            <a:r>
              <a:rPr lang="it-IT" dirty="0"/>
              <a:t>i statutom. </a:t>
            </a:r>
            <a:endParaRPr lang="sr-Latn-ME" dirty="0" smtClean="0"/>
          </a:p>
          <a:p>
            <a:r>
              <a:rPr lang="it-IT" dirty="0" smtClean="0"/>
              <a:t>Obične </a:t>
            </a:r>
            <a:r>
              <a:rPr lang="it-IT" dirty="0"/>
              <a:t>dionice ne mogu se dijeliti na različite klase ili </a:t>
            </a:r>
            <a:r>
              <a:rPr lang="it-IT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konvert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preferencijalne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29111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b="1" dirty="0" smtClean="0"/>
              <a:t>2.  </a:t>
            </a:r>
            <a:r>
              <a:rPr lang="en-US" b="1" dirty="0" err="1" smtClean="0"/>
              <a:t>Dionice</a:t>
            </a:r>
            <a:r>
              <a:rPr lang="en-US" b="1" dirty="0" smtClean="0"/>
              <a:t> </a:t>
            </a:r>
            <a:r>
              <a:rPr lang="en-US" b="1" dirty="0" err="1"/>
              <a:t>zaposlenih</a:t>
            </a:r>
            <a:endParaRPr lang="en-US" b="1" dirty="0"/>
          </a:p>
          <a:p>
            <a:pPr algn="just"/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 smtClean="0"/>
              <a:t>posebne</a:t>
            </a:r>
            <a:r>
              <a:rPr lang="sr-Latn-ME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Zbir</a:t>
            </a:r>
            <a:r>
              <a:rPr lang="en-US" dirty="0"/>
              <a:t> </a:t>
            </a:r>
            <a:r>
              <a:rPr lang="en-US" dirty="0" err="1"/>
              <a:t>nominalnih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zaposlene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od 5%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zaposlene</a:t>
            </a:r>
            <a:r>
              <a:rPr lang="sr-Latn-ME" dirty="0" smtClean="0"/>
              <a:t> </a:t>
            </a:r>
            <a:r>
              <a:rPr lang="en-US" dirty="0" err="1" smtClean="0"/>
              <a:t>sadrže</a:t>
            </a:r>
            <a:r>
              <a:rPr lang="en-US" dirty="0" smtClean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u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utvrđenim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Dionice za zaposlene mogu se prenositi jedino na druge zaposlene i </a:t>
            </a:r>
            <a:r>
              <a:rPr lang="pl-PL" dirty="0" smtClean="0"/>
              <a:t>penzionisane </a:t>
            </a:r>
            <a:r>
              <a:rPr lang="en-US" dirty="0" err="1" smtClean="0"/>
              <a:t>radnike</a:t>
            </a:r>
            <a:r>
              <a:rPr lang="en-US" dirty="0" smtClean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sadržana</a:t>
            </a:r>
            <a:r>
              <a:rPr lang="en-US" dirty="0"/>
              <a:t> u </a:t>
            </a:r>
            <a:r>
              <a:rPr lang="en-US" dirty="0" err="1"/>
              <a:t>dionicama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 </a:t>
            </a:r>
            <a:r>
              <a:rPr lang="en-US" dirty="0" err="1"/>
              <a:t>prestaju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danom</a:t>
            </a:r>
            <a:r>
              <a:rPr lang="en-US" dirty="0" smtClean="0"/>
              <a:t> </a:t>
            </a:r>
            <a:r>
              <a:rPr lang="en-US" dirty="0" err="1"/>
              <a:t>smrti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prestanka</a:t>
            </a:r>
            <a:r>
              <a:rPr lang="en-US" dirty="0"/>
              <a:t> </a:t>
            </a:r>
            <a:r>
              <a:rPr lang="en-US" dirty="0" err="1"/>
              <a:t>zaposlenja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otkupiti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, </a:t>
            </a:r>
            <a:r>
              <a:rPr lang="en-US" dirty="0" err="1"/>
              <a:t>isplatom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 </a:t>
            </a:r>
            <a:r>
              <a:rPr lang="en-US" dirty="0" err="1" smtClean="0"/>
              <a:t>nakon</a:t>
            </a:r>
            <a:r>
              <a:rPr lang="sr-Latn-ME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najvišoj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uređenom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prestanka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zaposlenog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, </a:t>
            </a:r>
            <a:r>
              <a:rPr lang="en-US" dirty="0" err="1"/>
              <a:t>prijenosa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otkupa</a:t>
            </a:r>
            <a:r>
              <a:rPr lang="sr-Latn-ME" dirty="0" smtClean="0"/>
              <a:t> </a:t>
            </a:r>
            <a:r>
              <a:rPr lang="sv-SE" dirty="0" smtClean="0"/>
              <a:t>dionica </a:t>
            </a:r>
            <a:r>
              <a:rPr lang="sv-SE" dirty="0"/>
              <a:t>zaposlenih bliže se uređuju statutom dioničkog društva.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9391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b="1" dirty="0" smtClean="0"/>
              <a:t>e) </a:t>
            </a:r>
            <a:r>
              <a:rPr lang="en-US" b="1" dirty="0" err="1" smtClean="0"/>
              <a:t>Prioritetne</a:t>
            </a:r>
            <a:r>
              <a:rPr lang="en-US" b="1" dirty="0" smtClean="0"/>
              <a:t> </a:t>
            </a:r>
            <a:r>
              <a:rPr lang="en-US" b="1" dirty="0" err="1"/>
              <a:t>dionice</a:t>
            </a:r>
            <a:endParaRPr lang="en-US" b="1" dirty="0"/>
          </a:p>
          <a:p>
            <a:pPr algn="just"/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smtClean="0"/>
              <a:t>emit</a:t>
            </a:r>
            <a:r>
              <a:rPr lang="sr-Latn-ME" dirty="0" smtClean="0"/>
              <a:t>ovati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prioritetne</a:t>
            </a:r>
            <a:r>
              <a:rPr lang="sr-Latn-ME" dirty="0" smtClean="0"/>
              <a:t> </a:t>
            </a:r>
            <a:r>
              <a:rPr lang="en-US" dirty="0" err="1" smtClean="0"/>
              <a:t>naplate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srazmjernog</a:t>
            </a:r>
            <a:r>
              <a:rPr lang="en-US" dirty="0"/>
              <a:t> </a:t>
            </a:r>
            <a:r>
              <a:rPr lang="en-US" dirty="0" err="1"/>
              <a:t>dijela</a:t>
            </a:r>
            <a:r>
              <a:rPr lang="en-US" dirty="0"/>
              <a:t> </a:t>
            </a:r>
            <a:r>
              <a:rPr lang="en-US" dirty="0" err="1"/>
              <a:t>ostatka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 </a:t>
            </a:r>
            <a:r>
              <a:rPr lang="en-US" dirty="0" err="1" smtClean="0"/>
              <a:t>dioničkog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ograničeno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(u </a:t>
            </a:r>
            <a:r>
              <a:rPr lang="en-US" dirty="0" err="1"/>
              <a:t>daljnjem</a:t>
            </a:r>
            <a:r>
              <a:rPr lang="en-US" dirty="0"/>
              <a:t> </a:t>
            </a:r>
            <a:r>
              <a:rPr lang="en-US" dirty="0" err="1"/>
              <a:t>tekstu</a:t>
            </a:r>
            <a:r>
              <a:rPr lang="en-US" dirty="0"/>
              <a:t>: </a:t>
            </a: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ograničiti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slučajeve</a:t>
            </a:r>
            <a:r>
              <a:rPr lang="en-US" dirty="0"/>
              <a:t> </a:t>
            </a:r>
            <a:r>
              <a:rPr lang="en-US" dirty="0" err="1" smtClean="0"/>
              <a:t>odvojenog</a:t>
            </a:r>
            <a:r>
              <a:rPr lang="sr-Latn-ME" dirty="0" smtClean="0"/>
              <a:t> </a:t>
            </a:r>
            <a:r>
              <a:rPr lang="en-US" dirty="0" err="1" smtClean="0"/>
              <a:t>izjašnjavanja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klasu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iznositi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do 50%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posljednjih</a:t>
            </a:r>
            <a:r>
              <a:rPr lang="en-US" dirty="0"/>
              <a:t> pet </a:t>
            </a:r>
            <a:r>
              <a:rPr lang="en-US" dirty="0" err="1"/>
              <a:t>godina</a:t>
            </a:r>
            <a:r>
              <a:rPr lang="en-US" dirty="0"/>
              <a:t>,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obične</a:t>
            </a:r>
            <a:r>
              <a:rPr lang="sr-Latn-ME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8772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raspodjeli</a:t>
            </a:r>
            <a:r>
              <a:rPr lang="en-US" dirty="0"/>
              <a:t> </a:t>
            </a:r>
            <a:r>
              <a:rPr lang="en-US" dirty="0" err="1"/>
              <a:t>ostatka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pripada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10% </a:t>
            </a:r>
            <a:r>
              <a:rPr lang="en-US" dirty="0" err="1"/>
              <a:t>dionica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prioritetne</a:t>
            </a:r>
            <a:r>
              <a:rPr lang="sr-Latn-ME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5%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4) </a:t>
            </a:r>
            <a:r>
              <a:rPr lang="en-US" dirty="0" err="1"/>
              <a:t>konverzije</a:t>
            </a:r>
            <a:r>
              <a:rPr lang="en-US" dirty="0"/>
              <a:t> u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isplaćena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uzastopne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do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zaostale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isključiti</a:t>
            </a:r>
            <a:r>
              <a:rPr lang="en-US" dirty="0"/>
              <a:t> </a:t>
            </a:r>
            <a:r>
              <a:rPr lang="en-US" dirty="0" err="1" smtClean="0"/>
              <a:t>prilikom</a:t>
            </a:r>
            <a:r>
              <a:rPr lang="sr-Latn-ME" dirty="0" smtClean="0"/>
              <a:t> </a:t>
            </a:r>
            <a:r>
              <a:rPr lang="en-US" dirty="0" err="1" smtClean="0"/>
              <a:t>odlučivanja</a:t>
            </a:r>
            <a:r>
              <a:rPr lang="en-US" dirty="0" smtClean="0"/>
              <a:t> </a:t>
            </a:r>
            <a:r>
              <a:rPr lang="en-US" dirty="0"/>
              <a:t>o: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71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UVOD</a:t>
            </a: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A – POJAM I VRSTE PRAVA DIONIČARA/AKCIONARA</a:t>
            </a:r>
          </a:p>
          <a:p>
            <a:pPr marL="0" indent="0">
              <a:buNone/>
            </a:pPr>
            <a:r>
              <a:rPr lang="sr-Latn-ME" dirty="0" smtClean="0"/>
              <a:t>B – POSEBNA PRAVA DIONIČARA/AKCIONARA</a:t>
            </a:r>
          </a:p>
          <a:p>
            <a:pPr marL="0" indent="0">
              <a:buNone/>
            </a:pPr>
            <a:r>
              <a:rPr lang="sr-Latn-ME" dirty="0" smtClean="0"/>
              <a:t>C – DRŽAVA KAO DIONIČAR/AKCIONAR</a:t>
            </a:r>
          </a:p>
          <a:p>
            <a:pPr marL="0" indent="0">
              <a:buNone/>
            </a:pPr>
            <a:r>
              <a:rPr lang="sr-Latn-ME" dirty="0" smtClean="0"/>
              <a:t>D – REGISTAR DIONIČARA/AKCIONARA</a:t>
            </a:r>
          </a:p>
          <a:p>
            <a:pPr marL="0" indent="0">
              <a:buNone/>
            </a:pPr>
            <a:r>
              <a:rPr lang="sr-Latn-ME" dirty="0" smtClean="0"/>
              <a:t>E- ZAŠTITA PRAVA DIONIČARA/AKCIONARA</a:t>
            </a:r>
          </a:p>
          <a:p>
            <a:pPr marL="0" indent="0">
              <a:buNone/>
            </a:pPr>
            <a:r>
              <a:rPr lang="sr-Latn-ME" dirty="0" smtClean="0"/>
              <a:t>F – OBAVEZE DIONIČARA/AKCIONARA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3252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spajanju</a:t>
            </a:r>
            <a:r>
              <a:rPr lang="en-US" dirty="0"/>
              <a:t>, </a:t>
            </a:r>
            <a:r>
              <a:rPr lang="en-US" dirty="0" err="1"/>
              <a:t>pripajanju</a:t>
            </a:r>
            <a:r>
              <a:rPr lang="en-US" dirty="0"/>
              <a:t>, </a:t>
            </a:r>
            <a:r>
              <a:rPr lang="en-US" dirty="0" err="1"/>
              <a:t>podjeli</a:t>
            </a:r>
            <a:r>
              <a:rPr lang="en-US" dirty="0"/>
              <a:t>, </a:t>
            </a:r>
            <a:r>
              <a:rPr lang="en-US" dirty="0" err="1"/>
              <a:t>promjeni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prestanku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kupovini</a:t>
            </a:r>
            <a:r>
              <a:rPr lang="en-US" dirty="0"/>
              <a:t>, </a:t>
            </a:r>
            <a:r>
              <a:rPr lang="en-US" dirty="0" err="1"/>
              <a:t>prodaji</a:t>
            </a:r>
            <a:r>
              <a:rPr lang="en-US" dirty="0"/>
              <a:t>, </a:t>
            </a:r>
            <a:r>
              <a:rPr lang="en-US" dirty="0" err="1"/>
              <a:t>zamjeni</a:t>
            </a:r>
            <a:r>
              <a:rPr lang="en-US" dirty="0"/>
              <a:t>, </a:t>
            </a:r>
            <a:r>
              <a:rPr lang="en-US" dirty="0" err="1"/>
              <a:t>uzimanju</a:t>
            </a:r>
            <a:r>
              <a:rPr lang="en-US" dirty="0"/>
              <a:t> u </a:t>
            </a:r>
            <a:r>
              <a:rPr lang="en-US" dirty="0" err="1"/>
              <a:t>lizing</a:t>
            </a:r>
            <a:r>
              <a:rPr lang="en-US" dirty="0"/>
              <a:t> (leasing)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 smtClean="0"/>
              <a:t>imovinskim</a:t>
            </a:r>
            <a:r>
              <a:rPr lang="sr-Latn-ME" dirty="0" smtClean="0"/>
              <a:t> </a:t>
            </a:r>
            <a:r>
              <a:rPr lang="en-US" dirty="0" err="1" smtClean="0"/>
              <a:t>transakcijama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supsidijarnih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u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većem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/>
              <a:t>trećine</a:t>
            </a:r>
            <a:r>
              <a:rPr lang="en-US" dirty="0"/>
              <a:t> </a:t>
            </a:r>
            <a:r>
              <a:rPr lang="en-US" dirty="0" err="1"/>
              <a:t>knjigovodstvene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izmjenama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dopunama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narednog</a:t>
            </a:r>
            <a:r>
              <a:rPr lang="en-US" dirty="0"/>
              <a:t> dana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smtClean="0"/>
              <a:t>dana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da se </a:t>
            </a:r>
            <a:r>
              <a:rPr lang="en-US" dirty="0" err="1"/>
              <a:t>dividenda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od </a:t>
            </a:r>
            <a:r>
              <a:rPr lang="en-US" dirty="0" err="1"/>
              <a:t>isteka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plaćanje</a:t>
            </a:r>
            <a:r>
              <a:rPr lang="sr-Latn-ME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uzastopnu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isplaćena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Glasačka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traju</a:t>
            </a:r>
            <a:r>
              <a:rPr lang="en-US" dirty="0"/>
              <a:t> do dana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22063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Zamjenjive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ovine </a:t>
            </a:r>
            <a:r>
              <a:rPr lang="en-US" dirty="0" err="1" smtClean="0"/>
              <a:t>dionica</a:t>
            </a:r>
            <a:endParaRPr lang="en-US" dirty="0"/>
          </a:p>
          <a:p>
            <a:pPr algn="just"/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, </a:t>
            </a:r>
            <a:r>
              <a:rPr lang="en-US" dirty="0" smtClean="0"/>
              <a:t>emit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zamjenu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zamjenjive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/>
              <a:t>kupnje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(</a:t>
            </a:r>
            <a:r>
              <a:rPr lang="en-US" dirty="0" err="1"/>
              <a:t>obveznice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 smtClean="0"/>
              <a:t>preče</a:t>
            </a:r>
            <a:r>
              <a:rPr lang="sr-Latn-ME" dirty="0" smtClean="0"/>
              <a:t> </a:t>
            </a:r>
            <a:r>
              <a:rPr lang="en-US" dirty="0" err="1" smtClean="0"/>
              <a:t>kupnje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Dioničari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ovine </a:t>
            </a:r>
            <a:r>
              <a:rPr lang="en-US" dirty="0" smtClean="0"/>
              <a:t> </a:t>
            </a:r>
            <a:r>
              <a:rPr lang="en-US" dirty="0" err="1"/>
              <a:t>zamjenjivih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</a:t>
            </a:r>
            <a:r>
              <a:rPr lang="en-US" dirty="0" smtClean="0"/>
              <a:t>ne </a:t>
            </a:r>
            <a:r>
              <a:rPr lang="en-US" dirty="0" err="1"/>
              <a:t>dionica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odredbama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se </a:t>
            </a:r>
            <a:r>
              <a:rPr lang="en-US" dirty="0" err="1"/>
              <a:t>dvotrećinskom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zastupljenih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3286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8467"/>
            <a:ext cx="10515600" cy="5218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zamjenjive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</a:t>
            </a:r>
            <a:r>
              <a:rPr lang="en-US" dirty="0" smtClean="0"/>
              <a:t>ne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pl-PL" dirty="0"/>
              <a:t>4) klasu, nominalnu vrijednost i broj dionica za koje se obveznice </a:t>
            </a:r>
            <a:r>
              <a:rPr lang="pl-PL" dirty="0" smtClean="0"/>
              <a:t>mogu </a:t>
            </a:r>
            <a:r>
              <a:rPr lang="en-US" dirty="0" err="1" smtClean="0"/>
              <a:t>zamijeniti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zbira</a:t>
            </a:r>
            <a:r>
              <a:rPr lang="en-US" dirty="0" smtClean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5)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utvrđivanja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sv-SE" dirty="0" smtClean="0"/>
              <a:t>upisati </a:t>
            </a:r>
            <a:r>
              <a:rPr lang="sv-SE" dirty="0"/>
              <a:t>ostvarivanjem prava preče </a:t>
            </a:r>
            <a:r>
              <a:rPr lang="sv-SE" dirty="0" smtClean="0"/>
              <a:t>kup</a:t>
            </a:r>
            <a:r>
              <a:rPr lang="sr-Latn-ME" dirty="0" smtClean="0"/>
              <a:t>ovi</a:t>
            </a:r>
            <a:r>
              <a:rPr lang="sv-SE" dirty="0" smtClean="0"/>
              <a:t>ne</a:t>
            </a:r>
            <a:r>
              <a:rPr lang="sv-SE" dirty="0"/>
              <a:t>.</a:t>
            </a:r>
          </a:p>
          <a:p>
            <a:pPr marL="0" indent="0" algn="just">
              <a:buNone/>
            </a:pPr>
            <a:r>
              <a:rPr lang="pl-PL" dirty="0"/>
              <a:t>Pravo na zamjenu obveznica za dionice i pravo preče </a:t>
            </a:r>
            <a:r>
              <a:rPr lang="pl-PL" dirty="0" smtClean="0"/>
              <a:t>kupovine </a:t>
            </a:r>
            <a:r>
              <a:rPr lang="pl-PL" dirty="0"/>
              <a:t>dionica </a:t>
            </a:r>
            <a:r>
              <a:rPr lang="pl-PL" dirty="0" smtClean="0"/>
              <a:t>ima lice </a:t>
            </a:r>
            <a:r>
              <a:rPr lang="pl-PL" dirty="0"/>
              <a:t>koje je upisano u Registar na dan na koji se ova prava mogu izvršavati.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960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endParaRPr lang="en-US" dirty="0"/>
          </a:p>
          <a:p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, </a:t>
            </a:r>
            <a:r>
              <a:rPr lang="en-US" dirty="0" err="1"/>
              <a:t>upisati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sticati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sr-Latn-ME" dirty="0" smtClean="0"/>
              <a:t> </a:t>
            </a:r>
            <a:r>
              <a:rPr lang="en-US" dirty="0" err="1" smtClean="0"/>
              <a:t>čija</a:t>
            </a:r>
            <a:r>
              <a:rPr lang="en-US" dirty="0" smtClean="0"/>
              <a:t>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steklo</a:t>
            </a:r>
            <a:r>
              <a:rPr lang="en-US" dirty="0"/>
              <a:t> lice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indirektno kontrolisano od </a:t>
            </a:r>
            <a:r>
              <a:rPr lang="pl-PL" dirty="0"/>
              <a:t>društva i drugo lice u svoje </a:t>
            </a:r>
            <a:r>
              <a:rPr lang="pl-PL" dirty="0" smtClean="0"/>
              <a:t>ime, </a:t>
            </a:r>
            <a:r>
              <a:rPr lang="pl-PL" dirty="0"/>
              <a:t>a za račun društva</a:t>
            </a:r>
            <a:r>
              <a:rPr lang="pl-PL" dirty="0" smtClean="0"/>
              <a:t>, </a:t>
            </a:r>
            <a:r>
              <a:rPr lang="en-US" dirty="0" smtClean="0"/>
              <a:t>ne </a:t>
            </a:r>
            <a:r>
              <a:rPr lang="en-US" dirty="0" err="1"/>
              <a:t>premašuje</a:t>
            </a:r>
            <a:r>
              <a:rPr lang="en-US" dirty="0"/>
              <a:t> 10%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Sticanjem</a:t>
            </a:r>
            <a:r>
              <a:rPr lang="en-US" dirty="0" smtClean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smanjiti</a:t>
            </a:r>
            <a:r>
              <a:rPr lang="en-US" dirty="0"/>
              <a:t> fond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 smtClean="0"/>
              <a:t>zakonu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sticati</a:t>
            </a:r>
            <a:r>
              <a:rPr lang="sr-Latn-ME" dirty="0" smtClean="0"/>
              <a:t> </a:t>
            </a:r>
            <a:r>
              <a:rPr lang="pl-PL" dirty="0" smtClean="0"/>
              <a:t>vlastite </a:t>
            </a:r>
            <a:r>
              <a:rPr lang="pl-PL" dirty="0"/>
              <a:t>dionice na osnovu odluke nadzornog odbora samo kada je to </a:t>
            </a:r>
            <a:r>
              <a:rPr lang="pl-PL" dirty="0" smtClean="0"/>
              <a:t>neophodno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/>
              <a:t>sprečavanja</a:t>
            </a:r>
            <a:r>
              <a:rPr lang="en-US" dirty="0"/>
              <a:t> </a:t>
            </a:r>
            <a:r>
              <a:rPr lang="en-US" dirty="0" err="1"/>
              <a:t>ozbiljne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neposredno</a:t>
            </a:r>
            <a:r>
              <a:rPr lang="en-US" dirty="0"/>
              <a:t> </a:t>
            </a:r>
            <a:r>
              <a:rPr lang="en-US" dirty="0" err="1"/>
              <a:t>prijeti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tom </a:t>
            </a:r>
            <a:r>
              <a:rPr lang="en-US" dirty="0" err="1"/>
              <a:t>slučaju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prvoj</a:t>
            </a:r>
            <a:r>
              <a:rPr lang="en-US" dirty="0"/>
              <a:t> </a:t>
            </a:r>
            <a:r>
              <a:rPr lang="en-US" dirty="0" err="1"/>
              <a:t>narednoj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dioničare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2009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o </a:t>
            </a:r>
            <a:r>
              <a:rPr lang="en-US" dirty="0" err="1"/>
              <a:t>razlogu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,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stečenih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dirty="0" err="1" smtClean="0"/>
              <a:t>njihovom</a:t>
            </a:r>
            <a:r>
              <a:rPr lang="sr-Latn-ME" dirty="0" smtClean="0"/>
              <a:t> </a:t>
            </a:r>
            <a:r>
              <a:rPr lang="en-US" dirty="0" err="1" smtClean="0"/>
              <a:t>učešću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osnovnom</a:t>
            </a:r>
            <a:r>
              <a:rPr lang="en-US" dirty="0"/>
              <a:t>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stečene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sticati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 bez </a:t>
            </a:r>
            <a:r>
              <a:rPr lang="en-US" dirty="0" err="1"/>
              <a:t>prethodne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/>
              <a:t>smrti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prestanka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zaposlenog</a:t>
            </a:r>
            <a:r>
              <a:rPr lang="en-US" dirty="0"/>
              <a:t>, </a:t>
            </a:r>
            <a:r>
              <a:rPr lang="en-US" dirty="0" err="1" smtClean="0"/>
              <a:t>isključujući</a:t>
            </a:r>
            <a:r>
              <a:rPr lang="sr-Latn-ME" dirty="0" smtClean="0"/>
              <a:t> </a:t>
            </a:r>
            <a:r>
              <a:rPr lang="en-US" dirty="0" err="1" smtClean="0"/>
              <a:t>penzionisanje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Stečene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to </a:t>
            </a:r>
            <a:r>
              <a:rPr lang="en-US" dirty="0" err="1"/>
              <a:t>svojstvo</a:t>
            </a:r>
            <a:r>
              <a:rPr lang="en-US" dirty="0"/>
              <a:t> </a:t>
            </a:r>
            <a:r>
              <a:rPr lang="en-US" dirty="0" err="1"/>
              <a:t>prestalo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dužno</a:t>
            </a:r>
            <a:r>
              <a:rPr lang="en-US" dirty="0" smtClean="0"/>
              <a:t> </a:t>
            </a:r>
            <a:r>
              <a:rPr lang="en-US" dirty="0" err="1"/>
              <a:t>podijeliti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zaposlenim</a:t>
            </a:r>
            <a:r>
              <a:rPr lang="en-US" dirty="0"/>
              <a:t> </a:t>
            </a:r>
            <a:r>
              <a:rPr lang="en-US" dirty="0" err="1"/>
              <a:t>najkasnije</a:t>
            </a:r>
            <a:r>
              <a:rPr lang="en-US" dirty="0"/>
              <a:t> 12 </a:t>
            </a:r>
            <a:r>
              <a:rPr lang="en-US" dirty="0" err="1"/>
              <a:t>mjeseci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29685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dužno</a:t>
            </a:r>
            <a:r>
              <a:rPr lang="en-US" dirty="0"/>
              <a:t> je o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sticanju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pisanoj </a:t>
            </a:r>
            <a:r>
              <a:rPr lang="pl-PL" dirty="0"/>
              <a:t>formi Komisiju, u roku od osam dana od dana sticanja. </a:t>
            </a:r>
            <a:endParaRPr lang="pl-PL" dirty="0" smtClean="0"/>
          </a:p>
          <a:p>
            <a:pPr algn="just"/>
            <a:r>
              <a:rPr lang="pl-PL" dirty="0" smtClean="0"/>
              <a:t>Dioničko </a:t>
            </a:r>
            <a:r>
              <a:rPr lang="pl-PL" dirty="0"/>
              <a:t>društvo </a:t>
            </a:r>
            <a:r>
              <a:rPr lang="pl-PL" dirty="0" smtClean="0"/>
              <a:t>je </a:t>
            </a:r>
            <a:r>
              <a:rPr lang="en-US" dirty="0" err="1" smtClean="0"/>
              <a:t>dužno</a:t>
            </a:r>
            <a:r>
              <a:rPr lang="en-US" dirty="0"/>
              <a:t>,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emitenata</a:t>
            </a:r>
            <a:r>
              <a:rPr lang="en-US" dirty="0"/>
              <a:t>, </a:t>
            </a:r>
            <a:r>
              <a:rPr lang="en-US" dirty="0" err="1" smtClean="0"/>
              <a:t>podnijeti</a:t>
            </a:r>
            <a:r>
              <a:rPr lang="sr-Latn-ME" dirty="0" smtClean="0"/>
              <a:t> </a:t>
            </a:r>
            <a:r>
              <a:rPr lang="en-US" dirty="0" err="1" smtClean="0"/>
              <a:t>prijavu</a:t>
            </a:r>
            <a:r>
              <a:rPr lang="en-US" dirty="0" smtClean="0"/>
              <a:t>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opoziv</a:t>
            </a:r>
            <a:r>
              <a:rPr lang="en-US" dirty="0"/>
              <a:t> </a:t>
            </a:r>
            <a:r>
              <a:rPr lang="en-US" dirty="0" err="1"/>
              <a:t>stečenih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stečenih</a:t>
            </a:r>
            <a:r>
              <a:rPr lang="en-US" dirty="0"/>
              <a:t> </a:t>
            </a:r>
            <a:r>
              <a:rPr lang="en-US" dirty="0" err="1" smtClean="0"/>
              <a:t>vlastitih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fond </a:t>
            </a:r>
            <a:r>
              <a:rPr lang="en-US" dirty="0" err="1"/>
              <a:t>rezervi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 smtClean="0"/>
              <a:t>vlastite</a:t>
            </a:r>
            <a:r>
              <a:rPr lang="sr-Latn-ME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/>
              <a:t>posredstvom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nastupa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 smtClean="0"/>
              <a:t>dioničkog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ostvariti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sadržana</a:t>
            </a:r>
            <a:r>
              <a:rPr lang="en-US" dirty="0"/>
              <a:t> u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u </a:t>
            </a:r>
            <a:r>
              <a:rPr lang="en-US" dirty="0" err="1"/>
              <a:t>pisanoj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prvu</a:t>
            </a:r>
            <a:r>
              <a:rPr lang="en-US" dirty="0"/>
              <a:t> </a:t>
            </a:r>
            <a:r>
              <a:rPr lang="en-US" dirty="0" err="1"/>
              <a:t>narednu</a:t>
            </a:r>
            <a:r>
              <a:rPr lang="en-US" dirty="0"/>
              <a:t> </a:t>
            </a:r>
            <a:r>
              <a:rPr lang="en-US" dirty="0" err="1" smtClean="0"/>
              <a:t>skupštinu</a:t>
            </a:r>
            <a:r>
              <a:rPr lang="sr-Latn-ME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o </a:t>
            </a:r>
            <a:r>
              <a:rPr lang="en-US" dirty="0" err="1"/>
              <a:t>sticanju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80763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/>
          </a:bodyPr>
          <a:lstStyle/>
          <a:p>
            <a:r>
              <a:rPr lang="pl-PL" dirty="0"/>
              <a:t>Vrste klasa i serija akcija u Zakonu o </a:t>
            </a:r>
            <a:r>
              <a:rPr lang="pl-PL" dirty="0" smtClean="0"/>
              <a:t>privrednim društvima </a:t>
            </a:r>
            <a:r>
              <a:rPr lang="pl-PL" dirty="0"/>
              <a:t>RS</a:t>
            </a:r>
          </a:p>
          <a:p>
            <a:pPr marL="0" indent="0">
              <a:buNone/>
            </a:pPr>
            <a:r>
              <a:rPr lang="sr-Latn-ME" b="1" dirty="0" smtClean="0"/>
              <a:t>e) </a:t>
            </a:r>
            <a:r>
              <a:rPr lang="en-US" b="1" dirty="0" err="1" smtClean="0"/>
              <a:t>Vrste</a:t>
            </a:r>
            <a:r>
              <a:rPr lang="en-US" b="1" dirty="0" smtClean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klase</a:t>
            </a:r>
            <a:r>
              <a:rPr lang="sr-Latn-ME" b="1" dirty="0" smtClean="0"/>
              <a:t> dionica/akcija</a:t>
            </a:r>
            <a:endParaRPr lang="en-US" b="1" dirty="0"/>
          </a:p>
          <a:p>
            <a:pPr algn="just"/>
            <a:r>
              <a:rPr lang="pl-PL" dirty="0"/>
              <a:t>Akcije glase na ime ili na donosioca. </a:t>
            </a:r>
            <a:endParaRPr lang="pl-PL" dirty="0" smtClean="0"/>
          </a:p>
          <a:p>
            <a:pPr algn="just"/>
            <a:r>
              <a:rPr lang="pl-PL" dirty="0" smtClean="0"/>
              <a:t>Akcije </a:t>
            </a:r>
            <a:r>
              <a:rPr lang="pl-PL" dirty="0"/>
              <a:t>glase na ime ako su izdate </a:t>
            </a:r>
            <a:r>
              <a:rPr lang="pl-PL" dirty="0" smtClean="0"/>
              <a:t>prije </a:t>
            </a:r>
            <a:r>
              <a:rPr lang="en-US" dirty="0" err="1" smtClean="0"/>
              <a:t>cjelokupnog</a:t>
            </a:r>
            <a:r>
              <a:rPr lang="en-US" dirty="0" smtClean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nominalnog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višeg</a:t>
            </a:r>
            <a:r>
              <a:rPr lang="en-US" dirty="0"/>
              <a:t> </a:t>
            </a:r>
            <a:r>
              <a:rPr lang="en-US" dirty="0" err="1"/>
              <a:t>emisionog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(</a:t>
            </a:r>
            <a:r>
              <a:rPr lang="en-US" dirty="0" err="1"/>
              <a:t>privremene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upisivanja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zaključenim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o </a:t>
            </a:r>
            <a:r>
              <a:rPr lang="en-US" dirty="0" err="1" smtClean="0"/>
              <a:t>sporednim</a:t>
            </a:r>
            <a:r>
              <a:rPr lang="sr-Latn-ME" dirty="0" smtClean="0"/>
              <a:t> </a:t>
            </a:r>
            <a:r>
              <a:rPr lang="en-US" dirty="0" err="1" smtClean="0"/>
              <a:t>činidbama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redoslijedu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,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osnivačke</a:t>
            </a:r>
            <a:r>
              <a:rPr lang="en-US" dirty="0"/>
              <a:t> (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 smtClean="0"/>
              <a:t>prve</a:t>
            </a:r>
            <a:r>
              <a:rPr lang="sr-Latn-ME" dirty="0" smtClean="0"/>
              <a:t> </a:t>
            </a:r>
            <a:r>
              <a:rPr lang="en-US" dirty="0" err="1" smtClean="0"/>
              <a:t>emisije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sljedećih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76022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sadržini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,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(</a:t>
            </a:r>
            <a:r>
              <a:rPr lang="en-US" dirty="0" err="1"/>
              <a:t>redovne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prioritetne</a:t>
            </a:r>
            <a:r>
              <a:rPr lang="en-US" dirty="0"/>
              <a:t> (</a:t>
            </a:r>
            <a:r>
              <a:rPr lang="en-US" dirty="0" err="1"/>
              <a:t>povlaštene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Obične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 smtClean="0"/>
              <a:t>upravljanju</a:t>
            </a:r>
            <a:r>
              <a:rPr lang="sr-Latn-ME" dirty="0" smtClean="0"/>
              <a:t> </a:t>
            </a:r>
            <a:r>
              <a:rPr lang="en-US" dirty="0" err="1" smtClean="0"/>
              <a:t>akcionarskim</a:t>
            </a:r>
            <a:r>
              <a:rPr lang="en-US" dirty="0" smtClean="0"/>
              <a:t> </a:t>
            </a:r>
            <a:r>
              <a:rPr lang="en-US" dirty="0" err="1"/>
              <a:t>društvom</a:t>
            </a:r>
            <a:r>
              <a:rPr lang="en-US" dirty="0"/>
              <a:t>,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 smtClean="0"/>
              <a:t>likvidacione</a:t>
            </a:r>
            <a:r>
              <a:rPr lang="sr-Latn-ME" dirty="0" smtClean="0"/>
              <a:t> </a:t>
            </a:r>
            <a:r>
              <a:rPr lang="en-US" dirty="0" err="1" smtClean="0"/>
              <a:t>mase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Prioritetne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procenta </a:t>
            </a:r>
            <a:r>
              <a:rPr lang="pl-PL" dirty="0"/>
              <a:t>od nominalne vrijednosti akcija u odnosu na obične akcije, prednost </a:t>
            </a:r>
            <a:r>
              <a:rPr lang="pl-PL" dirty="0" smtClean="0"/>
              <a:t>kod </a:t>
            </a:r>
            <a:r>
              <a:rPr lang="en-US" dirty="0" err="1" smtClean="0"/>
              <a:t>raspodjele</a:t>
            </a:r>
            <a:r>
              <a:rPr lang="en-US" dirty="0" smtClean="0"/>
              <a:t> </a:t>
            </a:r>
            <a:r>
              <a:rPr lang="en-US" dirty="0" err="1"/>
              <a:t>likvidacione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utvrđena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 smtClean="0"/>
              <a:t>uređuju</a:t>
            </a:r>
            <a:r>
              <a:rPr lang="sr-Latn-ME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 smtClean="0"/>
              <a:t>akcionarsko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od </a:t>
            </a:r>
            <a:r>
              <a:rPr lang="en-US" dirty="0" err="1"/>
              <a:t>upisnika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 smtClean="0"/>
              <a:t>novčane</a:t>
            </a:r>
            <a:r>
              <a:rPr lang="sr-Latn-ME" dirty="0" smtClean="0"/>
              <a:t> </a:t>
            </a:r>
            <a:r>
              <a:rPr lang="en-US" dirty="0" err="1" smtClean="0"/>
              <a:t>doplate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4235992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 </a:t>
            </a: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kumulativne</a:t>
            </a:r>
            <a:r>
              <a:rPr lang="en-US" dirty="0"/>
              <a:t>, </a:t>
            </a:r>
            <a:r>
              <a:rPr lang="en-US" dirty="0" err="1"/>
              <a:t>participativne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participativnokumulativne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Kumulativna</a:t>
            </a:r>
            <a:r>
              <a:rPr lang="en-US" dirty="0"/>
              <a:t> </a:t>
            </a:r>
            <a:r>
              <a:rPr lang="en-US" dirty="0" err="1"/>
              <a:t>prioritetna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prioritetno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 smtClean="0"/>
              <a:t>svih</a:t>
            </a:r>
            <a:r>
              <a:rPr lang="sr-Latn-ME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/>
              <a:t>neisplaćenih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odlukom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kakve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Participativne</a:t>
            </a:r>
            <a:r>
              <a:rPr lang="en-US" dirty="0" smtClean="0"/>
              <a:t> </a:t>
            </a:r>
            <a:r>
              <a:rPr lang="en-US" dirty="0" err="1" smtClean="0"/>
              <a:t>prioritetne</a:t>
            </a:r>
            <a:r>
              <a:rPr lang="sr-Latn-ME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, pored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pripadaju</a:t>
            </a:r>
            <a:r>
              <a:rPr lang="en-US" dirty="0" smtClean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odlukom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istim</a:t>
            </a:r>
            <a:r>
              <a:rPr lang="sr-Latn-ME" dirty="0" smtClean="0"/>
              <a:t> </a:t>
            </a:r>
            <a:r>
              <a:rPr lang="en-US" dirty="0" err="1" smtClean="0"/>
              <a:t>pravima</a:t>
            </a:r>
            <a:r>
              <a:rPr lang="en-US" dirty="0" smtClean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klasu</a:t>
            </a:r>
            <a:r>
              <a:rPr lang="en-US" dirty="0"/>
              <a:t> (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akcije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1622722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srazmjerno</a:t>
            </a:r>
            <a:r>
              <a:rPr lang="en-US" dirty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Bez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 smtClean="0"/>
              <a:t>nominalna</a:t>
            </a:r>
            <a:r>
              <a:rPr lang="sr-Latn-ME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od 49%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Zabranjeno</a:t>
            </a:r>
            <a:r>
              <a:rPr lang="en-US" dirty="0"/>
              <a:t> je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bi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nominalni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davale</a:t>
            </a:r>
            <a:r>
              <a:rPr lang="en-US" dirty="0"/>
              <a:t> </a:t>
            </a:r>
            <a:r>
              <a:rPr lang="en-US" dirty="0" err="1"/>
              <a:t>različit</a:t>
            </a:r>
            <a:r>
              <a:rPr lang="en-US" dirty="0"/>
              <a:t> </a:t>
            </a:r>
            <a:r>
              <a:rPr lang="en-US" dirty="0" err="1" smtClean="0"/>
              <a:t>broj</a:t>
            </a:r>
            <a:r>
              <a:rPr lang="sr-Latn-ME" dirty="0" smtClean="0"/>
              <a:t> </a:t>
            </a:r>
            <a:r>
              <a:rPr lang="en-US" dirty="0" err="1" smtClean="0"/>
              <a:t>glasova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Statutom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smtClean="0"/>
              <a:t>bez</a:t>
            </a:r>
            <a:r>
              <a:rPr lang="sr-Latn-ME" dirty="0" smtClean="0"/>
              <a:t> </a:t>
            </a:r>
            <a:r>
              <a:rPr lang="pl-PL" dirty="0" smtClean="0"/>
              <a:t>obzira </a:t>
            </a:r>
            <a:r>
              <a:rPr lang="pl-PL" dirty="0"/>
              <a:t>na nominalnu vrijednost akcija koje posjeduje, pod uslovom da to važi </a:t>
            </a:r>
            <a:r>
              <a:rPr lang="pl-PL" dirty="0" smtClean="0"/>
              <a:t>za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Statutom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usloviti</a:t>
            </a:r>
            <a:r>
              <a:rPr lang="en-US" dirty="0"/>
              <a:t> </a:t>
            </a:r>
            <a:r>
              <a:rPr lang="en-US" dirty="0" err="1" smtClean="0"/>
              <a:t>učešće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odlučivanju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posjedovanjem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nominalne</a:t>
            </a:r>
            <a:r>
              <a:rPr lang="en-US" dirty="0" smtClean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s </a:t>
            </a:r>
            <a:r>
              <a:rPr lang="en-US" dirty="0" err="1"/>
              <a:t>mogućnošću</a:t>
            </a:r>
            <a:r>
              <a:rPr lang="en-US" dirty="0"/>
              <a:t> </a:t>
            </a:r>
            <a:r>
              <a:rPr lang="en-US" dirty="0" err="1"/>
              <a:t>udruživanja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743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0123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Uvod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6434"/>
            <a:ext cx="10515600" cy="524052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Ulaganje</a:t>
            </a:r>
            <a:r>
              <a:rPr lang="en-US" dirty="0"/>
              <a:t> u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investiciju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smtClean="0"/>
              <a:t>status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pripadaju</a:t>
            </a:r>
            <a:r>
              <a:rPr lang="en-US" dirty="0"/>
              <a:t> </a:t>
            </a:r>
            <a:r>
              <a:rPr lang="en-US" dirty="0" err="1" smtClean="0"/>
              <a:t>dionicama</a:t>
            </a:r>
            <a:r>
              <a:rPr lang="en-US" dirty="0" smtClean="0"/>
              <a:t>/</a:t>
            </a:r>
            <a:r>
              <a:rPr lang="en-US" dirty="0" err="1" smtClean="0"/>
              <a:t>akcijama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oslanjaju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dobijaju</a:t>
            </a:r>
            <a:r>
              <a:rPr lang="en-US" dirty="0"/>
              <a:t> u </a:t>
            </a:r>
            <a:r>
              <a:rPr lang="en-US" dirty="0" err="1"/>
              <a:t>zamjenu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svoju</a:t>
            </a:r>
            <a:r>
              <a:rPr lang="sr-Latn-ME" dirty="0" smtClean="0"/>
              <a:t> </a:t>
            </a:r>
            <a:r>
              <a:rPr lang="en-US" dirty="0" err="1" smtClean="0"/>
              <a:t>investiciju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većinu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to u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redu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D</a:t>
            </a:r>
            <a:r>
              <a:rPr lang="en-US" dirty="0" err="1" smtClean="0"/>
              <a:t>ruga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/>
              <a:t>važna</a:t>
            </a:r>
            <a:r>
              <a:rPr lang="en-US" dirty="0"/>
              <a:t>,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aspekta</a:t>
            </a:r>
            <a:r>
              <a:rPr lang="en-US" dirty="0" smtClean="0"/>
              <a:t>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Z</a:t>
            </a:r>
            <a:r>
              <a:rPr lang="en-US" dirty="0" err="1" smtClean="0"/>
              <a:t>načajn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obuhvataju</a:t>
            </a:r>
            <a:r>
              <a:rPr lang="en-US" dirty="0"/>
              <a:t>: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o </a:t>
            </a:r>
            <a:r>
              <a:rPr lang="en-US" dirty="0" err="1"/>
              <a:t>sastavu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 smtClean="0"/>
              <a:t>izmjena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dopuna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promjena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godišnjih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pt-BR" dirty="0" smtClean="0"/>
              <a:t>izvještaja</a:t>
            </a:r>
            <a:r>
              <a:rPr lang="pt-BR" dirty="0"/>
              <a:t>, kao i pravo pristupa informacijama o društvu i njegovim aktivnostima.</a:t>
            </a:r>
          </a:p>
          <a:p>
            <a:pPr algn="just"/>
            <a:r>
              <a:rPr lang="en-US" dirty="0" err="1"/>
              <a:t>Realizacijom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da </a:t>
            </a:r>
            <a:r>
              <a:rPr lang="en-US" dirty="0" err="1"/>
              <a:t>rukovodioci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potroše</a:t>
            </a:r>
            <a:r>
              <a:rPr lang="en-US" dirty="0" smtClean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investiciju</a:t>
            </a:r>
            <a:r>
              <a:rPr lang="en-US" dirty="0"/>
              <a:t> </a:t>
            </a:r>
            <a:r>
              <a:rPr lang="en-US" dirty="0" err="1"/>
              <a:t>nenamjenski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09675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režim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akcija</a:t>
            </a:r>
            <a:endParaRPr lang="en-US" dirty="0"/>
          </a:p>
          <a:p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upisati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Zavisno</a:t>
            </a:r>
            <a:r>
              <a:rPr lang="en-US" dirty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u </a:t>
            </a:r>
            <a:r>
              <a:rPr lang="en-US" dirty="0" err="1"/>
              <a:t>vlasništvu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upisivati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 smtClean="0"/>
              <a:t>matičnog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tog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utvrđenih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treće</a:t>
            </a:r>
            <a:r>
              <a:rPr lang="sr-Latn-ME" dirty="0" smtClean="0"/>
              <a:t> </a:t>
            </a:r>
            <a:r>
              <a:rPr lang="en-US" dirty="0" smtClean="0"/>
              <a:t>lice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preuzelo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račun</a:t>
            </a:r>
            <a:r>
              <a:rPr lang="sr-Latn-ME" dirty="0" smtClean="0"/>
              <a:t>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smatra</a:t>
            </a:r>
            <a:r>
              <a:rPr lang="en-US" dirty="0"/>
              <a:t> se da </a:t>
            </a:r>
            <a:r>
              <a:rPr lang="en-US" dirty="0" err="1"/>
              <a:t>ih</a:t>
            </a:r>
            <a:r>
              <a:rPr lang="en-US" dirty="0"/>
              <a:t> je </a:t>
            </a:r>
            <a:r>
              <a:rPr lang="en-US" dirty="0" err="1"/>
              <a:t>preuzelo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to lice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stiče</a:t>
            </a:r>
            <a:r>
              <a:rPr lang="en-US" dirty="0" smtClean="0"/>
              <a:t> </a:t>
            </a:r>
            <a:r>
              <a:rPr lang="en-US" dirty="0" err="1"/>
              <a:t>nikakva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ne </a:t>
            </a:r>
            <a:r>
              <a:rPr lang="en-US" dirty="0" err="1"/>
              <a:t>preuzme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65217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akcija</a:t>
            </a:r>
            <a:endParaRPr lang="en-US" dirty="0"/>
          </a:p>
          <a:p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sticati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neophodno</a:t>
            </a:r>
            <a:r>
              <a:rPr lang="en-US" dirty="0"/>
              <a:t> da bi se </a:t>
            </a:r>
            <a:r>
              <a:rPr lang="en-US" dirty="0" err="1"/>
              <a:t>spriječila</a:t>
            </a:r>
            <a:r>
              <a:rPr lang="en-US" dirty="0"/>
              <a:t> </a:t>
            </a:r>
            <a:r>
              <a:rPr lang="en-US" dirty="0" err="1"/>
              <a:t>znatna</a:t>
            </a:r>
            <a:r>
              <a:rPr lang="en-US" dirty="0"/>
              <a:t> </a:t>
            </a:r>
            <a:r>
              <a:rPr lang="en-US" dirty="0" err="1"/>
              <a:t>šteta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pl-PL" dirty="0"/>
              <a:t>2) ako se akcije trebaju ponuditi za otkup zaposlenima u društvu </a:t>
            </a:r>
            <a:r>
              <a:rPr lang="pl-PL" dirty="0" smtClean="0"/>
              <a:t>ili </a:t>
            </a:r>
            <a:r>
              <a:rPr lang="en-US" dirty="0" err="1" smtClean="0"/>
              <a:t>povezanim</a:t>
            </a:r>
            <a:r>
              <a:rPr lang="en-US" dirty="0" smtClean="0"/>
              <a:t> </a:t>
            </a:r>
            <a:r>
              <a:rPr lang="en-US" dirty="0" err="1"/>
              <a:t>društvima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besplatno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sv-SE" dirty="0"/>
              <a:t>4) na osnovu pravnog </a:t>
            </a:r>
            <a:r>
              <a:rPr lang="sr-Latn-ME" dirty="0" smtClean="0"/>
              <a:t>nasleđa</a:t>
            </a:r>
            <a:r>
              <a:rPr lang="sv-S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26078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Ukupni</a:t>
            </a:r>
            <a:r>
              <a:rPr lang="en-US" dirty="0"/>
              <a:t> </a:t>
            </a:r>
            <a:r>
              <a:rPr lang="en-US" dirty="0" err="1"/>
              <a:t>nominalni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stečenih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namjene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tač</a:t>
            </a:r>
            <a:r>
              <a:rPr lang="en-US" dirty="0"/>
              <a:t>. 1 </a:t>
            </a:r>
            <a:r>
              <a:rPr lang="en-US" dirty="0" err="1"/>
              <a:t>i</a:t>
            </a:r>
            <a:r>
              <a:rPr lang="en-US" dirty="0"/>
              <a:t> 2 ne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veći</a:t>
            </a:r>
            <a:r>
              <a:rPr lang="en-US" dirty="0"/>
              <a:t> od 10%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Sopstvene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sticati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uplaćen</a:t>
            </a:r>
            <a:r>
              <a:rPr lang="en-US" dirty="0" smtClean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cjelokupan</a:t>
            </a:r>
            <a:r>
              <a:rPr lang="en-US" dirty="0"/>
              <a:t> </a:t>
            </a:r>
            <a:r>
              <a:rPr lang="en-US" dirty="0" err="1"/>
              <a:t>nominalni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viši</a:t>
            </a:r>
            <a:r>
              <a:rPr lang="en-US" dirty="0"/>
              <a:t> </a:t>
            </a:r>
            <a:r>
              <a:rPr lang="en-US" dirty="0" err="1"/>
              <a:t>emisioni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pl-PL" dirty="0" smtClean="0"/>
              <a:t>je </a:t>
            </a:r>
            <a:r>
              <a:rPr lang="pl-PL" dirty="0"/>
              <a:t>obavezno da ove akcije otkupljene u smislu tač. 1 i 2 otuđi u roku od </a:t>
            </a:r>
            <a:r>
              <a:rPr lang="pl-PL" dirty="0" smtClean="0"/>
              <a:t>godinu dana </a:t>
            </a:r>
            <a:r>
              <a:rPr lang="pl-PL" dirty="0"/>
              <a:t>od dana sticanja, odnosno da akcije iz tačke 2 ponudi zaposlenima na </a:t>
            </a:r>
            <a:r>
              <a:rPr lang="pl-PL" dirty="0" smtClean="0"/>
              <a:t>otkup u </a:t>
            </a:r>
            <a:r>
              <a:rPr lang="pl-PL" dirty="0"/>
              <a:t>roku od godinu dana od dana sticanja, kao i da akcije stečene u skladu sa tač. </a:t>
            </a:r>
            <a:r>
              <a:rPr lang="pl-PL" dirty="0" smtClean="0"/>
              <a:t>3 i </a:t>
            </a:r>
            <a:r>
              <a:rPr lang="pl-PL" dirty="0"/>
              <a:t>4 otuđi u roku od tri godine od dana sticanja. </a:t>
            </a:r>
            <a:endParaRPr lang="pl-PL" dirty="0" smtClean="0"/>
          </a:p>
          <a:p>
            <a:pPr algn="just"/>
            <a:r>
              <a:rPr lang="pl-PL" dirty="0" smtClean="0"/>
              <a:t>Ako </a:t>
            </a:r>
            <a:r>
              <a:rPr lang="pl-PL" dirty="0"/>
              <a:t>se sopstvene akcije ne </a:t>
            </a:r>
            <a:r>
              <a:rPr lang="pl-PL" dirty="0" smtClean="0"/>
              <a:t>otuđe u </a:t>
            </a:r>
            <a:r>
              <a:rPr lang="pl-PL" dirty="0"/>
              <a:t>skladu s ovim odredbama, akcionarsko društvo je obavezno da ih, u skladu </a:t>
            </a:r>
            <a:r>
              <a:rPr lang="pl-PL" dirty="0" smtClean="0"/>
              <a:t>s </a:t>
            </a:r>
            <a:r>
              <a:rPr lang="en-US" dirty="0" err="1" smtClean="0"/>
              <a:t>odredbama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, </a:t>
            </a:r>
            <a:r>
              <a:rPr lang="en-US" dirty="0" err="1"/>
              <a:t>povuče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poništi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Sopstvene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ne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 smtClean="0"/>
              <a:t>akcionarskom</a:t>
            </a:r>
            <a:r>
              <a:rPr lang="sr-Latn-ME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372485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trećeg</a:t>
            </a:r>
            <a:r>
              <a:rPr lang="en-US" dirty="0"/>
              <a:t> </a:t>
            </a:r>
            <a:r>
              <a:rPr lang="en-US" dirty="0" err="1"/>
              <a:t>lica</a:t>
            </a:r>
            <a:endParaRPr lang="en-US" dirty="0"/>
          </a:p>
          <a:p>
            <a:pPr algn="just"/>
            <a:r>
              <a:rPr lang="en-US" dirty="0"/>
              <a:t>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posluje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ime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sticati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pod </a:t>
            </a:r>
            <a:r>
              <a:rPr lang="en-US" dirty="0" err="1"/>
              <a:t>istim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pod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Ove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primjenjuju</a:t>
            </a:r>
            <a:r>
              <a:rPr lang="en-US" dirty="0"/>
              <a:t> se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matičnog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 smtClean="0"/>
              <a:t>zavisno</a:t>
            </a:r>
            <a:r>
              <a:rPr lang="sr-Latn-ME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većinski</a:t>
            </a:r>
            <a:r>
              <a:rPr lang="en-US" dirty="0"/>
              <a:t> </a:t>
            </a:r>
            <a:r>
              <a:rPr lang="en-US" dirty="0" err="1"/>
              <a:t>akcijski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sr-Latn-ME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treće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posluje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zavisnog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sr-Latn-ME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većinski</a:t>
            </a:r>
            <a:r>
              <a:rPr lang="en-US" dirty="0"/>
              <a:t> </a:t>
            </a:r>
            <a:r>
              <a:rPr lang="en-US" dirty="0" err="1"/>
              <a:t>akcijski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Treće</a:t>
            </a:r>
            <a:r>
              <a:rPr lang="en-US" dirty="0"/>
              <a:t> lice </a:t>
            </a:r>
            <a:r>
              <a:rPr lang="en-US" dirty="0" err="1"/>
              <a:t>dužno</a:t>
            </a:r>
            <a:r>
              <a:rPr lang="en-US" dirty="0"/>
              <a:t> je da</a:t>
            </a:r>
            <a:r>
              <a:rPr lang="sr-Latn-ME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prenese</a:t>
            </a:r>
            <a:r>
              <a:rPr lang="en-US" dirty="0"/>
              <a:t> u </a:t>
            </a:r>
            <a:r>
              <a:rPr lang="en-US" dirty="0" err="1"/>
              <a:t>svojinu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je </a:t>
            </a:r>
            <a:r>
              <a:rPr lang="en-US" dirty="0" err="1"/>
              <a:t>steklo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sr-Latn-ME" dirty="0"/>
              <a:t> </a:t>
            </a:r>
            <a:r>
              <a:rPr lang="en-US" dirty="0" err="1"/>
              <a:t>protivvrijednosti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78581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1687"/>
            <a:ext cx="10515600" cy="5075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Uzimanje sopstvenih akcija u zalogu</a:t>
            </a:r>
          </a:p>
          <a:p>
            <a:pPr algn="just"/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direktnom</a:t>
            </a:r>
            <a:r>
              <a:rPr lang="en-US" dirty="0"/>
              <a:t> </a:t>
            </a:r>
            <a:r>
              <a:rPr lang="en-US" dirty="0" err="1"/>
              <a:t>sticanju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/>
              <a:t>trećeg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shodno</a:t>
            </a:r>
            <a:r>
              <a:rPr lang="en-US" dirty="0"/>
              <a:t> se </a:t>
            </a:r>
            <a:r>
              <a:rPr lang="en-US" dirty="0" err="1"/>
              <a:t>primjenjuju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uzimanje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zalogu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Uzimanje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zalogu</a:t>
            </a:r>
            <a:r>
              <a:rPr lang="en-US" dirty="0"/>
              <a:t> </a:t>
            </a:r>
            <a:r>
              <a:rPr lang="en-US" dirty="0" err="1"/>
              <a:t>suprotno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 smtClean="0"/>
              <a:t>odredbama</a:t>
            </a:r>
            <a:r>
              <a:rPr lang="sr-Latn-ME" dirty="0" smtClean="0"/>
              <a:t> </a:t>
            </a:r>
            <a:r>
              <a:rPr lang="en-US" dirty="0" err="1" smtClean="0"/>
              <a:t>ništavno</a:t>
            </a:r>
            <a:r>
              <a:rPr lang="en-US" dirty="0" smtClean="0"/>
              <a:t> </a:t>
            </a:r>
            <a:r>
              <a:rPr lang="en-US" dirty="0"/>
              <a:t>je.</a:t>
            </a:r>
          </a:p>
          <a:p>
            <a:pPr marL="0" indent="0">
              <a:buNone/>
            </a:pPr>
            <a:r>
              <a:rPr lang="pl-PL" dirty="0"/>
              <a:t>Posebno pravilo za jednočlano društvo</a:t>
            </a:r>
          </a:p>
          <a:p>
            <a:r>
              <a:rPr lang="en-US" dirty="0" err="1"/>
              <a:t>Jednočlano</a:t>
            </a:r>
            <a:r>
              <a:rPr lang="en-US" dirty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otkupiti</a:t>
            </a:r>
            <a:r>
              <a:rPr lang="en-US" dirty="0"/>
              <a:t>, </a:t>
            </a:r>
            <a:r>
              <a:rPr lang="en-US" dirty="0" err="1" smtClean="0"/>
              <a:t>ni</a:t>
            </a:r>
            <a:r>
              <a:rPr lang="sr-Latn-ME" dirty="0" smtClean="0"/>
              <a:t> </a:t>
            </a:r>
            <a:r>
              <a:rPr lang="it-IT" dirty="0" smtClean="0"/>
              <a:t>povlačiti</a:t>
            </a:r>
            <a:r>
              <a:rPr lang="it-IT" dirty="0"/>
              <a:t>, niti uzimati u zalogu.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54922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dioničarskih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prava</a:t>
            </a:r>
            <a:endParaRPr lang="en-US" dirty="0"/>
          </a:p>
          <a:p>
            <a:pPr algn="just"/>
            <a:r>
              <a:rPr lang="en-US" dirty="0" err="1"/>
              <a:t>Kompanijska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pojedinačnih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kolektivno</a:t>
            </a:r>
            <a:r>
              <a:rPr lang="en-US" dirty="0"/>
              <a:t> </a:t>
            </a:r>
            <a:r>
              <a:rPr lang="en-US" dirty="0" err="1"/>
              <a:t>ostvaruje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moguće</a:t>
            </a:r>
            <a:r>
              <a:rPr lang="en-US" dirty="0"/>
              <a:t> je </a:t>
            </a:r>
            <a:r>
              <a:rPr lang="en-US" dirty="0" err="1"/>
              <a:t>razlikovati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njihovoj</a:t>
            </a:r>
            <a:r>
              <a:rPr lang="en-US" dirty="0"/>
              <a:t> </a:t>
            </a:r>
            <a:r>
              <a:rPr lang="en-US" dirty="0" err="1"/>
              <a:t>prirodi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odnose </a:t>
            </a:r>
            <a:r>
              <a:rPr lang="pl-PL" dirty="0"/>
              <a:t>na proces donošenja odluka i organizaciju društva, dok se druga odnose </a:t>
            </a:r>
            <a:r>
              <a:rPr lang="pl-PL" dirty="0" smtClean="0"/>
              <a:t>na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povrat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sr-Latn-ME" dirty="0" smtClean="0"/>
              <a:t>naredna</a:t>
            </a:r>
            <a:r>
              <a:rPr lang="en-US" dirty="0" smtClean="0"/>
              <a:t> </a:t>
            </a:r>
            <a:r>
              <a:rPr lang="en-US" dirty="0" err="1" smtClean="0"/>
              <a:t>slik</a:t>
            </a:r>
            <a:r>
              <a:rPr lang="sr-Latn-ME" dirty="0" smtClean="0"/>
              <a:t>a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46950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257" y="1159099"/>
            <a:ext cx="9604970" cy="374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03421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Slika</a:t>
            </a:r>
            <a:r>
              <a:rPr lang="en-US" dirty="0"/>
              <a:t> </a:t>
            </a:r>
            <a:r>
              <a:rPr lang="sr-Latn-ME" dirty="0" smtClean="0"/>
              <a:t>prethodna</a:t>
            </a:r>
            <a:r>
              <a:rPr lang="en-US" dirty="0" smtClean="0"/>
              <a:t> </a:t>
            </a:r>
            <a:r>
              <a:rPr lang="en-US" dirty="0" err="1"/>
              <a:t>ukratko</a:t>
            </a:r>
            <a:r>
              <a:rPr lang="en-US" dirty="0"/>
              <a:t> </a:t>
            </a: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vrstama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en-US" dirty="0" err="1" smtClean="0"/>
              <a:t>procentu</a:t>
            </a:r>
            <a:r>
              <a:rPr lang="en-US" dirty="0" smtClean="0"/>
              <a:t> </a:t>
            </a:r>
            <a:r>
              <a:rPr lang="en-US" dirty="0" err="1"/>
              <a:t>dionioca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Ni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njegovi</a:t>
            </a:r>
            <a:r>
              <a:rPr lang="en-US" dirty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promijeniti</a:t>
            </a:r>
            <a:r>
              <a:rPr lang="en-US" dirty="0"/>
              <a:t> ta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 smtClean="0"/>
              <a:t>dodatna</a:t>
            </a:r>
            <a:r>
              <a:rPr lang="sr-Latn-ME" dirty="0" smtClean="0"/>
              <a:t> </a:t>
            </a:r>
            <a:r>
              <a:rPr lang="pl-PL" dirty="0" smtClean="0"/>
              <a:t>prava </a:t>
            </a:r>
            <a:r>
              <a:rPr lang="pl-PL" dirty="0"/>
              <a:t>za dioničare/akcionare pod uslovom da to nije zakonom zabranjeno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Slika prethodna </a:t>
            </a:r>
            <a:r>
              <a:rPr lang="pl-PL" dirty="0"/>
              <a:t>ukratko prikazuje prava dioničara/akcionara po vrstama dionica/akcija i </a:t>
            </a:r>
            <a:r>
              <a:rPr lang="pl-PL" dirty="0" smtClean="0"/>
              <a:t>po </a:t>
            </a:r>
            <a:r>
              <a:rPr lang="en-US" dirty="0" err="1" smtClean="0"/>
              <a:t>procentu</a:t>
            </a:r>
            <a:r>
              <a:rPr lang="en-US" dirty="0" smtClean="0"/>
              <a:t> </a:t>
            </a:r>
            <a:r>
              <a:rPr lang="en-US" dirty="0" err="1"/>
              <a:t>dionioca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Ni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njegovi</a:t>
            </a:r>
            <a:r>
              <a:rPr lang="en-US" dirty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akcionarine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promijeniti</a:t>
            </a:r>
            <a:r>
              <a:rPr lang="en-US" dirty="0"/>
              <a:t> ta </a:t>
            </a:r>
            <a:r>
              <a:rPr lang="en-US" dirty="0" err="1"/>
              <a:t>prava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 smtClean="0"/>
              <a:t>dodatna</a:t>
            </a:r>
            <a:r>
              <a:rPr lang="sr-Latn-ME" dirty="0" smtClean="0"/>
              <a:t> </a:t>
            </a:r>
            <a:r>
              <a:rPr lang="pl-PL" dirty="0" smtClean="0"/>
              <a:t>prava </a:t>
            </a:r>
            <a:r>
              <a:rPr lang="pl-PL" dirty="0"/>
              <a:t>za dioničare/akcionare pod uslovom da to nije zakonom zabranjeno.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06744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9010" y="734096"/>
            <a:ext cx="7511204" cy="588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72419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600" dirty="0" smtClean="0">
                <a:latin typeface="+mn-lt"/>
              </a:rPr>
              <a:t>B</a:t>
            </a:r>
            <a:r>
              <a:rPr lang="sr-Latn-ME" sz="3600" dirty="0" smtClean="0">
                <a:latin typeface="+mn-lt"/>
              </a:rPr>
              <a:t> -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Posebna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prava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dioničara</a:t>
            </a:r>
            <a:r>
              <a:rPr lang="en-US" sz="3600" dirty="0">
                <a:latin typeface="+mn-lt"/>
              </a:rPr>
              <a:t>/</a:t>
            </a:r>
            <a:r>
              <a:rPr lang="en-US" sz="3600" dirty="0" err="1">
                <a:latin typeface="+mn-lt"/>
              </a:rPr>
              <a:t>akcionara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endParaRPr lang="en-US" dirty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korištenjem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svog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odlučivanja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sjednicama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ovaj</a:t>
            </a:r>
            <a:r>
              <a:rPr lang="sr-Latn-ME" dirty="0" smtClean="0"/>
              <a:t> </a:t>
            </a:r>
            <a:r>
              <a:rPr lang="en-US" dirty="0" err="1" smtClean="0"/>
              <a:t>način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, </a:t>
            </a:r>
            <a:r>
              <a:rPr lang="en-US" dirty="0" err="1"/>
              <a:t>naprimjer</a:t>
            </a:r>
            <a:r>
              <a:rPr lang="en-US" dirty="0"/>
              <a:t>, </a:t>
            </a:r>
            <a:r>
              <a:rPr lang="en-US" dirty="0" err="1" smtClean="0"/>
              <a:t>kontroli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dugoročno</a:t>
            </a:r>
            <a:r>
              <a:rPr lang="en-US" dirty="0"/>
              <a:t> </a:t>
            </a:r>
            <a:r>
              <a:rPr lang="en-US" dirty="0" err="1" smtClean="0"/>
              <a:t>usmjerenje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izborom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odlučivanjem</a:t>
            </a:r>
            <a:r>
              <a:rPr lang="en-US" dirty="0"/>
              <a:t> o </a:t>
            </a:r>
            <a:r>
              <a:rPr lang="en-US" dirty="0" err="1" smtClean="0"/>
              <a:t>važnim</a:t>
            </a:r>
            <a:r>
              <a:rPr lang="sr-Latn-ME" dirty="0" smtClean="0"/>
              <a:t> </a:t>
            </a:r>
            <a:r>
              <a:rPr lang="en-US" dirty="0" err="1" smtClean="0"/>
              <a:t>pitanjima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potpadaju</a:t>
            </a:r>
            <a:r>
              <a:rPr lang="en-US" dirty="0"/>
              <a:t> pod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72877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Kvalitet</a:t>
            </a:r>
            <a:r>
              <a:rPr lang="en-US" sz="2400" dirty="0"/>
              <a:t> </a:t>
            </a:r>
            <a:r>
              <a:rPr lang="en-US" sz="2400" dirty="0" err="1"/>
              <a:t>zaštite</a:t>
            </a:r>
            <a:r>
              <a:rPr lang="en-US" sz="2400" dirty="0"/>
              <a:t> </a:t>
            </a:r>
            <a:r>
              <a:rPr lang="en-US" sz="2400" dirty="0" err="1"/>
              <a:t>investitora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nekoliko</a:t>
            </a:r>
            <a:r>
              <a:rPr lang="en-US" sz="2400" dirty="0"/>
              <a:t> </a:t>
            </a:r>
            <a:r>
              <a:rPr lang="en-US" sz="2400" dirty="0" err="1"/>
              <a:t>implikacija</a:t>
            </a:r>
            <a:r>
              <a:rPr lang="en-US" sz="2400" dirty="0"/>
              <a:t> u </a:t>
            </a:r>
            <a:r>
              <a:rPr lang="en-US" sz="2400" dirty="0" err="1"/>
              <a:t>vezi</a:t>
            </a:r>
            <a:r>
              <a:rPr lang="en-US" sz="2400" dirty="0"/>
              <a:t> s </a:t>
            </a:r>
            <a:r>
              <a:rPr lang="en-US" sz="2400" dirty="0" err="1" smtClean="0"/>
              <a:t>korporativnim</a:t>
            </a:r>
            <a:r>
              <a:rPr lang="sr-Latn-ME" sz="2400" dirty="0" smtClean="0"/>
              <a:t> </a:t>
            </a:r>
            <a:r>
              <a:rPr lang="en-US" sz="2400" dirty="0" err="1" smtClean="0"/>
              <a:t>upravljanjem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dubina</a:t>
            </a:r>
            <a:r>
              <a:rPr lang="en-US" sz="2400" dirty="0"/>
              <a:t> </a:t>
            </a:r>
            <a:r>
              <a:rPr lang="en-US" sz="2400" dirty="0" err="1"/>
              <a:t>tržišta</a:t>
            </a:r>
            <a:r>
              <a:rPr lang="en-US" sz="2400" dirty="0"/>
              <a:t> </a:t>
            </a:r>
            <a:r>
              <a:rPr lang="en-US" sz="2400" dirty="0" err="1"/>
              <a:t>kapitala</a:t>
            </a:r>
            <a:r>
              <a:rPr lang="en-US" sz="2400" dirty="0"/>
              <a:t>, </a:t>
            </a:r>
            <a:r>
              <a:rPr lang="en-US" sz="2400" dirty="0" err="1"/>
              <a:t>struktura</a:t>
            </a:r>
            <a:r>
              <a:rPr lang="en-US" sz="2400" dirty="0"/>
              <a:t> </a:t>
            </a:r>
            <a:r>
              <a:rPr lang="en-US" sz="2400" dirty="0" err="1"/>
              <a:t>vlasništva</a:t>
            </a:r>
            <a:r>
              <a:rPr lang="en-US" sz="2400" dirty="0"/>
              <a:t>, </a:t>
            </a:r>
            <a:r>
              <a:rPr lang="en-US" sz="2400" dirty="0" err="1" smtClean="0"/>
              <a:t>politika</a:t>
            </a:r>
            <a:r>
              <a:rPr lang="sr-Latn-ME" sz="2400" dirty="0" smtClean="0"/>
              <a:t> </a:t>
            </a:r>
            <a:r>
              <a:rPr lang="en-US" sz="2400" dirty="0" err="1" smtClean="0"/>
              <a:t>dividendi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efikasnost</a:t>
            </a:r>
            <a:r>
              <a:rPr lang="en-US" sz="2400" dirty="0"/>
              <a:t> </a:t>
            </a:r>
            <a:r>
              <a:rPr lang="en-US" sz="2400" dirty="0" err="1"/>
              <a:t>dodjele</a:t>
            </a:r>
            <a:r>
              <a:rPr lang="en-US" sz="2400" dirty="0"/>
              <a:t> </a:t>
            </a:r>
            <a:r>
              <a:rPr lang="en-US" sz="2400" dirty="0" err="1"/>
              <a:t>resursa</a:t>
            </a:r>
            <a:r>
              <a:rPr lang="en-US" sz="2400" dirty="0" smtClean="0"/>
              <a:t>. </a:t>
            </a:r>
            <a:endParaRPr lang="sr-Latn-ME" sz="2400" dirty="0" smtClean="0"/>
          </a:p>
          <a:p>
            <a:pPr algn="just"/>
            <a:r>
              <a:rPr lang="sr-Latn-ME" sz="2400" dirty="0" smtClean="0"/>
              <a:t>O</a:t>
            </a:r>
            <a:r>
              <a:rPr lang="en-US" sz="2400" dirty="0" err="1" smtClean="0"/>
              <a:t>kruženje</a:t>
            </a:r>
            <a:r>
              <a:rPr lang="en-US" sz="2400" dirty="0" smtClean="0"/>
              <a:t> </a:t>
            </a:r>
            <a:r>
              <a:rPr lang="en-US" sz="2400" dirty="0" err="1"/>
              <a:t>koje</a:t>
            </a:r>
            <a:r>
              <a:rPr lang="en-US" sz="2400" dirty="0"/>
              <a:t> u </a:t>
            </a:r>
            <a:r>
              <a:rPr lang="en-US" sz="2400" dirty="0" err="1"/>
              <a:t>dijelu</a:t>
            </a:r>
            <a:r>
              <a:rPr lang="en-US" sz="2400" dirty="0"/>
              <a:t> </a:t>
            </a:r>
            <a:r>
              <a:rPr lang="en-US" sz="2400" dirty="0" err="1" smtClean="0"/>
              <a:t>zaštite</a:t>
            </a:r>
            <a:r>
              <a:rPr lang="sr-Latn-ME" sz="2400" dirty="0" smtClean="0"/>
              <a:t> </a:t>
            </a:r>
            <a:r>
              <a:rPr lang="en-US" sz="2400" dirty="0" err="1" smtClean="0"/>
              <a:t>dioničarskih</a:t>
            </a:r>
            <a:r>
              <a:rPr lang="en-US" sz="2400" dirty="0" smtClean="0"/>
              <a:t>/</a:t>
            </a:r>
            <a:r>
              <a:rPr lang="en-US" sz="2400" dirty="0" err="1" smtClean="0"/>
              <a:t>akcionarskih</a:t>
            </a:r>
            <a:r>
              <a:rPr lang="en-US" sz="2400" dirty="0" smtClean="0"/>
              <a:t>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 smtClean="0"/>
              <a:t>karakteri</a:t>
            </a:r>
            <a:r>
              <a:rPr lang="sr-Latn-ME" sz="2400" dirty="0" smtClean="0"/>
              <a:t>še </a:t>
            </a:r>
            <a:r>
              <a:rPr lang="en-US" sz="2400" dirty="0" smtClean="0"/>
              <a:t> </a:t>
            </a:r>
            <a:r>
              <a:rPr lang="en-US" sz="2400" dirty="0" err="1"/>
              <a:t>kvalitetan</a:t>
            </a:r>
            <a:r>
              <a:rPr lang="en-US" sz="2400" dirty="0"/>
              <a:t> </a:t>
            </a:r>
            <a:r>
              <a:rPr lang="en-US" sz="2400" dirty="0" err="1"/>
              <a:t>regulatorni</a:t>
            </a:r>
            <a:r>
              <a:rPr lang="en-US" sz="2400" dirty="0"/>
              <a:t> </a:t>
            </a:r>
            <a:r>
              <a:rPr lang="en-US" sz="2400" dirty="0" err="1"/>
              <a:t>okvir</a:t>
            </a:r>
            <a:r>
              <a:rPr lang="en-US" sz="2400" dirty="0"/>
              <a:t>,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njegova</a:t>
            </a:r>
            <a:r>
              <a:rPr lang="sr-Latn-ME" sz="2400" dirty="0" smtClean="0"/>
              <a:t> </a:t>
            </a:r>
            <a:r>
              <a:rPr lang="en-US" sz="2400" dirty="0" err="1" smtClean="0"/>
              <a:t>efikasna</a:t>
            </a:r>
            <a:r>
              <a:rPr lang="en-US" sz="2400" dirty="0" smtClean="0"/>
              <a:t> </a:t>
            </a:r>
            <a:r>
              <a:rPr lang="en-US" sz="2400" dirty="0" err="1"/>
              <a:t>primjena</a:t>
            </a:r>
            <a:r>
              <a:rPr lang="en-US" sz="2400" dirty="0"/>
              <a:t>, </a:t>
            </a:r>
            <a:r>
              <a:rPr lang="en-US" sz="2400" dirty="0" err="1"/>
              <a:t>istovremeno</a:t>
            </a:r>
            <a:r>
              <a:rPr lang="en-US" sz="2400" dirty="0"/>
              <a:t> </a:t>
            </a:r>
            <a:r>
              <a:rPr lang="en-US" sz="2400" dirty="0" err="1" smtClean="0"/>
              <a:t>karakteri</a:t>
            </a:r>
            <a:r>
              <a:rPr lang="sr-Latn-ME" sz="2400" dirty="0" smtClean="0"/>
              <a:t>še 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veća</a:t>
            </a:r>
            <a:r>
              <a:rPr lang="en-US" sz="2400" dirty="0"/>
              <a:t> </a:t>
            </a:r>
            <a:r>
              <a:rPr lang="en-US" sz="2400" dirty="0" err="1"/>
              <a:t>zainteresiranost</a:t>
            </a:r>
            <a:r>
              <a:rPr lang="en-US" sz="2400" dirty="0"/>
              <a:t> </a:t>
            </a:r>
            <a:r>
              <a:rPr lang="en-US" sz="2400" dirty="0" err="1" smtClean="0"/>
              <a:t>investitora</a:t>
            </a:r>
            <a:r>
              <a:rPr lang="sr-Latn-ME" sz="2400" dirty="0" smtClean="0"/>
              <a:t> </a:t>
            </a:r>
            <a:r>
              <a:rPr lang="en-US" sz="2400" dirty="0" smtClean="0"/>
              <a:t>da </a:t>
            </a:r>
            <a:r>
              <a:rPr lang="en-US" sz="2400" dirty="0" err="1"/>
              <a:t>svoja</a:t>
            </a:r>
            <a:r>
              <a:rPr lang="en-US" sz="2400" dirty="0"/>
              <a:t> </a:t>
            </a:r>
            <a:r>
              <a:rPr lang="en-US" sz="2400" dirty="0" err="1"/>
              <a:t>slobodna</a:t>
            </a:r>
            <a:r>
              <a:rPr lang="en-US" sz="2400" dirty="0"/>
              <a:t> </a:t>
            </a:r>
            <a:r>
              <a:rPr lang="en-US" sz="2400" dirty="0" err="1"/>
              <a:t>sredstva</a:t>
            </a:r>
            <a:r>
              <a:rPr lang="en-US" sz="2400" dirty="0"/>
              <a:t> </a:t>
            </a:r>
            <a:r>
              <a:rPr lang="en-US" sz="2400" dirty="0" err="1"/>
              <a:t>ulažu</a:t>
            </a:r>
            <a:r>
              <a:rPr lang="en-US" sz="2400" dirty="0"/>
              <a:t> u </a:t>
            </a:r>
            <a:r>
              <a:rPr lang="en-US" sz="2400" dirty="0" err="1"/>
              <a:t>dionice</a:t>
            </a:r>
            <a:r>
              <a:rPr lang="en-US" sz="2400" dirty="0"/>
              <a:t>/</a:t>
            </a:r>
            <a:r>
              <a:rPr lang="en-US" sz="2400" dirty="0" err="1"/>
              <a:t>akcije</a:t>
            </a:r>
            <a:r>
              <a:rPr lang="en-US" sz="2400" dirty="0"/>
              <a:t>,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nadalje</a:t>
            </a:r>
            <a:r>
              <a:rPr lang="en-US" sz="2400" dirty="0"/>
              <a:t> </a:t>
            </a:r>
            <a:r>
              <a:rPr lang="en-US" sz="2400" dirty="0" err="1"/>
              <a:t>vodi</a:t>
            </a:r>
            <a:r>
              <a:rPr lang="en-US" sz="2400" dirty="0"/>
              <a:t> </a:t>
            </a:r>
            <a:r>
              <a:rPr lang="en-US" sz="2400" dirty="0" err="1"/>
              <a:t>ka</a:t>
            </a:r>
            <a:r>
              <a:rPr lang="en-US" sz="2400" dirty="0"/>
              <a:t> </a:t>
            </a:r>
            <a:r>
              <a:rPr lang="en-US" sz="2400" dirty="0" err="1" smtClean="0"/>
              <a:t>ubrzanom</a:t>
            </a:r>
            <a:r>
              <a:rPr lang="sr-Latn-ME" sz="2400" dirty="0" smtClean="0"/>
              <a:t> </a:t>
            </a:r>
            <a:r>
              <a:rPr lang="en-US" sz="2400" dirty="0" err="1" smtClean="0"/>
              <a:t>razvoju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povećanju</a:t>
            </a:r>
            <a:r>
              <a:rPr lang="en-US" sz="2400" dirty="0"/>
              <a:t> </a:t>
            </a:r>
            <a:r>
              <a:rPr lang="en-US" sz="2400" dirty="0" err="1"/>
              <a:t>kvaliteta</a:t>
            </a:r>
            <a:r>
              <a:rPr lang="en-US" sz="2400" dirty="0"/>
              <a:t> </a:t>
            </a:r>
            <a:r>
              <a:rPr lang="en-US" sz="2400" dirty="0" err="1"/>
              <a:t>finansijskog</a:t>
            </a:r>
            <a:r>
              <a:rPr lang="en-US" sz="2400" dirty="0"/>
              <a:t> </a:t>
            </a:r>
            <a:r>
              <a:rPr lang="en-US" sz="2400" dirty="0" err="1"/>
              <a:t>tržišta</a:t>
            </a:r>
            <a:r>
              <a:rPr lang="en-US" sz="2400" dirty="0" smtClean="0"/>
              <a:t>.</a:t>
            </a:r>
            <a:endParaRPr lang="sr-Latn-ME" sz="2400" dirty="0" smtClean="0"/>
          </a:p>
          <a:p>
            <a:pPr algn="just"/>
            <a:r>
              <a:rPr lang="en-US" sz="2400" dirty="0" smtClean="0"/>
              <a:t> </a:t>
            </a:r>
            <a:r>
              <a:rPr lang="en-US" sz="2400" dirty="0"/>
              <a:t>S </a:t>
            </a:r>
            <a:r>
              <a:rPr lang="en-US" sz="2400" dirty="0" err="1"/>
              <a:t>druge</a:t>
            </a:r>
            <a:r>
              <a:rPr lang="en-US" sz="2400" dirty="0"/>
              <a:t> </a:t>
            </a:r>
            <a:r>
              <a:rPr lang="en-US" sz="2400" dirty="0" err="1"/>
              <a:t>strane</a:t>
            </a:r>
            <a:r>
              <a:rPr lang="en-US" sz="2400" dirty="0"/>
              <a:t>, </a:t>
            </a:r>
            <a:r>
              <a:rPr lang="en-US" sz="2400" dirty="0" err="1"/>
              <a:t>kada</a:t>
            </a:r>
            <a:r>
              <a:rPr lang="en-US" sz="2400" dirty="0"/>
              <a:t> </a:t>
            </a:r>
            <a:r>
              <a:rPr lang="en-US" sz="2400" dirty="0" err="1"/>
              <a:t>zakoni</a:t>
            </a:r>
            <a:r>
              <a:rPr lang="en-US" sz="2400" dirty="0"/>
              <a:t> </a:t>
            </a:r>
            <a:r>
              <a:rPr lang="en-US" sz="2400" dirty="0" smtClean="0"/>
              <a:t>ne</a:t>
            </a:r>
            <a:r>
              <a:rPr lang="sr-Latn-ME" sz="2400" dirty="0" smtClean="0"/>
              <a:t> </a:t>
            </a:r>
            <a:r>
              <a:rPr lang="en-US" sz="2400" dirty="0" err="1" smtClean="0"/>
              <a:t>štite</a:t>
            </a:r>
            <a:r>
              <a:rPr lang="en-US" sz="2400" dirty="0" smtClean="0"/>
              <a:t> </a:t>
            </a:r>
            <a:r>
              <a:rPr lang="en-US" sz="2400" dirty="0" err="1"/>
              <a:t>adekvatno</a:t>
            </a:r>
            <a:r>
              <a:rPr lang="en-US" sz="2400" dirty="0"/>
              <a:t> </a:t>
            </a:r>
            <a:r>
              <a:rPr lang="en-US" sz="2400" dirty="0" err="1"/>
              <a:t>dioničare</a:t>
            </a:r>
            <a:r>
              <a:rPr lang="en-US" sz="2400" dirty="0"/>
              <a:t>/</a:t>
            </a:r>
            <a:r>
              <a:rPr lang="en-US" sz="2400" dirty="0" err="1"/>
              <a:t>akcionare</a:t>
            </a:r>
            <a:r>
              <a:rPr lang="en-US" sz="2400" dirty="0"/>
              <a:t>, </a:t>
            </a:r>
            <a:r>
              <a:rPr lang="en-US" sz="2400" dirty="0" err="1"/>
              <a:t>razvoj</a:t>
            </a:r>
            <a:r>
              <a:rPr lang="en-US" sz="2400" dirty="0"/>
              <a:t> </a:t>
            </a:r>
            <a:r>
              <a:rPr lang="en-US" sz="2400" dirty="0" err="1"/>
              <a:t>finansijskih</a:t>
            </a:r>
            <a:r>
              <a:rPr lang="en-US" sz="2400" dirty="0"/>
              <a:t> </a:t>
            </a:r>
            <a:r>
              <a:rPr lang="en-US" sz="2400" dirty="0" err="1"/>
              <a:t>tržišta</a:t>
            </a:r>
            <a:r>
              <a:rPr lang="en-US" sz="2400" dirty="0"/>
              <a:t> je </a:t>
            </a:r>
            <a:r>
              <a:rPr lang="en-US" sz="2400" dirty="0" err="1"/>
              <a:t>usporen</a:t>
            </a:r>
            <a:r>
              <a:rPr lang="en-US" sz="2400" dirty="0"/>
              <a:t>. </a:t>
            </a:r>
            <a:endParaRPr lang="sr-Latn-ME" sz="2400" dirty="0" smtClean="0"/>
          </a:p>
          <a:p>
            <a:pPr algn="just"/>
            <a:r>
              <a:rPr lang="sr-Latn-ME" sz="2400" dirty="0" smtClean="0"/>
              <a:t>K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/>
              <a:t>dioničara</a:t>
            </a:r>
            <a:r>
              <a:rPr lang="en-US" sz="2400" dirty="0"/>
              <a:t>/</a:t>
            </a:r>
            <a:r>
              <a:rPr lang="en-US" sz="2400" dirty="0" err="1"/>
              <a:t>akcionara</a:t>
            </a:r>
            <a:r>
              <a:rPr lang="en-US" sz="2400" dirty="0"/>
              <a:t> </a:t>
            </a:r>
            <a:r>
              <a:rPr lang="en-US" sz="2400" dirty="0" err="1"/>
              <a:t>štiti</a:t>
            </a:r>
            <a:r>
              <a:rPr lang="en-US" sz="2400" dirty="0"/>
              <a:t> </a:t>
            </a:r>
            <a:r>
              <a:rPr lang="en-US" sz="2400" dirty="0" err="1"/>
              <a:t>zakon</a:t>
            </a:r>
            <a:r>
              <a:rPr lang="en-US" sz="2400" dirty="0"/>
              <a:t>, a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samo</a:t>
            </a:r>
            <a:r>
              <a:rPr lang="en-US" sz="2400" dirty="0"/>
              <a:t> </a:t>
            </a:r>
            <a:r>
              <a:rPr lang="en-US" sz="2400" dirty="0" err="1"/>
              <a:t>društvo</a:t>
            </a:r>
            <a:r>
              <a:rPr lang="en-US" sz="2400" dirty="0"/>
              <a:t>, </a:t>
            </a:r>
            <a:r>
              <a:rPr lang="sr-Latn-ME" sz="2400" dirty="0" smtClean="0"/>
              <a:t>inostrani</a:t>
            </a:r>
            <a:r>
              <a:rPr lang="en-US" sz="2400" dirty="0" smtClean="0"/>
              <a:t> </a:t>
            </a:r>
            <a:r>
              <a:rPr lang="en-US" sz="2400" dirty="0" err="1"/>
              <a:t>investitori</a:t>
            </a:r>
            <a:r>
              <a:rPr lang="en-US" sz="2400" dirty="0"/>
              <a:t> </a:t>
            </a:r>
            <a:r>
              <a:rPr lang="en-US" sz="2400" dirty="0" err="1" smtClean="0"/>
              <a:t>su</a:t>
            </a:r>
            <a:r>
              <a:rPr lang="sr-Latn-ME" sz="2400" dirty="0" smtClean="0"/>
              <a:t> </a:t>
            </a:r>
            <a:r>
              <a:rPr lang="en-US" sz="2400" dirty="0" err="1" smtClean="0"/>
              <a:t>spremniji</a:t>
            </a:r>
            <a:r>
              <a:rPr lang="en-US" sz="2400" dirty="0" smtClean="0"/>
              <a:t> </a:t>
            </a:r>
            <a:r>
              <a:rPr lang="en-US" sz="2400" dirty="0" err="1"/>
              <a:t>platiti</a:t>
            </a:r>
            <a:r>
              <a:rPr lang="en-US" sz="2400" dirty="0"/>
              <a:t>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dionički</a:t>
            </a:r>
            <a:r>
              <a:rPr lang="en-US" sz="2400" dirty="0"/>
              <a:t>/</a:t>
            </a:r>
            <a:r>
              <a:rPr lang="en-US" sz="2400" dirty="0" err="1"/>
              <a:t>akcijski</a:t>
            </a:r>
            <a:r>
              <a:rPr lang="en-US" sz="2400" dirty="0"/>
              <a:t> </a:t>
            </a:r>
            <a:r>
              <a:rPr lang="en-US" sz="2400" dirty="0" err="1"/>
              <a:t>kapital</a:t>
            </a:r>
            <a:r>
              <a:rPr lang="en-US" sz="2400" dirty="0"/>
              <a:t>. </a:t>
            </a:r>
            <a:endParaRPr lang="sr-Latn-ME" sz="2400" dirty="0" smtClean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583568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lično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punomoćnika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Punomoćnik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ovlašten</a:t>
            </a:r>
            <a:r>
              <a:rPr lang="en-US" dirty="0"/>
              <a:t> da </a:t>
            </a:r>
            <a:r>
              <a:rPr lang="en-US" dirty="0" err="1"/>
              <a:t>postupa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err="1" smtClean="0"/>
              <a:t>donio</a:t>
            </a:r>
            <a:r>
              <a:rPr lang="en-US" dirty="0" smtClean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punomoć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uputstva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naloge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 smtClean="0"/>
              <a:t>punomoćnik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dužan</a:t>
            </a:r>
            <a:r>
              <a:rPr lang="en-US" dirty="0"/>
              <a:t> </a:t>
            </a:r>
            <a:r>
              <a:rPr lang="en-US" dirty="0" err="1"/>
              <a:t>postupati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, a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punomoć</a:t>
            </a:r>
            <a:r>
              <a:rPr lang="en-US" dirty="0"/>
              <a:t> ne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uputstvo</a:t>
            </a:r>
            <a:r>
              <a:rPr lang="en-US" dirty="0"/>
              <a:t>, </a:t>
            </a:r>
            <a:r>
              <a:rPr lang="en-US" dirty="0" err="1" smtClean="0"/>
              <a:t>punomoćnik</a:t>
            </a:r>
            <a:r>
              <a:rPr lang="sr-Latn-ME" dirty="0" smtClean="0"/>
              <a:t> </a:t>
            </a:r>
            <a:r>
              <a:rPr lang="en-US" dirty="0" err="1" smtClean="0"/>
              <a:t>ostvaruje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savjesno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najboljem</a:t>
            </a:r>
            <a:r>
              <a:rPr lang="en-US" dirty="0"/>
              <a:t>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Osim</a:t>
            </a:r>
            <a:r>
              <a:rPr lang="sr-Latn-ME" dirty="0" smtClean="0"/>
              <a:t> </a:t>
            </a:r>
            <a:r>
              <a:rPr lang="en-US" dirty="0" err="1" smtClean="0"/>
              <a:t>ograničenja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previđa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, </a:t>
            </a:r>
            <a:r>
              <a:rPr lang="en-US" dirty="0" err="1"/>
              <a:t>punomoćnik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lice pod </a:t>
            </a:r>
            <a:r>
              <a:rPr lang="en-US" dirty="0" err="1" smtClean="0"/>
              <a:t>uslovom</a:t>
            </a:r>
            <a:r>
              <a:rPr lang="sr-Latn-ME" dirty="0" smtClean="0"/>
              <a:t> </a:t>
            </a:r>
            <a:r>
              <a:rPr lang="pl-PL" dirty="0" smtClean="0"/>
              <a:t>da </a:t>
            </a:r>
            <a:r>
              <a:rPr lang="pl-PL" dirty="0"/>
              <a:t>dobije adekvatnu punomoć u pisanoj formi.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74837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a) </a:t>
            </a:r>
            <a:r>
              <a:rPr lang="en-US" b="1" dirty="0" err="1"/>
              <a:t>Pravo</a:t>
            </a:r>
            <a:r>
              <a:rPr lang="en-US" b="1" dirty="0"/>
              <a:t> </a:t>
            </a:r>
            <a:r>
              <a:rPr lang="en-US" b="1" dirty="0" err="1"/>
              <a:t>glasa</a:t>
            </a:r>
            <a:r>
              <a:rPr lang="en-US" b="1" dirty="0"/>
              <a:t> </a:t>
            </a:r>
            <a:r>
              <a:rPr lang="sr-Latn-ME" b="1" dirty="0" smtClean="0"/>
              <a:t>vlasnika</a:t>
            </a:r>
            <a:r>
              <a:rPr lang="en-US" b="1" dirty="0" smtClean="0"/>
              <a:t> </a:t>
            </a:r>
            <a:r>
              <a:rPr lang="en-US" b="1" dirty="0" err="1"/>
              <a:t>običnih</a:t>
            </a:r>
            <a:r>
              <a:rPr lang="en-US" b="1" dirty="0"/>
              <a:t> </a:t>
            </a:r>
            <a:r>
              <a:rPr lang="en-US" b="1" dirty="0" err="1"/>
              <a:t>dionica</a:t>
            </a:r>
            <a:r>
              <a:rPr lang="en-US" b="1" dirty="0"/>
              <a:t>/</a:t>
            </a:r>
            <a:r>
              <a:rPr lang="en-US" b="1" dirty="0" err="1"/>
              <a:t>akcija</a:t>
            </a:r>
            <a:endParaRPr lang="en-US" b="1" dirty="0"/>
          </a:p>
          <a:p>
            <a:pPr algn="just"/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sr-Latn-ME" dirty="0" smtClean="0"/>
              <a:t>vlasnika</a:t>
            </a:r>
            <a:r>
              <a:rPr lang="en-US" dirty="0" smtClean="0"/>
              <a:t>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pod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gube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glasačka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ukratko</a:t>
            </a:r>
            <a:r>
              <a:rPr lang="en-US" dirty="0"/>
              <a:t> </a:t>
            </a:r>
            <a:r>
              <a:rPr lang="en-US" dirty="0" err="1"/>
              <a:t>prikazani</a:t>
            </a:r>
            <a:r>
              <a:rPr lang="en-US" dirty="0"/>
              <a:t> u </a:t>
            </a:r>
            <a:r>
              <a:rPr lang="en-US" dirty="0" err="1"/>
              <a:t>tabeli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42560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4598" y="734096"/>
            <a:ext cx="11010227" cy="543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6002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sr-Latn-ME" dirty="0" smtClean="0"/>
              <a:t>vlasnika</a:t>
            </a:r>
            <a:r>
              <a:rPr lang="en-US" dirty="0" smtClean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endParaRPr lang="en-US" dirty="0"/>
          </a:p>
          <a:p>
            <a:pPr algn="just"/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 RS</a:t>
            </a:r>
            <a:r>
              <a:rPr lang="sr-Latn-ME" dirty="0" smtClean="0"/>
              <a:t> </a:t>
            </a:r>
            <a:r>
              <a:rPr lang="en-US" dirty="0" err="1" smtClean="0"/>
              <a:t>ograničavaju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sr-Latn-ME" dirty="0" smtClean="0"/>
              <a:t>vlasnicima</a:t>
            </a:r>
            <a:r>
              <a:rPr lang="en-US" dirty="0" smtClean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skupštini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Vlasnici</a:t>
            </a:r>
            <a:r>
              <a:rPr lang="en-US" dirty="0" smtClean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izuzev</a:t>
            </a:r>
            <a:r>
              <a:rPr lang="en-US" dirty="0"/>
              <a:t> pod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en-US" dirty="0" err="1" smtClean="0"/>
              <a:t>tiče</a:t>
            </a:r>
            <a:r>
              <a:rPr lang="en-US" dirty="0" smtClean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Oni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sr-Latn-ME" dirty="0" smtClean="0"/>
              <a:t>vlasnicima</a:t>
            </a:r>
            <a:r>
              <a:rPr lang="en-US" dirty="0" smtClean="0"/>
              <a:t> </a:t>
            </a:r>
            <a:r>
              <a:rPr lang="en-US" dirty="0" err="1" smtClean="0"/>
              <a:t>običnih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imaocima</a:t>
            </a:r>
            <a:r>
              <a:rPr lang="en-US" dirty="0" smtClean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u </a:t>
            </a:r>
            <a:r>
              <a:rPr lang="en-US" dirty="0" err="1" smtClean="0"/>
              <a:t>sljedećim</a:t>
            </a:r>
            <a:r>
              <a:rPr lang="sr-Latn-ME" dirty="0" smtClean="0"/>
              <a:t> </a:t>
            </a:r>
            <a:r>
              <a:rPr lang="en-US" dirty="0" err="1" smtClean="0"/>
              <a:t>situacijama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• ukoliko se preferencijalne dionice/akcije mogu </a:t>
            </a:r>
            <a:r>
              <a:rPr lang="pl-PL" dirty="0" smtClean="0"/>
              <a:t>konvertovati u obične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/>
              <a:t>; </a:t>
            </a:r>
            <a:r>
              <a:rPr lang="en-US" dirty="0" err="1" smtClean="0"/>
              <a:t>ili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363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• ukoliko dividende na preferencijalne dionice/akcije nisu isplaćene, </a:t>
            </a:r>
            <a:r>
              <a:rPr lang="pl-PL" dirty="0" smtClean="0"/>
              <a:t>do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/>
              <a:t>isplate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isključiti</a:t>
            </a:r>
            <a:r>
              <a:rPr lang="sr-Latn-ME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/>
              <a:t>odlučivanja</a:t>
            </a:r>
            <a:r>
              <a:rPr lang="en-US" dirty="0"/>
              <a:t> o: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spajanju</a:t>
            </a:r>
            <a:r>
              <a:rPr lang="en-US" dirty="0"/>
              <a:t>, </a:t>
            </a:r>
            <a:r>
              <a:rPr lang="en-US" dirty="0" err="1"/>
              <a:t>pripajanju</a:t>
            </a:r>
            <a:r>
              <a:rPr lang="en-US" dirty="0"/>
              <a:t>, </a:t>
            </a:r>
            <a:r>
              <a:rPr lang="en-US" dirty="0" err="1"/>
              <a:t>podjeli</a:t>
            </a:r>
            <a:r>
              <a:rPr lang="en-US" dirty="0"/>
              <a:t>, </a:t>
            </a:r>
            <a:r>
              <a:rPr lang="en-US" dirty="0" err="1"/>
              <a:t>promjeni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prestanku</a:t>
            </a:r>
            <a:r>
              <a:rPr lang="en-US" dirty="0"/>
              <a:t> </a:t>
            </a:r>
            <a:r>
              <a:rPr lang="en-US" dirty="0" err="1" smtClean="0"/>
              <a:t>dioničkog</a:t>
            </a:r>
            <a:r>
              <a:rPr lang="sr-Latn-ME" dirty="0" smtClean="0"/>
              <a:t>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kupovini</a:t>
            </a:r>
            <a:r>
              <a:rPr lang="en-US" dirty="0"/>
              <a:t>, </a:t>
            </a:r>
            <a:r>
              <a:rPr lang="en-US" dirty="0" err="1"/>
              <a:t>prodaji</a:t>
            </a:r>
            <a:r>
              <a:rPr lang="en-US" dirty="0"/>
              <a:t>, </a:t>
            </a:r>
            <a:r>
              <a:rPr lang="en-US" dirty="0" err="1"/>
              <a:t>zamjeni</a:t>
            </a:r>
            <a:r>
              <a:rPr lang="en-US" dirty="0"/>
              <a:t>, </a:t>
            </a:r>
            <a:r>
              <a:rPr lang="en-US" dirty="0" err="1"/>
              <a:t>uzimanju</a:t>
            </a:r>
            <a:r>
              <a:rPr lang="en-US" dirty="0"/>
              <a:t> u </a:t>
            </a:r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 smtClean="0"/>
              <a:t>imovinskim</a:t>
            </a:r>
            <a:r>
              <a:rPr lang="sr-Latn-ME" dirty="0" smtClean="0"/>
              <a:t> </a:t>
            </a:r>
            <a:r>
              <a:rPr lang="en-US" dirty="0" err="1" smtClean="0"/>
              <a:t>transakcijama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supsidijarnih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u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 smtClean="0"/>
              <a:t>većem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trećine</a:t>
            </a:r>
            <a:r>
              <a:rPr lang="en-US" dirty="0"/>
              <a:t> </a:t>
            </a:r>
            <a:r>
              <a:rPr lang="en-US" dirty="0" err="1"/>
              <a:t>knjigovodstvene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/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izmjenama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dopunama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078730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/>
          <a:lstStyle/>
          <a:p>
            <a:pPr algn="just"/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sr-Latn-ME" dirty="0" smtClean="0"/>
              <a:t> </a:t>
            </a:r>
            <a:r>
              <a:rPr lang="en-US" dirty="0" err="1" smtClean="0"/>
              <a:t>narednog</a:t>
            </a:r>
            <a:r>
              <a:rPr lang="en-US" dirty="0" smtClean="0"/>
              <a:t> </a:t>
            </a:r>
            <a:r>
              <a:rPr lang="en-US" dirty="0"/>
              <a:t>dana od dana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da se </a:t>
            </a:r>
            <a:r>
              <a:rPr lang="en-US" dirty="0" err="1"/>
              <a:t>dividenda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od </a:t>
            </a:r>
            <a:r>
              <a:rPr lang="en-US" dirty="0" err="1" smtClean="0"/>
              <a:t>isteka</a:t>
            </a:r>
            <a:r>
              <a:rPr lang="sr-Latn-ME" dirty="0" smtClean="0"/>
              <a:t> </a:t>
            </a:r>
            <a:r>
              <a:rPr lang="en-US" dirty="0" err="1" smtClean="0"/>
              <a:t>roka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uzastopnu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 smtClean="0"/>
              <a:t>dividenda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/>
              <a:t>isplaćena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Glasačka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traju</a:t>
            </a:r>
            <a:r>
              <a:rPr lang="en-US" dirty="0"/>
              <a:t> do dana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 smtClean="0"/>
              <a:t>prioritetnih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371410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pobijanje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algn="just"/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sudom</a:t>
            </a:r>
            <a:r>
              <a:rPr lang="en-US" dirty="0"/>
              <a:t> </a:t>
            </a:r>
            <a:r>
              <a:rPr lang="en-US" dirty="0" err="1"/>
              <a:t>pobijati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err="1" smtClean="0"/>
              <a:t>skupštine</a:t>
            </a:r>
            <a:r>
              <a:rPr lang="sr-Latn-ME" dirty="0" smtClean="0"/>
              <a:t> 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je: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usvojena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donesena</a:t>
            </a:r>
            <a:r>
              <a:rPr lang="en-US" dirty="0"/>
              <a:t> </a:t>
            </a:r>
            <a:r>
              <a:rPr lang="en-US" dirty="0" err="1"/>
              <a:t>suprotno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, </a:t>
            </a:r>
            <a:r>
              <a:rPr lang="en-US" dirty="0" err="1"/>
              <a:t>odredbama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 smtClean="0"/>
              <a:t>akta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statuta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ako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bio </a:t>
            </a:r>
            <a:r>
              <a:rPr lang="en-US" dirty="0" err="1"/>
              <a:t>propisno</a:t>
            </a:r>
            <a:r>
              <a:rPr lang="en-US" dirty="0"/>
              <a:t> </a:t>
            </a:r>
            <a:r>
              <a:rPr lang="en-US" dirty="0" err="1"/>
              <a:t>pozvan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sjednicu</a:t>
            </a:r>
            <a:r>
              <a:rPr lang="en-US" dirty="0"/>
              <a:t> </a:t>
            </a:r>
            <a:r>
              <a:rPr lang="en-US" dirty="0" err="1" smtClean="0"/>
              <a:t>skupštine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bio </a:t>
            </a:r>
            <a:r>
              <a:rPr lang="en-US" dirty="0" err="1"/>
              <a:t>onemogućen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prisustvuje</a:t>
            </a:r>
            <a:r>
              <a:rPr lang="en-US" dirty="0" smtClean="0"/>
              <a:t> </a:t>
            </a:r>
            <a:r>
              <a:rPr lang="en-US" dirty="0" err="1"/>
              <a:t>sjednici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pobija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pl-PL" dirty="0" smtClean="0"/>
              <a:t>tužbu </a:t>
            </a:r>
            <a:r>
              <a:rPr lang="pl-PL" dirty="0"/>
              <a:t>mora podnijeti sudu u roku od 30 dana od saznanja za usvojenu odluku, </a:t>
            </a:r>
            <a:r>
              <a:rPr lang="pl-PL" dirty="0" smtClean="0"/>
              <a:t>a najkasnije </a:t>
            </a:r>
            <a:r>
              <a:rPr lang="pl-PL" dirty="0"/>
              <a:t>u roku od šest mjeseci.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0638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informi</a:t>
            </a:r>
            <a:r>
              <a:rPr lang="sr-Latn-ME" dirty="0" smtClean="0"/>
              <a:t>sanje </a:t>
            </a:r>
            <a:endParaRPr lang="en-US" dirty="0"/>
          </a:p>
          <a:p>
            <a:pPr algn="just"/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RS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sr-Latn-ME" dirty="0" smtClean="0"/>
              <a:t>vlasnicima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dokumentima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informacijama</a:t>
            </a:r>
            <a:r>
              <a:rPr lang="sr-Latn-ME" dirty="0" smtClean="0"/>
              <a:t> </a:t>
            </a:r>
            <a:r>
              <a:rPr lang="pl-PL" dirty="0" smtClean="0"/>
              <a:t>društva</a:t>
            </a:r>
            <a:r>
              <a:rPr lang="pl-PL" dirty="0"/>
              <a:t>, propisujući i obavezne informacije, akte i dokumente na koje se ovo pravo odnosi.</a:t>
            </a:r>
          </a:p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poštivati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omogućavanja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informi</a:t>
            </a:r>
            <a:r>
              <a:rPr lang="sr-Latn-ME" dirty="0" smtClean="0"/>
              <a:t>sanje 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Pregled</a:t>
            </a:r>
            <a:r>
              <a:rPr lang="en-US" dirty="0" smtClean="0"/>
              <a:t> </a:t>
            </a:r>
            <a:r>
              <a:rPr lang="en-US" dirty="0" err="1"/>
              <a:t>značajnijih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dokumenata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informiranja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prikazan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46934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6238" y="695459"/>
            <a:ext cx="8103069" cy="601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6226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Polazeći prvenstveno od raznovrsnosti i obima dokumentacije i </a:t>
            </a:r>
            <a:r>
              <a:rPr lang="pl-PL" dirty="0" smtClean="0"/>
              <a:t>informacija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 smtClean="0"/>
              <a:t>informi</a:t>
            </a:r>
            <a:r>
              <a:rPr lang="sr-Latn-ME" dirty="0" smtClean="0"/>
              <a:t>sanja 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sanje </a:t>
            </a:r>
            <a:r>
              <a:rPr lang="en-US" dirty="0" smtClean="0"/>
              <a:t> </a:t>
            </a:r>
            <a:r>
              <a:rPr lang="en-US" dirty="0" err="1"/>
              <a:t>jasnih</a:t>
            </a:r>
            <a:r>
              <a:rPr lang="en-US" dirty="0"/>
              <a:t> </a:t>
            </a:r>
            <a:r>
              <a:rPr lang="en-US" dirty="0" err="1"/>
              <a:t>procedura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realizaciju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dioničarskih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 smtClean="0"/>
              <a:t>prava,osnivačkim</a:t>
            </a:r>
            <a:r>
              <a:rPr lang="en-US" dirty="0" smtClean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bi </a:t>
            </a:r>
            <a:r>
              <a:rPr lang="en-US" dirty="0" err="1"/>
              <a:t>korisno</a:t>
            </a:r>
            <a:r>
              <a:rPr lang="en-US" dirty="0"/>
              <a:t>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s </a:t>
            </a:r>
            <a:r>
              <a:rPr lang="en-US" dirty="0" err="1" smtClean="0"/>
              <a:t>velikim</a:t>
            </a:r>
            <a:r>
              <a:rPr lang="sr-Latn-ME" dirty="0" smtClean="0"/>
              <a:t> </a:t>
            </a:r>
            <a:r>
              <a:rPr lang="en-US" dirty="0" err="1" smtClean="0"/>
              <a:t>brojem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 </a:t>
            </a:r>
            <a:r>
              <a:rPr lang="en-US" dirty="0"/>
              <a:t>procedure bi </a:t>
            </a:r>
            <a:r>
              <a:rPr lang="en-US" dirty="0" err="1"/>
              <a:t>trebale</a:t>
            </a:r>
            <a:r>
              <a:rPr lang="en-US" dirty="0"/>
              <a:t> </a:t>
            </a:r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/>
              <a:t>realizaciju</a:t>
            </a:r>
            <a:r>
              <a:rPr lang="en-US" dirty="0"/>
              <a:t> </a:t>
            </a:r>
            <a:r>
              <a:rPr lang="en-US" dirty="0" err="1" smtClean="0"/>
              <a:t>ovih</a:t>
            </a:r>
            <a:r>
              <a:rPr lang="sr-Latn-ME" dirty="0" smtClean="0"/>
              <a:t> </a:t>
            </a:r>
            <a:r>
              <a:rPr lang="en-US" dirty="0" err="1" smtClean="0"/>
              <a:t>dioničarskih</a:t>
            </a:r>
            <a:r>
              <a:rPr lang="en-US" dirty="0" smtClean="0"/>
              <a:t>/</a:t>
            </a:r>
            <a:r>
              <a:rPr lang="en-US" dirty="0" err="1" smtClean="0"/>
              <a:t>akcionarskih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/>
              <a:t>optimalnom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 smtClean="0"/>
              <a:t>minimalno</a:t>
            </a:r>
            <a:r>
              <a:rPr lang="sr-Latn-ME" dirty="0" smtClean="0"/>
              <a:t> </a:t>
            </a:r>
            <a:r>
              <a:rPr lang="en-US" dirty="0" err="1" smtClean="0"/>
              <a:t>remećenje</a:t>
            </a:r>
            <a:r>
              <a:rPr lang="en-US" dirty="0" smtClean="0"/>
              <a:t> </a:t>
            </a:r>
            <a:r>
              <a:rPr lang="en-US" dirty="0" err="1"/>
              <a:t>obavljanja</a:t>
            </a:r>
            <a:r>
              <a:rPr lang="en-US" dirty="0"/>
              <a:t> </a:t>
            </a:r>
            <a:r>
              <a:rPr lang="en-US" dirty="0" err="1"/>
              <a:t>redovne</a:t>
            </a:r>
            <a:r>
              <a:rPr lang="en-US" dirty="0"/>
              <a:t> </a:t>
            </a:r>
            <a:r>
              <a:rPr lang="en-US" dirty="0" err="1"/>
              <a:t>djelatnosti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mora </a:t>
            </a:r>
            <a:r>
              <a:rPr lang="en-US" dirty="0" err="1"/>
              <a:t>dostaviti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kopiju</a:t>
            </a:r>
            <a:r>
              <a:rPr lang="sr-Latn-ME" dirty="0" smtClean="0"/>
              <a:t> </a:t>
            </a:r>
            <a:r>
              <a:rPr lang="pl-PL" dirty="0" smtClean="0"/>
              <a:t>dokumenata </a:t>
            </a:r>
            <a:r>
              <a:rPr lang="pl-PL" dirty="0"/>
              <a:t>navedenih na slici </a:t>
            </a:r>
            <a:r>
              <a:rPr lang="pl-PL" dirty="0" smtClean="0"/>
              <a:t>prethodnoj.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309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Samo</a:t>
            </a:r>
            <a:r>
              <a:rPr lang="en-US" dirty="0"/>
              <a:t> “</a:t>
            </a:r>
            <a:r>
              <a:rPr lang="en-US" dirty="0" err="1"/>
              <a:t>slovo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papiru</a:t>
            </a:r>
            <a:r>
              <a:rPr lang="en-US" dirty="0"/>
              <a:t>”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da </a:t>
            </a:r>
            <a:r>
              <a:rPr lang="en-US" dirty="0" err="1" smtClean="0"/>
              <a:t>garant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/>
              <a:t>adekvatnu</a:t>
            </a:r>
            <a:r>
              <a:rPr lang="en-US" dirty="0"/>
              <a:t> </a:t>
            </a:r>
            <a:r>
              <a:rPr lang="en-US" dirty="0" err="1" smtClean="0"/>
              <a:t>zaštitu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je </a:t>
            </a:r>
            <a:r>
              <a:rPr lang="en-US" dirty="0" err="1"/>
              <a:t>neophodno</a:t>
            </a:r>
            <a:r>
              <a:rPr lang="en-US" dirty="0"/>
              <a:t> da </a:t>
            </a:r>
            <a:r>
              <a:rPr lang="en-US" dirty="0" err="1"/>
              <a:t>zakonske</a:t>
            </a:r>
            <a:r>
              <a:rPr lang="en-US" dirty="0"/>
              <a:t> </a:t>
            </a:r>
            <a:r>
              <a:rPr lang="en-US" dirty="0" err="1"/>
              <a:t>propise</a:t>
            </a:r>
            <a:r>
              <a:rPr lang="en-US" dirty="0"/>
              <a:t> </a:t>
            </a:r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njihovo</a:t>
            </a:r>
            <a:r>
              <a:rPr lang="sr-Latn-ME" dirty="0" smtClean="0"/>
              <a:t> </a:t>
            </a:r>
            <a:r>
              <a:rPr lang="en-US" dirty="0" err="1" smtClean="0"/>
              <a:t>efikasno</a:t>
            </a:r>
            <a:r>
              <a:rPr lang="en-US" dirty="0" smtClean="0"/>
              <a:t> </a:t>
            </a:r>
            <a:r>
              <a:rPr lang="en-US" dirty="0" err="1"/>
              <a:t>sprovođenje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ključne</a:t>
            </a:r>
            <a:r>
              <a:rPr lang="en-US" dirty="0"/>
              <a:t> </a:t>
            </a:r>
            <a:r>
              <a:rPr lang="en-US" dirty="0" err="1"/>
              <a:t>važnosti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/>
              <a:t>samog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–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važi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osjećaju</a:t>
            </a:r>
            <a:r>
              <a:rPr lang="en-US" dirty="0" smtClean="0"/>
              <a:t> </a:t>
            </a:r>
            <a:r>
              <a:rPr lang="en-US" dirty="0" err="1"/>
              <a:t>pogodnosti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Mnogima</a:t>
            </a:r>
            <a:r>
              <a:rPr lang="en-US" dirty="0" smtClean="0"/>
              <a:t> od</a:t>
            </a:r>
            <a:r>
              <a:rPr lang="sr-Latn-ME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/>
              <a:t>reputaciju</a:t>
            </a:r>
            <a:r>
              <a:rPr lang="en-US" dirty="0"/>
              <a:t> </a:t>
            </a:r>
            <a:r>
              <a:rPr lang="en-US" dirty="0" err="1"/>
              <a:t>kvare</a:t>
            </a:r>
            <a:r>
              <a:rPr lang="en-US" dirty="0"/>
              <a:t> </a:t>
            </a:r>
            <a:r>
              <a:rPr lang="en-US" dirty="0" err="1"/>
              <a:t>brojni</a:t>
            </a:r>
            <a:r>
              <a:rPr lang="en-US" dirty="0"/>
              <a:t> </a:t>
            </a:r>
            <a:r>
              <a:rPr lang="en-US" dirty="0" err="1"/>
              <a:t>skandali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en-US" dirty="0" err="1"/>
              <a:t>upravljanjem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obilježili</a:t>
            </a:r>
            <a:r>
              <a:rPr lang="en-US" dirty="0" smtClean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privatizacije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redavanje </a:t>
            </a:r>
            <a:r>
              <a:rPr lang="en-US" dirty="0" smtClean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 smtClean="0"/>
              <a:t>pošt</a:t>
            </a:r>
            <a:r>
              <a:rPr lang="sr-Latn-ME" dirty="0" smtClean="0"/>
              <a:t>o</a:t>
            </a:r>
            <a:r>
              <a:rPr lang="en-US" dirty="0" err="1" smtClean="0"/>
              <a:t>vati</a:t>
            </a:r>
            <a:r>
              <a:rPr lang="en-US" dirty="0" smtClean="0"/>
              <a:t> </a:t>
            </a:r>
            <a:r>
              <a:rPr lang="en-US" dirty="0"/>
              <a:t>da bi </a:t>
            </a:r>
            <a:r>
              <a:rPr lang="en-US" dirty="0" err="1"/>
              <a:t>zaštitilo</a:t>
            </a:r>
            <a:r>
              <a:rPr lang="en-US" dirty="0"/>
              <a:t> ta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4560004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naplatiti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</a:t>
            </a:r>
            <a:r>
              <a:rPr lang="en-US" dirty="0" err="1" smtClean="0"/>
              <a:t>stvarnih</a:t>
            </a:r>
            <a:r>
              <a:rPr lang="sr-Latn-ME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 </a:t>
            </a:r>
            <a:r>
              <a:rPr lang="en-US" dirty="0" err="1"/>
              <a:t>kopiranja</a:t>
            </a:r>
            <a:r>
              <a:rPr lang="en-US" dirty="0"/>
              <a:t> </a:t>
            </a:r>
            <a:r>
              <a:rPr lang="en-US" dirty="0" err="1"/>
              <a:t>traženih</a:t>
            </a:r>
            <a:r>
              <a:rPr lang="en-US" dirty="0"/>
              <a:t> </a:t>
            </a:r>
            <a:r>
              <a:rPr lang="en-US" dirty="0" err="1"/>
              <a:t>dokumenata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slobodnog</a:t>
            </a:r>
            <a:r>
              <a:rPr lang="en-US" dirty="0"/>
              <a:t> </a:t>
            </a:r>
            <a:r>
              <a:rPr lang="en-US" dirty="0" err="1"/>
              <a:t>raspolaganja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endParaRPr lang="en-US" dirty="0"/>
          </a:p>
          <a:p>
            <a:pPr algn="just"/>
            <a:r>
              <a:rPr lang="sr-Latn-ME" dirty="0" smtClean="0"/>
              <a:t>Vlasnici</a:t>
            </a:r>
            <a:r>
              <a:rPr lang="en-US" dirty="0" smtClean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 smtClean="0"/>
              <a:t>prodaju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, bez </a:t>
            </a:r>
            <a:r>
              <a:rPr lang="en-US" dirty="0" err="1"/>
              <a:t>saglasnosti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statut</a:t>
            </a:r>
            <a:r>
              <a:rPr lang="sr-Latn-ME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/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slobodne</a:t>
            </a:r>
            <a:r>
              <a:rPr lang="en-US" dirty="0"/>
              <a:t> </a:t>
            </a:r>
            <a:r>
              <a:rPr lang="en-US" dirty="0" err="1" smtClean="0"/>
              <a:t>prenosivosti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810443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narednih</a:t>
            </a:r>
            <a:r>
              <a:rPr lang="en-US" dirty="0"/>
              <a:t> </a:t>
            </a:r>
            <a:r>
              <a:rPr lang="en-US" dirty="0" err="1"/>
              <a:t>emisija</a:t>
            </a:r>
            <a:endParaRPr lang="en-US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da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zamjenjive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pt-BR" dirty="0" smtClean="0"/>
              <a:t>hartije </a:t>
            </a:r>
            <a:r>
              <a:rPr lang="pt-BR" dirty="0"/>
              <a:t>od vrijednosti s pravom prioriteta prije nego što se ponude trećim licima.</a:t>
            </a:r>
          </a:p>
          <a:p>
            <a:pPr algn="just"/>
            <a:r>
              <a:rPr lang="en-US" dirty="0" err="1"/>
              <a:t>Stoga</a:t>
            </a:r>
            <a:r>
              <a:rPr lang="en-US" dirty="0"/>
              <a:t>,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 smtClean="0"/>
              <a:t>novoemit</a:t>
            </a:r>
            <a:r>
              <a:rPr lang="sr-Latn-ME" dirty="0" smtClean="0"/>
              <a:t>ovanih </a:t>
            </a:r>
            <a:r>
              <a:rPr lang="en-US" dirty="0" smtClean="0"/>
              <a:t> </a:t>
            </a:r>
            <a:r>
              <a:rPr lang="sr-Latn-ME" dirty="0" smtClean="0"/>
              <a:t> d</a:t>
            </a:r>
            <a:r>
              <a:rPr lang="en-US" dirty="0" err="1" smtClean="0"/>
              <a:t>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srazmjerno</a:t>
            </a:r>
            <a:r>
              <a:rPr lang="en-US" dirty="0" smtClean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posjeduje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odluči</a:t>
            </a:r>
            <a:r>
              <a:rPr lang="en-US" dirty="0"/>
              <a:t> </a:t>
            </a:r>
            <a:r>
              <a:rPr lang="en-US" dirty="0" err="1"/>
              <a:t>izdati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srazmjerno</a:t>
            </a:r>
            <a:r>
              <a:rPr lang="en-US" dirty="0"/>
              <a:t> </a:t>
            </a:r>
            <a:r>
              <a:rPr lang="en-US" dirty="0" err="1" smtClean="0"/>
              <a:t>računovodstvenoj</a:t>
            </a:r>
            <a:r>
              <a:rPr lang="sr-Latn-ME" dirty="0" smtClean="0"/>
              <a:t> </a:t>
            </a:r>
            <a:r>
              <a:rPr lang="pl-PL" dirty="0" smtClean="0"/>
              <a:t>vrijednosti </a:t>
            </a:r>
            <a:r>
              <a:rPr lang="pl-PL" dirty="0"/>
              <a:t>dionica/akcija bez nominalne vrijednosti.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6987506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Za potrebe prava </a:t>
            </a:r>
            <a:r>
              <a:rPr lang="pl-PL" dirty="0" smtClean="0"/>
              <a:t>prečeg </a:t>
            </a:r>
            <a:r>
              <a:rPr lang="en-US" dirty="0" err="1" smtClean="0"/>
              <a:t>sticanja</a:t>
            </a:r>
            <a:r>
              <a:rPr lang="en-US" dirty="0"/>
              <a:t>, nova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podrazumijeva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ranije</a:t>
            </a:r>
            <a:r>
              <a:rPr lang="sr-Latn-ME" dirty="0" smtClean="0"/>
              <a:t> </a:t>
            </a:r>
            <a:r>
              <a:rPr lang="en-US" dirty="0" err="1" smtClean="0"/>
              <a:t>izdate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/>
              <a:t>steklo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varante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zamjenjive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novoizdatih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odvojiti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doničar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prenijeti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prečeg</a:t>
            </a:r>
            <a:r>
              <a:rPr lang="sr-Latn-ME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treće</a:t>
            </a:r>
            <a:r>
              <a:rPr lang="en-US" dirty="0"/>
              <a:t> lice. </a:t>
            </a:r>
            <a:endParaRPr lang="sr-Latn-ME" dirty="0" smtClean="0"/>
          </a:p>
          <a:p>
            <a:pPr algn="just"/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prenijeti </a:t>
            </a:r>
            <a:r>
              <a:rPr lang="pl-PL" dirty="0"/>
              <a:t>samo zajedno s dionicom/akcijom.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Svrha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endParaRPr lang="en-US" dirty="0"/>
          </a:p>
          <a:p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da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budu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60873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tretirani</a:t>
            </a:r>
            <a:r>
              <a:rPr lang="en-US" dirty="0"/>
              <a:t> </a:t>
            </a:r>
            <a:r>
              <a:rPr lang="en-US" dirty="0" err="1"/>
              <a:t>podjednako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Ona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se </a:t>
            </a:r>
            <a:r>
              <a:rPr lang="en-US" dirty="0" err="1"/>
              <a:t>upišu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zaštite</a:t>
            </a:r>
            <a:r>
              <a:rPr lang="en-US" dirty="0"/>
              <a:t> od </a:t>
            </a:r>
            <a:r>
              <a:rPr lang="en-US" dirty="0" err="1"/>
              <a:t>razvodnjavanja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dovesti</a:t>
            </a:r>
            <a:r>
              <a:rPr lang="en-US" dirty="0"/>
              <a:t> do </a:t>
            </a:r>
            <a:r>
              <a:rPr lang="en-US" dirty="0" err="1"/>
              <a:t>gubitka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od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 smtClean="0"/>
              <a:t>procenta</a:t>
            </a:r>
            <a:r>
              <a:rPr lang="sr-Latn-ME" dirty="0" smtClean="0"/>
              <a:t> </a:t>
            </a:r>
            <a:r>
              <a:rPr lang="pl-PL" dirty="0" smtClean="0"/>
              <a:t>dionica/akcija </a:t>
            </a:r>
            <a:r>
              <a:rPr lang="pl-PL" dirty="0"/>
              <a:t>koje posjeduju u odnosu na ukupan broj dionica/akcija.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06342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518"/>
            <a:ext cx="10515600" cy="51854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endParaRPr lang="en-US" dirty="0"/>
          </a:p>
          <a:p>
            <a:pPr algn="just"/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novčanim</a:t>
            </a:r>
            <a:r>
              <a:rPr lang="en-US" dirty="0"/>
              <a:t> </a:t>
            </a:r>
            <a:r>
              <a:rPr lang="en-US" dirty="0" err="1"/>
              <a:t>ulozima</a:t>
            </a:r>
            <a:r>
              <a:rPr lang="en-US" dirty="0"/>
              <a:t>,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/>
              <a:t>ponuditi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proporcionalno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 smtClean="0"/>
              <a:t>kapitalu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ograničiti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ukinuti</a:t>
            </a:r>
            <a:r>
              <a:rPr lang="sr-Latn-ME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/>
              <a:t>aktom</a:t>
            </a:r>
            <a:r>
              <a:rPr lang="en-US" dirty="0"/>
              <a:t>,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prijedlog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podnosi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pisani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/>
              <a:t>navode</a:t>
            </a:r>
            <a:r>
              <a:rPr lang="en-US" dirty="0"/>
              <a:t> </a:t>
            </a:r>
            <a:r>
              <a:rPr lang="en-US" dirty="0" err="1"/>
              <a:t>razlozi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ograničavanje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ukidanje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obrazlaže</a:t>
            </a:r>
            <a:r>
              <a:rPr lang="en-US" dirty="0"/>
              <a:t> </a:t>
            </a:r>
            <a:r>
              <a:rPr lang="en-US" dirty="0" err="1"/>
              <a:t>predložena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 smtClean="0"/>
              <a:t>skupštine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ograničenju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ukidanju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objavljuje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319364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285" y="824248"/>
            <a:ext cx="10515600" cy="53527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endParaRPr lang="en-US" dirty="0"/>
          </a:p>
          <a:p>
            <a:pPr algn="just"/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sastavlja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Registra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emitiranju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se </a:t>
            </a:r>
            <a:r>
              <a:rPr lang="en-US" dirty="0" err="1"/>
              <a:t>obavijestiti</a:t>
            </a:r>
            <a:r>
              <a:rPr lang="en-US" dirty="0"/>
              <a:t> u </a:t>
            </a:r>
            <a:r>
              <a:rPr lang="en-US" dirty="0" err="1"/>
              <a:t>pisanoj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pt-BR" dirty="0" smtClean="0"/>
              <a:t>namjeri </a:t>
            </a:r>
            <a:r>
              <a:rPr lang="pt-BR" dirty="0"/>
              <a:t>da se emitiraju dionice/akcije. </a:t>
            </a:r>
            <a:endParaRPr lang="sr-Latn-ME" dirty="0" smtClean="0"/>
          </a:p>
          <a:p>
            <a:r>
              <a:rPr lang="pt-BR" dirty="0" smtClean="0"/>
              <a:t>Ovo </a:t>
            </a:r>
            <a:r>
              <a:rPr lang="pt-BR" dirty="0"/>
              <a:t>obavještenje </a:t>
            </a:r>
            <a:r>
              <a:rPr lang="sr-Latn-ME" dirty="0" smtClean="0"/>
              <a:t>treba</a:t>
            </a:r>
            <a:r>
              <a:rPr lang="pt-BR" dirty="0" smtClean="0"/>
              <a:t> </a:t>
            </a:r>
            <a:r>
              <a:rPr lang="pt-BR" dirty="0"/>
              <a:t>posebno </a:t>
            </a:r>
            <a:r>
              <a:rPr lang="pt-BR" dirty="0" smtClean="0"/>
              <a:t>sadržavati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o:</a:t>
            </a:r>
          </a:p>
          <a:p>
            <a:pPr marL="457200" lvl="1" indent="0">
              <a:buNone/>
            </a:pPr>
            <a:r>
              <a:rPr lang="en-US" dirty="0"/>
              <a:t>• </a:t>
            </a:r>
            <a:r>
              <a:rPr lang="en-US" sz="2800" dirty="0" err="1"/>
              <a:t>broju</a:t>
            </a:r>
            <a:r>
              <a:rPr lang="en-US" sz="2800" dirty="0"/>
              <a:t> </a:t>
            </a:r>
            <a:r>
              <a:rPr lang="en-US" sz="2800" dirty="0" err="1"/>
              <a:t>dionica</a:t>
            </a:r>
            <a:r>
              <a:rPr lang="en-US" sz="2800" dirty="0"/>
              <a:t>/</a:t>
            </a:r>
            <a:r>
              <a:rPr lang="en-US" sz="2800" dirty="0" err="1"/>
              <a:t>akcija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se </a:t>
            </a:r>
            <a:r>
              <a:rPr lang="en-US" sz="2800" dirty="0" err="1"/>
              <a:t>emitiraju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predloženoj</a:t>
            </a:r>
            <a:r>
              <a:rPr lang="en-US" sz="2800" dirty="0"/>
              <a:t> </a:t>
            </a:r>
            <a:r>
              <a:rPr lang="en-US" sz="2800" dirty="0" err="1"/>
              <a:t>cijeni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metodi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njeno</a:t>
            </a:r>
            <a:r>
              <a:rPr lang="en-US" sz="2800" dirty="0"/>
              <a:t> </a:t>
            </a:r>
            <a:r>
              <a:rPr lang="en-US" sz="2800" dirty="0" err="1"/>
              <a:t>utvrđivanje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roku</a:t>
            </a:r>
            <a:r>
              <a:rPr lang="en-US" sz="2800" dirty="0"/>
              <a:t> u </a:t>
            </a:r>
            <a:r>
              <a:rPr lang="en-US" sz="2800" dirty="0" err="1"/>
              <a:t>kome</a:t>
            </a:r>
            <a:r>
              <a:rPr lang="en-US" sz="2800" dirty="0"/>
              <a:t> se </a:t>
            </a:r>
            <a:r>
              <a:rPr lang="en-US" sz="2800" dirty="0" err="1"/>
              <a:t>pravo</a:t>
            </a:r>
            <a:r>
              <a:rPr lang="en-US" sz="2800" dirty="0"/>
              <a:t> </a:t>
            </a:r>
            <a:r>
              <a:rPr lang="en-US" sz="2800" dirty="0" err="1"/>
              <a:t>prečeg</a:t>
            </a:r>
            <a:r>
              <a:rPr lang="en-US" sz="2800" dirty="0"/>
              <a:t> </a:t>
            </a:r>
            <a:r>
              <a:rPr lang="en-US" sz="2800" dirty="0" err="1"/>
              <a:t>upisa</a:t>
            </a:r>
            <a:r>
              <a:rPr lang="en-US" sz="2800" dirty="0"/>
              <a:t> </a:t>
            </a:r>
            <a:r>
              <a:rPr lang="en-US" sz="2800" dirty="0" err="1"/>
              <a:t>treba</a:t>
            </a:r>
            <a:r>
              <a:rPr lang="en-US" sz="2800" dirty="0"/>
              <a:t> </a:t>
            </a:r>
            <a:r>
              <a:rPr lang="en-US" sz="2800" dirty="0" err="1"/>
              <a:t>iskoristiti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načinu</a:t>
            </a:r>
            <a:r>
              <a:rPr lang="en-US" sz="2800" dirty="0"/>
              <a:t> </a:t>
            </a:r>
            <a:r>
              <a:rPr lang="en-US" sz="2800" dirty="0" err="1"/>
              <a:t>korištenja</a:t>
            </a:r>
            <a:r>
              <a:rPr lang="en-US" sz="2800" dirty="0"/>
              <a:t> </a:t>
            </a:r>
            <a:r>
              <a:rPr lang="en-US" sz="2800" dirty="0" err="1"/>
              <a:t>prava</a:t>
            </a:r>
            <a:r>
              <a:rPr lang="en-US" sz="2800" dirty="0"/>
              <a:t> </a:t>
            </a:r>
            <a:r>
              <a:rPr lang="en-US" sz="2800" dirty="0" err="1"/>
              <a:t>prečeg</a:t>
            </a:r>
            <a:r>
              <a:rPr lang="en-US" sz="2800" dirty="0"/>
              <a:t> </a:t>
            </a:r>
            <a:r>
              <a:rPr lang="en-US" sz="2800" dirty="0" err="1"/>
              <a:t>upisa</a:t>
            </a:r>
            <a:r>
              <a:rPr lang="en-US" sz="2800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aspektima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99731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6.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nesaglasnih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da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 smtClean="0"/>
              <a:t>otkup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algn="just"/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od </a:t>
            </a:r>
            <a:r>
              <a:rPr lang="en-US" dirty="0" err="1"/>
              <a:t>društva</a:t>
            </a:r>
            <a:r>
              <a:rPr lang="en-US" dirty="0"/>
              <a:t> da </a:t>
            </a:r>
            <a:r>
              <a:rPr lang="en-US" dirty="0" err="1"/>
              <a:t>otkupi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 smtClean="0"/>
              <a:t>njegovih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glasao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uzdržao</a:t>
            </a:r>
            <a:r>
              <a:rPr lang="en-US" dirty="0"/>
              <a:t> od </a:t>
            </a:r>
            <a:r>
              <a:rPr lang="en-US" dirty="0" err="1"/>
              <a:t>glasanja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sljedećim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1) </a:t>
            </a:r>
            <a:r>
              <a:rPr lang="en-US" dirty="0" err="1"/>
              <a:t>izmjenama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dopunama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njegova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/>
              <a:t>,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imao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glasati</a:t>
            </a:r>
            <a:r>
              <a:rPr lang="en-US" dirty="0"/>
              <a:t>;</a:t>
            </a:r>
          </a:p>
          <a:p>
            <a:pPr algn="just"/>
            <a:r>
              <a:rPr lang="en-US" dirty="0"/>
              <a:t>2) </a:t>
            </a:r>
            <a:r>
              <a:rPr lang="en-US" dirty="0" err="1"/>
              <a:t>reorganizacijom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statusnih</a:t>
            </a:r>
            <a:r>
              <a:rPr lang="en-US" dirty="0"/>
              <a:t> </a:t>
            </a:r>
            <a:r>
              <a:rPr lang="en-US" dirty="0" err="1"/>
              <a:t>promjena</a:t>
            </a:r>
            <a:r>
              <a:rPr lang="en-US" dirty="0"/>
              <a:t> (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podjele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imao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glasati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41285890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reorganizacijom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podrazumijeva</a:t>
            </a:r>
            <a:r>
              <a:rPr lang="en-US" dirty="0"/>
              <a:t> </a:t>
            </a:r>
            <a:r>
              <a:rPr lang="en-US" dirty="0" err="1"/>
              <a:t>promjenu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 smtClean="0"/>
              <a:t>forme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transformacija</a:t>
            </a:r>
            <a:r>
              <a:rPr lang="en-US" dirty="0"/>
              <a:t>),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kojom</a:t>
            </a:r>
            <a:r>
              <a:rPr lang="en-US" dirty="0"/>
              <a:t> je </a:t>
            </a:r>
            <a:r>
              <a:rPr lang="en-US" dirty="0" err="1"/>
              <a:t>imao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glasati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poslom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raspolaganja</a:t>
            </a:r>
            <a:r>
              <a:rPr lang="en-US" dirty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,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 smtClean="0"/>
              <a:t>kojim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imao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glasati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5)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mijenjaju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neslaganje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61264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Da bi </a:t>
            </a:r>
            <a:r>
              <a:rPr lang="en-US" dirty="0" err="1"/>
              <a:t>iskoristio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,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informi</a:t>
            </a:r>
            <a:r>
              <a:rPr lang="sr-Latn-ME" dirty="0" smtClean="0"/>
              <a:t>san  </a:t>
            </a:r>
            <a:r>
              <a:rPr lang="en-US" dirty="0" smtClean="0"/>
              <a:t>o </a:t>
            </a:r>
            <a:r>
              <a:rPr lang="en-US" dirty="0" err="1"/>
              <a:t>pravu</a:t>
            </a:r>
            <a:r>
              <a:rPr lang="en-US" dirty="0"/>
              <a:t> da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Poziv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sjednicu</a:t>
            </a:r>
            <a:r>
              <a:rPr lang="en-US" dirty="0"/>
              <a:t> </a:t>
            </a:r>
            <a:r>
              <a:rPr lang="en-US" dirty="0" err="1" smtClean="0"/>
              <a:t>skupštine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aktivirati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obavještenje</a:t>
            </a:r>
            <a:r>
              <a:rPr lang="en-US" dirty="0"/>
              <a:t> da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uputiti na ta prava.</a:t>
            </a:r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mora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otkupnu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niža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otkupiti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procjeni</a:t>
            </a:r>
            <a:r>
              <a:rPr lang="sr-Latn-ME" dirty="0" smtClean="0"/>
              <a:t> </a:t>
            </a:r>
            <a:r>
              <a:rPr lang="en-US" dirty="0" err="1" smtClean="0"/>
              <a:t>nezavisnog</a:t>
            </a:r>
            <a:r>
              <a:rPr lang="en-US" dirty="0" smtClean="0"/>
              <a:t> </a:t>
            </a:r>
            <a:r>
              <a:rPr lang="en-US" dirty="0" err="1"/>
              <a:t>procjenjivača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Tržišna</a:t>
            </a:r>
            <a:r>
              <a:rPr lang="en-US" dirty="0" smtClean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 smtClean="0"/>
              <a:t>donesena</a:t>
            </a:r>
            <a:r>
              <a:rPr lang="sr-Latn-ME" dirty="0" smtClean="0"/>
              <a:t> </a:t>
            </a:r>
            <a:r>
              <a:rPr lang="en-US" dirty="0" err="1" smtClean="0"/>
              <a:t>predmetna</a:t>
            </a:r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ne </a:t>
            </a:r>
            <a:r>
              <a:rPr lang="en-US" dirty="0" err="1"/>
              <a:t>uzimajući</a:t>
            </a:r>
            <a:r>
              <a:rPr lang="en-US" dirty="0"/>
              <a:t> u </a:t>
            </a:r>
            <a:r>
              <a:rPr lang="en-US" dirty="0" err="1" smtClean="0"/>
              <a:t>obzir</a:t>
            </a:r>
            <a:r>
              <a:rPr lang="sr-Latn-ME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/>
              <a:t>kakvo</a:t>
            </a:r>
            <a:r>
              <a:rPr lang="en-US" dirty="0"/>
              <a:t> </a:t>
            </a:r>
            <a:r>
              <a:rPr lang="en-US" dirty="0" err="1"/>
              <a:t>očekivano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posljedicu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694652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namjerava</a:t>
            </a:r>
            <a:r>
              <a:rPr lang="en-US" dirty="0"/>
              <a:t>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zatraži</a:t>
            </a:r>
            <a:r>
              <a:rPr lang="en-US" dirty="0"/>
              <a:t> </a:t>
            </a:r>
            <a:r>
              <a:rPr lang="en-US" dirty="0" err="1" smtClean="0"/>
              <a:t>otkup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/>
              <a:t>mora u </a:t>
            </a:r>
            <a:r>
              <a:rPr lang="en-US" dirty="0" err="1"/>
              <a:t>pisanoj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,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 smtClean="0"/>
              <a:t>odluke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o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namjeri</a:t>
            </a:r>
            <a:r>
              <a:rPr lang="en-US" dirty="0"/>
              <a:t> da </a:t>
            </a:r>
            <a:r>
              <a:rPr lang="en-US" dirty="0" err="1"/>
              <a:t>iskoristi</a:t>
            </a:r>
            <a:r>
              <a:rPr lang="en-US" dirty="0"/>
              <a:t> to </a:t>
            </a:r>
            <a:r>
              <a:rPr lang="en-US" dirty="0" err="1"/>
              <a:t>pravo</a:t>
            </a:r>
            <a:r>
              <a:rPr lang="en-US" dirty="0"/>
              <a:t>, </a:t>
            </a:r>
            <a:r>
              <a:rPr lang="en-US" dirty="0" err="1" smtClean="0"/>
              <a:t>ukoliko</a:t>
            </a:r>
            <a:r>
              <a:rPr lang="sr-Latn-ME" dirty="0" smtClean="0"/>
              <a:t> </a:t>
            </a:r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/>
              <a:t>usvoji</a:t>
            </a:r>
            <a:r>
              <a:rPr lang="en-US" dirty="0"/>
              <a:t> </a:t>
            </a:r>
            <a:r>
              <a:rPr lang="en-US" dirty="0" err="1"/>
              <a:t>spomenutu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poslao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pl-PL" dirty="0" smtClean="0"/>
              <a:t>obavještenje </a:t>
            </a:r>
            <a:r>
              <a:rPr lang="pl-PL" dirty="0"/>
              <a:t>u prekluzivnom roku od 30 dana ili je glasao za predloženu odluku</a:t>
            </a:r>
            <a:r>
              <a:rPr lang="pl-PL" dirty="0" smtClean="0"/>
              <a:t>,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poslali</a:t>
            </a:r>
            <a:r>
              <a:rPr lang="en-US" dirty="0"/>
              <a:t> </a:t>
            </a:r>
            <a:r>
              <a:rPr lang="en-US" dirty="0" err="1"/>
              <a:t>obavještenje</a:t>
            </a:r>
            <a:r>
              <a:rPr lang="en-US" dirty="0"/>
              <a:t> o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namjeri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iskoriste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dužni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poslati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pisani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pl-PL" dirty="0" smtClean="0"/>
              <a:t>akcija</a:t>
            </a:r>
            <a:r>
              <a:rPr lang="pl-PL" dirty="0"/>
              <a:t>, u roku od 30 dana od dana donošenja odluke skupštine. </a:t>
            </a:r>
            <a:endParaRPr lang="pl-PL" dirty="0" smtClean="0"/>
          </a:p>
          <a:p>
            <a:pPr algn="just"/>
            <a:r>
              <a:rPr lang="pl-PL" dirty="0" smtClean="0"/>
              <a:t>Zahtjev mora </a:t>
            </a:r>
            <a:r>
              <a:rPr lang="en-US" dirty="0" err="1" smtClean="0"/>
              <a:t>sadržavati</a:t>
            </a:r>
            <a:r>
              <a:rPr lang="en-US" dirty="0" smtClean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3386142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9680" cy="1325563"/>
          </a:xfrm>
        </p:spPr>
        <p:txBody>
          <a:bodyPr>
            <a:normAutofit/>
          </a:bodyPr>
          <a:lstStyle/>
          <a:p>
            <a:pPr marL="0" indent="0"/>
            <a:r>
              <a:rPr lang="pt-BR" sz="3600" dirty="0" smtClean="0">
                <a:latin typeface="+mn-lt"/>
              </a:rPr>
              <a:t>A</a:t>
            </a:r>
            <a:r>
              <a:rPr lang="sr-Latn-ME" sz="3600" dirty="0" smtClean="0">
                <a:latin typeface="+mn-lt"/>
              </a:rPr>
              <a:t> – </a:t>
            </a:r>
            <a:r>
              <a:rPr lang="sr-Latn-ME" sz="3600" dirty="0">
                <a:latin typeface="+mn-lt"/>
              </a:rPr>
              <a:t>P</a:t>
            </a:r>
            <a:r>
              <a:rPr lang="sr-Latn-ME" sz="3600" dirty="0" smtClean="0">
                <a:latin typeface="+mn-lt"/>
              </a:rPr>
              <a:t>ojam i vrste prava </a:t>
            </a:r>
            <a:r>
              <a:rPr lang="pt-BR" sz="3600" dirty="0" smtClean="0">
                <a:latin typeface="+mn-lt"/>
              </a:rPr>
              <a:t> </a:t>
            </a:r>
            <a:r>
              <a:rPr lang="sr-Latn-ME" sz="3600" dirty="0" smtClean="0">
                <a:latin typeface="+mn-lt"/>
              </a:rPr>
              <a:t>d</a:t>
            </a:r>
            <a:r>
              <a:rPr lang="pt-BR" sz="3600" dirty="0" smtClean="0">
                <a:latin typeface="+mn-lt"/>
              </a:rPr>
              <a:t>ioničara/akcionara</a:t>
            </a:r>
            <a:endParaRPr lang="pt-BR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1</a:t>
            </a:r>
            <a:r>
              <a:rPr lang="it-IT" dirty="0"/>
              <a:t>. Ulaganje u dionice/akcije – motivi investitora</a:t>
            </a:r>
          </a:p>
          <a:p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. </a:t>
            </a:r>
            <a:r>
              <a:rPr lang="en-US" dirty="0" err="1"/>
              <a:t>Najčešći</a:t>
            </a:r>
            <a:r>
              <a:rPr lang="en-US" dirty="0"/>
              <a:t> </a:t>
            </a:r>
            <a:r>
              <a:rPr lang="en-US" dirty="0" err="1"/>
              <a:t>razlozi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prikazani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244751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/>
          <a:lstStyle/>
          <a:p>
            <a:r>
              <a:rPr lang="en-US" dirty="0" err="1"/>
              <a:t>puno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prebivalište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sjedište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pl-PL" dirty="0" smtClean="0"/>
              <a:t>zahtijeva </a:t>
            </a:r>
            <a:r>
              <a:rPr lang="pl-PL" dirty="0"/>
              <a:t>otkup svojih dionica/akcija; i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se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Društvo mora otkupiti dionice/akcije u roku od 30 dana od prijema zahtjeva.</a:t>
            </a:r>
          </a:p>
          <a:p>
            <a:r>
              <a:rPr lang="pl-PL" dirty="0"/>
              <a:t>Koraci koji su potrebni za otkup dionica/akcija ukratko su prikazani na slici </a:t>
            </a:r>
            <a:r>
              <a:rPr lang="pl-PL" dirty="0" smtClean="0"/>
              <a:t>narednoj.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59442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9865" y="478995"/>
            <a:ext cx="6078828" cy="569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59574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raspodjeli</a:t>
            </a:r>
            <a:r>
              <a:rPr lang="en-US" dirty="0"/>
              <a:t> </a:t>
            </a:r>
            <a:r>
              <a:rPr lang="en-US" dirty="0" err="1" smtClean="0"/>
              <a:t>likvidacionog</a:t>
            </a:r>
            <a:r>
              <a:rPr lang="sr-Latn-ME" dirty="0" smtClean="0"/>
              <a:t> </a:t>
            </a:r>
            <a:r>
              <a:rPr lang="en-US" dirty="0" err="1" smtClean="0"/>
              <a:t>viška</a:t>
            </a:r>
            <a:endParaRPr lang="en-US" dirty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rezidualni</a:t>
            </a:r>
            <a:r>
              <a:rPr lang="en-US" dirty="0"/>
              <a:t> </a:t>
            </a:r>
            <a:r>
              <a:rPr lang="en-US" dirty="0" err="1"/>
              <a:t>povjerioci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 smtClean="0"/>
              <a:t>likvidacije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preostane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namire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 smtClean="0"/>
              <a:t>drugi</a:t>
            </a:r>
            <a:r>
              <a:rPr lang="sr-Latn-ME" dirty="0" smtClean="0"/>
              <a:t> </a:t>
            </a:r>
            <a:r>
              <a:rPr lang="en-US" dirty="0" err="1" smtClean="0"/>
              <a:t>povjerioci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Imaoci</a:t>
            </a:r>
            <a:r>
              <a:rPr lang="en-US" dirty="0" smtClean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učestvovati</a:t>
            </a:r>
            <a:r>
              <a:rPr lang="en-US" dirty="0"/>
              <a:t> u </a:t>
            </a:r>
            <a:r>
              <a:rPr lang="en-US" dirty="0" err="1" smtClean="0"/>
              <a:t>raspodjeli</a:t>
            </a:r>
            <a:r>
              <a:rPr lang="sr-Latn-ME" dirty="0" smtClean="0"/>
              <a:t> </a:t>
            </a:r>
            <a:r>
              <a:rPr lang="en-US" dirty="0" err="1" smtClean="0"/>
              <a:t>likvidacionog</a:t>
            </a:r>
            <a:r>
              <a:rPr lang="en-US" dirty="0" smtClean="0"/>
              <a:t> </a:t>
            </a:r>
            <a:r>
              <a:rPr lang="en-US" dirty="0" err="1"/>
              <a:t>viška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likvidaciji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a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imalaca</a:t>
            </a:r>
            <a:r>
              <a:rPr lang="sr-Latn-ME" dirty="0" smtClean="0"/>
              <a:t> </a:t>
            </a:r>
            <a:r>
              <a:rPr lang="pl-PL" dirty="0" smtClean="0"/>
              <a:t>preferencijalnih </a:t>
            </a:r>
            <a:r>
              <a:rPr lang="pl-PL" dirty="0"/>
              <a:t>dionica/akcija, i to proporcionalno njihovom udjelu u društvu.</a:t>
            </a:r>
          </a:p>
          <a:p>
            <a:pPr algn="just"/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raspodjeli</a:t>
            </a:r>
            <a:r>
              <a:rPr lang="en-US" dirty="0"/>
              <a:t> </a:t>
            </a:r>
            <a:r>
              <a:rPr lang="en-US" dirty="0" err="1" smtClean="0"/>
              <a:t>likvidacionog</a:t>
            </a:r>
            <a:r>
              <a:rPr lang="sr-Latn-ME" dirty="0" smtClean="0"/>
              <a:t> </a:t>
            </a:r>
            <a:r>
              <a:rPr lang="en-US" dirty="0" err="1" smtClean="0"/>
              <a:t>viška</a:t>
            </a:r>
            <a:r>
              <a:rPr lang="en-US" dirty="0" smtClean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mora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 smtClean="0"/>
              <a:t>likvidacionu</a:t>
            </a:r>
            <a:r>
              <a:rPr lang="sr-Latn-ME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009915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smtClean="0"/>
              <a:t>emit</a:t>
            </a:r>
            <a:r>
              <a:rPr lang="sr-Latn-ME" dirty="0" smtClean="0"/>
              <a:t>ovalo 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mora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redoslijed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likvidacionog</a:t>
            </a:r>
            <a:r>
              <a:rPr lang="en-US" dirty="0"/>
              <a:t> </a:t>
            </a:r>
            <a:r>
              <a:rPr lang="en-US" dirty="0" err="1"/>
              <a:t>viška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svaku</a:t>
            </a:r>
            <a:r>
              <a:rPr lang="sr-Latn-ME" dirty="0" smtClean="0"/>
              <a:t> </a:t>
            </a:r>
            <a:r>
              <a:rPr lang="en-US" dirty="0" err="1" smtClean="0"/>
              <a:t>pojedinačnu</a:t>
            </a:r>
            <a:r>
              <a:rPr lang="en-US" dirty="0" smtClean="0"/>
              <a:t> </a:t>
            </a:r>
            <a:r>
              <a:rPr lang="en-US" dirty="0" err="1"/>
              <a:t>klasu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mora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izmiriti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 smtClean="0"/>
              <a:t>povjerioce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sr-Latn-ME" dirty="0" smtClean="0"/>
              <a:t>a</a:t>
            </a:r>
            <a:r>
              <a:rPr lang="en-US" dirty="0" err="1" smtClean="0"/>
              <a:t>dministrativni</a:t>
            </a:r>
            <a:r>
              <a:rPr lang="en-US" dirty="0" smtClean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zarade</a:t>
            </a:r>
            <a:r>
              <a:rPr lang="en-US" dirty="0"/>
              <a:t>,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zaposlenima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porezi</a:t>
            </a:r>
            <a:r>
              <a:rPr lang="en-US" dirty="0"/>
              <a:t>), </a:t>
            </a:r>
            <a:r>
              <a:rPr lang="en-US" dirty="0" err="1" smtClean="0"/>
              <a:t>zatim</a:t>
            </a:r>
            <a:r>
              <a:rPr lang="sr-Latn-ME" dirty="0" smtClean="0"/>
              <a:t> </a:t>
            </a:r>
            <a:r>
              <a:rPr lang="pt-BR" dirty="0" smtClean="0"/>
              <a:t>obaveze </a:t>
            </a:r>
            <a:r>
              <a:rPr lang="pt-BR" dirty="0"/>
              <a:t>prema običnim (neprivilegiranim) povjeriocima i, na kraju, likvidator </a:t>
            </a:r>
            <a:r>
              <a:rPr lang="pt-BR" dirty="0" smtClean="0"/>
              <a:t>dijeli</a:t>
            </a:r>
            <a:r>
              <a:rPr lang="sr-Latn-ME" dirty="0" smtClean="0"/>
              <a:t> </a:t>
            </a:r>
            <a:r>
              <a:rPr lang="en-US" dirty="0" err="1" smtClean="0"/>
              <a:t>preostala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sljedećem</a:t>
            </a:r>
            <a:r>
              <a:rPr lang="en-US" dirty="0"/>
              <a:t> </a:t>
            </a:r>
            <a:r>
              <a:rPr lang="en-US" dirty="0" err="1"/>
              <a:t>redoslijedu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prvenstvo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 smtClean="0"/>
              <a:t>preferencijalnih</a:t>
            </a:r>
            <a:r>
              <a:rPr lang="sr-Latn-ME" dirty="0" smtClean="0"/>
              <a:t> </a:t>
            </a:r>
            <a:r>
              <a:rPr lang="pl-PL" dirty="0" smtClean="0"/>
              <a:t>dionica/akcija </a:t>
            </a:r>
            <a:r>
              <a:rPr lang="pl-PL" dirty="0"/>
              <a:t>ukoliko je to pravo navedeno u osnivačkom aktu;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s </a:t>
            </a:r>
            <a:r>
              <a:rPr lang="en-US" dirty="0" err="1"/>
              <a:t>običnim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preferencijalnim</a:t>
            </a:r>
            <a:r>
              <a:rPr lang="en-US" dirty="0" smtClean="0"/>
              <a:t>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 bez </a:t>
            </a:r>
            <a:r>
              <a:rPr lang="en-US" dirty="0" err="1"/>
              <a:t>prvenstva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likvidacionog</a:t>
            </a:r>
            <a:r>
              <a:rPr lang="sr-Latn-ME" dirty="0" smtClean="0"/>
              <a:t> </a:t>
            </a:r>
            <a:r>
              <a:rPr lang="en-US" dirty="0" err="1" smtClean="0"/>
              <a:t>viška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9792980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raspodijeliti</a:t>
            </a:r>
            <a:r>
              <a:rPr lang="en-US" dirty="0"/>
              <a:t>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en-US" dirty="0" err="1"/>
              <a:t>grupi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redoslijedu</a:t>
            </a:r>
            <a:r>
              <a:rPr lang="en-US" dirty="0"/>
              <a:t> </a:t>
            </a:r>
            <a:r>
              <a:rPr lang="en-US" dirty="0" err="1"/>
              <a:t>prioriteta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likvidacionu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dok</a:t>
            </a:r>
            <a:r>
              <a:rPr lang="en-US" dirty="0"/>
              <a:t> ne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punu</a:t>
            </a:r>
            <a:r>
              <a:rPr lang="en-US" dirty="0"/>
              <a:t> </a:t>
            </a:r>
            <a:r>
              <a:rPr lang="en-US" dirty="0" err="1"/>
              <a:t>likvidacionu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višeg</a:t>
            </a:r>
            <a:r>
              <a:rPr lang="en-US" dirty="0"/>
              <a:t> </a:t>
            </a:r>
            <a:r>
              <a:rPr lang="en-US" dirty="0" err="1"/>
              <a:t>prioriteta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sr-Latn-ME" dirty="0" smtClean="0"/>
              <a:t>d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prioriteta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se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raspodijeliti</a:t>
            </a:r>
            <a:r>
              <a:rPr lang="en-US" dirty="0"/>
              <a:t> </a:t>
            </a:r>
            <a:r>
              <a:rPr lang="en-US" dirty="0" err="1"/>
              <a:t>proporcionalno</a:t>
            </a:r>
            <a:r>
              <a:rPr lang="en-US" dirty="0"/>
              <a:t> s </a:t>
            </a:r>
            <a:r>
              <a:rPr lang="en-US" dirty="0" err="1" smtClean="0"/>
              <a:t>brojem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klasi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00309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uvid</a:t>
            </a:r>
            <a:r>
              <a:rPr lang="en-US" dirty="0"/>
              <a:t> u </a:t>
            </a:r>
            <a:r>
              <a:rPr lang="en-US" dirty="0" err="1"/>
              <a:t>listu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algn="just"/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status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 smtClean="0"/>
              <a:t>utvrđen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dioničarska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ostvaruje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sastavlja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datuma</a:t>
            </a:r>
            <a:r>
              <a:rPr lang="en-US" dirty="0"/>
              <a:t> </a:t>
            </a:r>
            <a:r>
              <a:rPr lang="en-US" dirty="0" err="1"/>
              <a:t>utvrđivanja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izvoda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Registra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lično</a:t>
            </a:r>
            <a:r>
              <a:rPr lang="en-US" dirty="0"/>
              <a:t>/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adresu</a:t>
            </a:r>
            <a:r>
              <a:rPr lang="en-US" dirty="0"/>
              <a:t>/</a:t>
            </a:r>
            <a:r>
              <a:rPr lang="en-US" dirty="0" err="1"/>
              <a:t>sjedište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 smtClean="0"/>
              <a:t>pojedinačnog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posjeduje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4314724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Društvo</a:t>
            </a:r>
            <a:r>
              <a:rPr lang="en-US" dirty="0"/>
              <a:t> mora </a:t>
            </a:r>
            <a:r>
              <a:rPr lang="en-US" dirty="0" err="1"/>
              <a:t>pružiti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ovanim </a:t>
            </a:r>
            <a:r>
              <a:rPr lang="en-US" dirty="0" smtClean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posjeduju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uvida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kopiranja</a:t>
            </a:r>
            <a:r>
              <a:rPr lang="en-US" dirty="0" smtClean="0"/>
              <a:t> </a:t>
            </a:r>
            <a:r>
              <a:rPr lang="en-US" dirty="0" err="1"/>
              <a:t>spiska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stavljanja</a:t>
            </a:r>
            <a:r>
              <a:rPr lang="en-US" dirty="0"/>
              <a:t> </a:t>
            </a:r>
            <a:r>
              <a:rPr lang="en-US" dirty="0" err="1"/>
              <a:t>prigovora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eventualnu</a:t>
            </a:r>
            <a:r>
              <a:rPr lang="en-US" dirty="0" smtClean="0"/>
              <a:t> </a:t>
            </a:r>
            <a:r>
              <a:rPr lang="en-US" dirty="0" err="1"/>
              <a:t>neregularnost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.</a:t>
            </a:r>
          </a:p>
          <a:p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 smtClean="0"/>
              <a:t>kontaktiraju</a:t>
            </a:r>
            <a:r>
              <a:rPr lang="sr-Latn-ME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koordiniraju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zajedničkog</a:t>
            </a:r>
            <a:r>
              <a:rPr lang="en-US" dirty="0"/>
              <a:t> </a:t>
            </a:r>
            <a:r>
              <a:rPr lang="en-US" dirty="0" err="1"/>
              <a:t>djelovanja</a:t>
            </a:r>
            <a:r>
              <a:rPr lang="en-US" dirty="0"/>
              <a:t>.</a:t>
            </a:r>
          </a:p>
          <a:p>
            <a:r>
              <a:rPr lang="en-US" dirty="0" err="1"/>
              <a:t>Također</a:t>
            </a:r>
            <a:r>
              <a:rPr lang="en-US" dirty="0"/>
              <a:t> je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verifikaciju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s </a:t>
            </a:r>
            <a:r>
              <a:rPr lang="en-US" dirty="0" err="1"/>
              <a:t>liste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korištenje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s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84059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listu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/>
              <a:t>; </a:t>
            </a:r>
            <a:r>
              <a:rPr lang="en-US" sz="2800" dirty="0" err="1"/>
              <a:t>ili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dokument</a:t>
            </a:r>
            <a:r>
              <a:rPr lang="en-US" sz="2800" dirty="0"/>
              <a:t> </a:t>
            </a:r>
            <a:r>
              <a:rPr lang="en-US" sz="2800" dirty="0" err="1"/>
              <a:t>kojim</a:t>
            </a:r>
            <a:r>
              <a:rPr lang="en-US" sz="2800" dirty="0"/>
              <a:t> se </a:t>
            </a:r>
            <a:r>
              <a:rPr lang="en-US" sz="2800" dirty="0" err="1"/>
              <a:t>potvrđuje</a:t>
            </a:r>
            <a:r>
              <a:rPr lang="en-US" sz="2800" dirty="0"/>
              <a:t> da </a:t>
            </a:r>
            <a:r>
              <a:rPr lang="en-US" sz="2800" dirty="0" err="1"/>
              <a:t>dioničar</a:t>
            </a:r>
            <a:r>
              <a:rPr lang="en-US" sz="2800" dirty="0"/>
              <a:t>/</a:t>
            </a:r>
            <a:r>
              <a:rPr lang="en-US" sz="2800" dirty="0" err="1"/>
              <a:t>akcionar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je </a:t>
            </a:r>
            <a:r>
              <a:rPr lang="en-US" sz="2800" dirty="0" err="1"/>
              <a:t>podnio</a:t>
            </a:r>
            <a:r>
              <a:rPr lang="en-US" sz="2800" dirty="0"/>
              <a:t> </a:t>
            </a:r>
            <a:r>
              <a:rPr lang="en-US" sz="2800" dirty="0" err="1"/>
              <a:t>upit</a:t>
            </a:r>
            <a:r>
              <a:rPr lang="en-US" sz="2800" dirty="0"/>
              <a:t> </a:t>
            </a:r>
            <a:r>
              <a:rPr lang="en-US" sz="2800" dirty="0" err="1" smtClean="0"/>
              <a:t>nije</a:t>
            </a:r>
            <a:r>
              <a:rPr lang="sr-Latn-ME" sz="2800" dirty="0" smtClean="0"/>
              <a:t> </a:t>
            </a:r>
            <a:r>
              <a:rPr lang="en-US" sz="2800" dirty="0" err="1" smtClean="0"/>
              <a:t>uključen</a:t>
            </a:r>
            <a:r>
              <a:rPr lang="en-US" sz="2800" dirty="0" smtClean="0"/>
              <a:t> </a:t>
            </a:r>
            <a:r>
              <a:rPr lang="en-US" sz="2800" dirty="0"/>
              <a:t>u </a:t>
            </a:r>
            <a:r>
              <a:rPr lang="en-US" sz="2800" dirty="0" err="1"/>
              <a:t>spisak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privatnosti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dozvoljeno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dostavlja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pasoša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</a:t>
            </a:r>
            <a:r>
              <a:rPr lang="en-US" dirty="0" err="1"/>
              <a:t>trećim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bez </a:t>
            </a:r>
            <a:r>
              <a:rPr lang="en-US" dirty="0" err="1"/>
              <a:t>prethodne</a:t>
            </a:r>
            <a:r>
              <a:rPr lang="en-US" dirty="0"/>
              <a:t> </a:t>
            </a:r>
            <a:r>
              <a:rPr lang="en-US" dirty="0" err="1" smtClean="0"/>
              <a:t>saglasnosti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338491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9. Pravo na podnošenje tužbe u ime društva – derivativna tužba</a:t>
            </a:r>
          </a:p>
          <a:p>
            <a:pPr algn="just"/>
            <a:r>
              <a:rPr lang="pl-PL" dirty="0"/>
              <a:t>Akcionar u RS-u (ili grupa akcionara) koji posjeduje akcije u društvu </a:t>
            </a:r>
            <a:r>
              <a:rPr lang="pl-PL" dirty="0" smtClean="0"/>
              <a:t>koje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/>
              <a:t>najmanje</a:t>
            </a:r>
            <a:r>
              <a:rPr lang="en-US" dirty="0"/>
              <a:t> 5%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 smtClean="0"/>
              <a:t>tužbu</a:t>
            </a:r>
            <a:r>
              <a:rPr lang="sr-Latn-ME" dirty="0" smtClean="0"/>
              <a:t> </a:t>
            </a:r>
            <a:r>
              <a:rPr lang="en-US" dirty="0" err="1" smtClean="0"/>
              <a:t>sudu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prouzrokovane</a:t>
            </a:r>
            <a:r>
              <a:rPr lang="en-US" dirty="0"/>
              <a:t> </a:t>
            </a:r>
            <a:r>
              <a:rPr lang="en-US" dirty="0" err="1" smtClean="0"/>
              <a:t>akcionarskom</a:t>
            </a:r>
            <a:r>
              <a:rPr lang="sr-Latn-ME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strane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kontrolnog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zastupnika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likvidacionog</a:t>
            </a:r>
            <a:r>
              <a:rPr lang="en-US" dirty="0"/>
              <a:t> </a:t>
            </a:r>
            <a:r>
              <a:rPr lang="en-US" dirty="0" err="1"/>
              <a:t>upravnika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4688081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2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1"/>
            <a:ext cx="10515600" cy="492771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Primjeri</a:t>
            </a:r>
            <a:r>
              <a:rPr lang="en-US" dirty="0" smtClean="0"/>
              <a:t> </a:t>
            </a:r>
            <a:r>
              <a:rPr lang="en-US" dirty="0" err="1"/>
              <a:t>uporedne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govore</a:t>
            </a:r>
            <a:r>
              <a:rPr lang="en-US" dirty="0"/>
              <a:t> o </a:t>
            </a:r>
            <a:r>
              <a:rPr lang="en-US" dirty="0" err="1"/>
              <a:t>mogućim</a:t>
            </a:r>
            <a:r>
              <a:rPr lang="en-US" dirty="0"/>
              <a:t> </a:t>
            </a:r>
            <a:r>
              <a:rPr lang="en-US" dirty="0" err="1"/>
              <a:t>razlikama</a:t>
            </a:r>
            <a:r>
              <a:rPr lang="en-US" dirty="0"/>
              <a:t> u </a:t>
            </a:r>
            <a:r>
              <a:rPr lang="en-US" dirty="0" err="1"/>
              <a:t>položaju</a:t>
            </a:r>
            <a:r>
              <a:rPr lang="en-US" dirty="0"/>
              <a:t> </a:t>
            </a:r>
            <a:r>
              <a:rPr lang="en-US" dirty="0" err="1" smtClean="0"/>
              <a:t>države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tom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en-US" dirty="0" err="1" smtClean="0"/>
              <a:t>akcionar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istovjetan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povlašten</a:t>
            </a:r>
            <a:r>
              <a:rPr lang="sr-Latn-ME" dirty="0" smtClean="0"/>
              <a:t> </a:t>
            </a:r>
            <a:r>
              <a:rPr lang="en-US" dirty="0" smtClean="0"/>
              <a:t>status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 </a:t>
            </a:r>
            <a:r>
              <a:rPr lang="en-US" dirty="0" err="1"/>
              <a:t>praktično</a:t>
            </a:r>
            <a:r>
              <a:rPr lang="en-US" dirty="0"/>
              <a:t> </a:t>
            </a:r>
            <a:r>
              <a:rPr lang="en-US" dirty="0" err="1" smtClean="0"/>
              <a:t>određuje</a:t>
            </a:r>
            <a:r>
              <a:rPr lang="sr-Latn-ME" dirty="0" smtClean="0"/>
              <a:t> </a:t>
            </a:r>
            <a:r>
              <a:rPr lang="en-US" dirty="0" err="1" smtClean="0"/>
              <a:t>visina</a:t>
            </a:r>
            <a:r>
              <a:rPr lang="en-US" dirty="0" smtClean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dioničarskog</a:t>
            </a:r>
            <a:r>
              <a:rPr lang="en-US" dirty="0"/>
              <a:t>/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udjela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državi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dioničaru</a:t>
            </a:r>
            <a:r>
              <a:rPr lang="en-US" dirty="0"/>
              <a:t>/</a:t>
            </a:r>
            <a:r>
              <a:rPr lang="en-US" dirty="0" err="1"/>
              <a:t>akcionaru</a:t>
            </a:r>
            <a:r>
              <a:rPr lang="en-US" dirty="0"/>
              <a:t> data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povlaštena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govori</a:t>
            </a:r>
            <a:r>
              <a:rPr lang="en-US" dirty="0"/>
              <a:t> se o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zlatnih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 smtClean="0"/>
              <a:t>”.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Zlatna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”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uspostaviti</a:t>
            </a:r>
            <a:r>
              <a:rPr lang="en-US" dirty="0"/>
              <a:t> da bi se </a:t>
            </a:r>
            <a:r>
              <a:rPr lang="en-US" dirty="0" err="1" smtClean="0"/>
              <a:t>osigurala</a:t>
            </a:r>
            <a:r>
              <a:rPr lang="sr-Latn-ME" dirty="0" smtClean="0"/>
              <a:t> </a:t>
            </a:r>
            <a:r>
              <a:rPr lang="en-US" dirty="0" err="1" smtClean="0"/>
              <a:t>bezbjednost</a:t>
            </a:r>
            <a:r>
              <a:rPr lang="en-US" dirty="0" smtClean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zaštitio</a:t>
            </a:r>
            <a:r>
              <a:rPr lang="en-US" dirty="0"/>
              <a:t> moral, </a:t>
            </a:r>
            <a:r>
              <a:rPr lang="en-US" dirty="0" err="1"/>
              <a:t>zdravlje</a:t>
            </a:r>
            <a:r>
              <a:rPr lang="en-US" dirty="0"/>
              <a:t>,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interesi</a:t>
            </a:r>
            <a:r>
              <a:rPr lang="en-US" dirty="0"/>
              <a:t> </a:t>
            </a:r>
            <a:r>
              <a:rPr lang="en-US" dirty="0" err="1"/>
              <a:t>njenih</a:t>
            </a:r>
            <a:r>
              <a:rPr lang="en-US" dirty="0"/>
              <a:t> </a:t>
            </a:r>
            <a:r>
              <a:rPr lang="en-US" dirty="0" err="1"/>
              <a:t>građana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8212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0654" y="347731"/>
            <a:ext cx="8095318" cy="625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024597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6875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Uporedna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Zlatna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” u </a:t>
            </a:r>
            <a:r>
              <a:rPr lang="en-US" dirty="0" err="1"/>
              <a:t>uporednoj</a:t>
            </a:r>
            <a:r>
              <a:rPr lang="en-US" dirty="0"/>
              <a:t> </a:t>
            </a:r>
            <a:r>
              <a:rPr lang="en-US" dirty="0" err="1"/>
              <a:t>korporativnoj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“</a:t>
            </a:r>
            <a:r>
              <a:rPr lang="en-US" dirty="0" err="1"/>
              <a:t>Zlatne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”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razna</a:t>
            </a:r>
            <a:r>
              <a:rPr lang="en-US" dirty="0"/>
              <a:t> </a:t>
            </a:r>
            <a:r>
              <a:rPr lang="en-US" dirty="0" err="1"/>
              <a:t>povlaštena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državi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je, </a:t>
            </a:r>
            <a:r>
              <a:rPr lang="en-US" dirty="0" err="1"/>
              <a:t>naprimjer</a:t>
            </a:r>
            <a:r>
              <a:rPr lang="en-US" dirty="0"/>
              <a:t>, </a:t>
            </a:r>
            <a:r>
              <a:rPr lang="en-US" dirty="0" err="1"/>
              <a:t>pravo</a:t>
            </a:r>
            <a:r>
              <a:rPr lang="en-US" dirty="0"/>
              <a:t> da: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predlaže</a:t>
            </a:r>
            <a:r>
              <a:rPr lang="en-US" dirty="0"/>
              <a:t>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sazivanje</a:t>
            </a:r>
            <a:r>
              <a:rPr lang="en-US" dirty="0"/>
              <a:t> </a:t>
            </a:r>
            <a:r>
              <a:rPr lang="en-US" dirty="0" err="1"/>
              <a:t>vanredne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stavi</a:t>
            </a:r>
            <a:r>
              <a:rPr lang="en-US" dirty="0"/>
              <a:t> veto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reorganizaciju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c. </a:t>
            </a:r>
            <a:r>
              <a:rPr lang="en-US" dirty="0" err="1"/>
              <a:t>likvidaciju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internih</a:t>
            </a:r>
            <a:r>
              <a:rPr lang="en-US" dirty="0"/>
              <a:t> </a:t>
            </a:r>
            <a:r>
              <a:rPr lang="en-US" dirty="0" err="1"/>
              <a:t>korporativnih</a:t>
            </a:r>
            <a:r>
              <a:rPr lang="en-US" dirty="0"/>
              <a:t> organa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usvajanje</a:t>
            </a:r>
            <a:r>
              <a:rPr lang="sr-Latn-ME" dirty="0" smtClean="0"/>
              <a:t> </a:t>
            </a:r>
            <a:r>
              <a:rPr lang="en-US" dirty="0" err="1" smtClean="0"/>
              <a:t>privremenih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finalnih</a:t>
            </a:r>
            <a:r>
              <a:rPr lang="en-US" dirty="0"/>
              <a:t> </a:t>
            </a:r>
            <a:r>
              <a:rPr lang="en-US" dirty="0" err="1"/>
              <a:t>likvidacionih</a:t>
            </a:r>
            <a:r>
              <a:rPr lang="en-US" dirty="0"/>
              <a:t> </a:t>
            </a:r>
            <a:r>
              <a:rPr lang="en-US" dirty="0" err="1"/>
              <a:t>bilansa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e.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vanrednih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, </a:t>
            </a:r>
            <a:r>
              <a:rPr lang="en-US" dirty="0" err="1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534074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f. </a:t>
            </a:r>
            <a:r>
              <a:rPr lang="en-US" dirty="0" err="1"/>
              <a:t>uvid</a:t>
            </a:r>
            <a:r>
              <a:rPr lang="en-US" dirty="0"/>
              <a:t> u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dokumente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Imalac</a:t>
            </a:r>
            <a:r>
              <a:rPr lang="en-US" dirty="0"/>
              <a:t> “</a:t>
            </a:r>
            <a:r>
              <a:rPr lang="en-US" dirty="0" err="1"/>
              <a:t>zlatne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”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imenovati</a:t>
            </a:r>
            <a:r>
              <a:rPr lang="en-US" dirty="0"/>
              <a:t> </a:t>
            </a:r>
            <a:r>
              <a:rPr lang="en-US" dirty="0" err="1"/>
              <a:t>predstavnika</a:t>
            </a:r>
            <a:r>
              <a:rPr lang="en-US" dirty="0"/>
              <a:t> u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Predstavnik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zamijeniti</a:t>
            </a:r>
            <a:r>
              <a:rPr lang="en-US" dirty="0"/>
              <a:t> 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imenovalo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Predstavnik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članom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smtClean="0"/>
              <a:t>status </a:t>
            </a:r>
            <a:r>
              <a:rPr lang="en-US" dirty="0" err="1"/>
              <a:t>identičan</a:t>
            </a:r>
            <a:r>
              <a:rPr lang="en-US" dirty="0"/>
              <a:t> </a:t>
            </a:r>
            <a:r>
              <a:rPr lang="en-US" dirty="0" err="1"/>
              <a:t>statusu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“</a:t>
            </a:r>
            <a:r>
              <a:rPr lang="en-US" dirty="0" err="1"/>
              <a:t>zlatne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” </a:t>
            </a:r>
            <a:r>
              <a:rPr lang="en-US" dirty="0" err="1"/>
              <a:t>uspostavljaju</a:t>
            </a:r>
            <a:r>
              <a:rPr lang="en-US" dirty="0"/>
              <a:t> u </a:t>
            </a:r>
            <a:r>
              <a:rPr lang="en-US" dirty="0" err="1"/>
              <a:t>sljedećim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po</a:t>
            </a:r>
            <a:r>
              <a:rPr lang="en-US" sz="2800" dirty="0"/>
              <a:t> </a:t>
            </a:r>
            <a:r>
              <a:rPr lang="en-US" sz="2800" dirty="0" err="1"/>
              <a:t>privatizaciji</a:t>
            </a:r>
            <a:r>
              <a:rPr lang="en-US" sz="2800" dirty="0"/>
              <a:t> </a:t>
            </a:r>
            <a:r>
              <a:rPr lang="en-US" sz="2800" dirty="0" err="1"/>
              <a:t>sredstava</a:t>
            </a:r>
            <a:r>
              <a:rPr lang="en-US" sz="2800" dirty="0"/>
              <a:t> “</a:t>
            </a:r>
            <a:r>
              <a:rPr lang="en-US" sz="2800" dirty="0" err="1"/>
              <a:t>jedinstvenog</a:t>
            </a:r>
            <a:r>
              <a:rPr lang="en-US" sz="2800" dirty="0"/>
              <a:t> </a:t>
            </a:r>
            <a:r>
              <a:rPr lang="en-US" sz="2800" dirty="0" err="1"/>
              <a:t>preduzeća</a:t>
            </a:r>
            <a:r>
              <a:rPr lang="en-US" sz="2800" dirty="0"/>
              <a:t>”; </a:t>
            </a:r>
            <a:r>
              <a:rPr lang="en-US" sz="2800" dirty="0" err="1"/>
              <a:t>ili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po</a:t>
            </a:r>
            <a:r>
              <a:rPr lang="en-US" sz="2800" dirty="0"/>
              <a:t> </a:t>
            </a:r>
            <a:r>
              <a:rPr lang="en-US" sz="2800" dirty="0" err="1"/>
              <a:t>uklanjanju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s </a:t>
            </a:r>
            <a:r>
              <a:rPr lang="en-US" sz="2800" dirty="0" err="1"/>
              <a:t>državnog</a:t>
            </a:r>
            <a:r>
              <a:rPr lang="en-US" sz="2800" dirty="0"/>
              <a:t> </a:t>
            </a:r>
            <a:r>
              <a:rPr lang="en-US" sz="2800" dirty="0" err="1"/>
              <a:t>spiska</a:t>
            </a:r>
            <a:r>
              <a:rPr lang="en-US" sz="2800" dirty="0"/>
              <a:t> </a:t>
            </a:r>
            <a:r>
              <a:rPr lang="en-US" sz="2800" dirty="0" err="1"/>
              <a:t>strateških</a:t>
            </a:r>
            <a:r>
              <a:rPr lang="en-US" sz="2800" dirty="0"/>
              <a:t> </a:t>
            </a:r>
            <a:r>
              <a:rPr lang="en-US" sz="2800" dirty="0" err="1"/>
              <a:t>preduzeća</a:t>
            </a:r>
            <a:r>
              <a:rPr lang="en-US" sz="2800" dirty="0"/>
              <a:t> bez </a:t>
            </a:r>
            <a:r>
              <a:rPr lang="en-US" sz="2800" dirty="0" err="1" smtClean="0"/>
              <a:t>obzira</a:t>
            </a:r>
            <a:r>
              <a:rPr lang="sr-Latn-ME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/>
              <a:t>broj</a:t>
            </a:r>
            <a:r>
              <a:rPr lang="en-US" sz="2800" dirty="0"/>
              <a:t> </a:t>
            </a:r>
            <a:r>
              <a:rPr lang="en-US" sz="2800" dirty="0" err="1"/>
              <a:t>dionica</a:t>
            </a:r>
            <a:r>
              <a:rPr lang="en-US" sz="2800" dirty="0"/>
              <a:t>/</a:t>
            </a:r>
            <a:r>
              <a:rPr lang="en-US" sz="2800" dirty="0" err="1"/>
              <a:t>akcija</a:t>
            </a:r>
            <a:r>
              <a:rPr lang="en-US" sz="2800" dirty="0"/>
              <a:t> u </a:t>
            </a:r>
            <a:r>
              <a:rPr lang="en-US" sz="2800" dirty="0" err="1"/>
              <a:t>državnom</a:t>
            </a:r>
            <a:r>
              <a:rPr lang="en-US" sz="2800" dirty="0"/>
              <a:t> </a:t>
            </a:r>
            <a:r>
              <a:rPr lang="en-US" sz="2800" dirty="0" err="1"/>
              <a:t>vlasništvu</a:t>
            </a:r>
            <a:r>
              <a:rPr lang="en-US" sz="2800" dirty="0"/>
              <a:t>.</a:t>
            </a:r>
          </a:p>
          <a:p>
            <a:r>
              <a:rPr lang="en-US" dirty="0"/>
              <a:t>“</a:t>
            </a:r>
            <a:r>
              <a:rPr lang="en-US" dirty="0" err="1"/>
              <a:t>Zlatne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” se </a:t>
            </a:r>
            <a:r>
              <a:rPr lang="en-US" dirty="0" err="1"/>
              <a:t>ukidaju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donijelo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 smtClean="0"/>
              <a:t>njihovom</a:t>
            </a:r>
            <a:r>
              <a:rPr lang="sr-Latn-ME" dirty="0" smtClean="0"/>
              <a:t> </a:t>
            </a:r>
            <a:r>
              <a:rPr lang="en-US" dirty="0" err="1" smtClean="0"/>
              <a:t>uvođenju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978780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vodi</a:t>
            </a:r>
            <a:r>
              <a:rPr lang="sr-Latn-ME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Taj </a:t>
            </a:r>
            <a:r>
              <a:rPr lang="en-US" dirty="0" err="1"/>
              <a:t>registar</a:t>
            </a:r>
            <a:r>
              <a:rPr lang="en-US" dirty="0"/>
              <a:t> se </a:t>
            </a:r>
            <a:r>
              <a:rPr lang="en-US" dirty="0" err="1"/>
              <a:t>zove</a:t>
            </a:r>
            <a:r>
              <a:rPr lang="en-US" dirty="0"/>
              <a:t> </a:t>
            </a:r>
            <a:r>
              <a:rPr lang="en-US" dirty="0" err="1"/>
              <a:t>knjiga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r>
              <a:rPr lang="en-US" dirty="0" err="1"/>
              <a:t>Knjiga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puno</a:t>
            </a:r>
            <a:r>
              <a:rPr lang="en-US" sz="2800" dirty="0"/>
              <a:t> </a:t>
            </a:r>
            <a:r>
              <a:rPr lang="en-US" sz="2800" dirty="0" err="1"/>
              <a:t>ime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prebivalište</a:t>
            </a:r>
            <a:r>
              <a:rPr lang="en-US" sz="2800" dirty="0"/>
              <a:t>, </a:t>
            </a:r>
            <a:r>
              <a:rPr lang="en-US" sz="2800" dirty="0" err="1"/>
              <a:t>odnosno</a:t>
            </a:r>
            <a:r>
              <a:rPr lang="en-US" sz="2800" dirty="0"/>
              <a:t> </a:t>
            </a:r>
            <a:r>
              <a:rPr lang="en-US" sz="2800" dirty="0" err="1"/>
              <a:t>poslovno</a:t>
            </a:r>
            <a:r>
              <a:rPr lang="en-US" sz="2800" dirty="0"/>
              <a:t> </a:t>
            </a:r>
            <a:r>
              <a:rPr lang="en-US" sz="2800" dirty="0" err="1"/>
              <a:t>ime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sjedište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poreski</a:t>
            </a:r>
            <a:r>
              <a:rPr lang="en-US" sz="2800" dirty="0"/>
              <a:t> </a:t>
            </a:r>
            <a:r>
              <a:rPr lang="en-US" sz="2800" dirty="0" err="1"/>
              <a:t>identifikacijski</a:t>
            </a:r>
            <a:r>
              <a:rPr lang="en-US" sz="2800" dirty="0"/>
              <a:t> </a:t>
            </a:r>
            <a:r>
              <a:rPr lang="en-US" sz="2800" dirty="0" err="1"/>
              <a:t>broj</a:t>
            </a:r>
            <a:r>
              <a:rPr lang="en-US" sz="2800" dirty="0"/>
              <a:t> </a:t>
            </a:r>
            <a:r>
              <a:rPr lang="en-US" sz="2800" dirty="0" err="1"/>
              <a:t>svakog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 smtClean="0"/>
              <a:t>suvlasnika</a:t>
            </a:r>
            <a:r>
              <a:rPr lang="sr-Latn-ME" sz="2800" dirty="0" smtClean="0"/>
              <a:t> </a:t>
            </a:r>
            <a:r>
              <a:rPr lang="pl-PL" sz="2800" dirty="0" smtClean="0"/>
              <a:t>dionica/akcija</a:t>
            </a:r>
            <a:r>
              <a:rPr lang="pl-PL" sz="2800" dirty="0"/>
              <a:t>, zastupnika dionica/akcija i drugih vrijednosnih papira</a:t>
            </a:r>
            <a:r>
              <a:rPr lang="pl-PL" sz="2800" dirty="0" smtClean="0"/>
              <a:t>/ </a:t>
            </a:r>
            <a:r>
              <a:rPr lang="en-US" sz="2800" dirty="0" err="1" smtClean="0"/>
              <a:t>hartija</a:t>
            </a:r>
            <a:r>
              <a:rPr lang="en-US" sz="2800" dirty="0" smtClean="0"/>
              <a:t> </a:t>
            </a:r>
            <a:r>
              <a:rPr lang="en-US" sz="2800" dirty="0"/>
              <a:t>od </a:t>
            </a:r>
            <a:r>
              <a:rPr lang="en-US" sz="2800" dirty="0" err="1"/>
              <a:t>vrijednosti</a:t>
            </a:r>
            <a:r>
              <a:rPr lang="en-US" sz="2800" dirty="0" smtClean="0"/>
              <a:t>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194789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iznos</a:t>
            </a:r>
            <a:r>
              <a:rPr lang="en-US" sz="2800" dirty="0"/>
              <a:t> </a:t>
            </a:r>
            <a:r>
              <a:rPr lang="en-US" sz="2800" dirty="0" err="1"/>
              <a:t>ugovorenih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uplaćenih</a:t>
            </a:r>
            <a:r>
              <a:rPr lang="en-US" sz="2800" dirty="0"/>
              <a:t> </a:t>
            </a:r>
            <a:r>
              <a:rPr lang="en-US" sz="2800" dirty="0" err="1"/>
              <a:t>uloga</a:t>
            </a:r>
            <a:r>
              <a:rPr lang="en-US" sz="2800" dirty="0"/>
              <a:t> </a:t>
            </a:r>
            <a:r>
              <a:rPr lang="en-US" sz="2800" dirty="0" err="1"/>
              <a:t>svakog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 smtClean="0"/>
              <a:t>dodatne</a:t>
            </a:r>
            <a:r>
              <a:rPr lang="sr-Latn-ME" sz="2800" dirty="0" smtClean="0"/>
              <a:t> </a:t>
            </a:r>
            <a:r>
              <a:rPr lang="en-US" sz="2800" dirty="0" err="1" smtClean="0"/>
              <a:t>uloge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zaloge</a:t>
            </a:r>
            <a:r>
              <a:rPr lang="en-US" sz="2800" dirty="0"/>
              <a:t> </a:t>
            </a:r>
            <a:r>
              <a:rPr lang="en-US" sz="2800" dirty="0" err="1"/>
              <a:t>dionica</a:t>
            </a:r>
            <a:r>
              <a:rPr lang="en-US" sz="2800" dirty="0"/>
              <a:t>/</a:t>
            </a:r>
            <a:r>
              <a:rPr lang="en-US" sz="2800" dirty="0" err="1"/>
              <a:t>akcija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pt-BR" sz="2800" dirty="0"/>
              <a:t>• prijenos dionica/akcija, uključujući imena prenosioca i sticaoca; i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sve</a:t>
            </a:r>
            <a:r>
              <a:rPr lang="en-US" sz="2800" dirty="0"/>
              <a:t> </a:t>
            </a:r>
            <a:r>
              <a:rPr lang="en-US" sz="2800" dirty="0" err="1"/>
              <a:t>promjene</a:t>
            </a:r>
            <a:r>
              <a:rPr lang="en-US" sz="2800" dirty="0"/>
              <a:t> </a:t>
            </a:r>
            <a:r>
              <a:rPr lang="en-US" sz="2800" dirty="0" err="1"/>
              <a:t>ovih</a:t>
            </a:r>
            <a:r>
              <a:rPr lang="en-US" sz="2800" dirty="0"/>
              <a:t> </a:t>
            </a:r>
            <a:r>
              <a:rPr lang="en-US" sz="2800" dirty="0" err="1"/>
              <a:t>podataka</a:t>
            </a:r>
            <a:r>
              <a:rPr lang="en-US" sz="2800" dirty="0"/>
              <a:t>.</a:t>
            </a:r>
          </a:p>
          <a:p>
            <a:r>
              <a:rPr lang="en-US" dirty="0" err="1"/>
              <a:t>Knjiga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također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voditi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 smtClean="0"/>
              <a:t>elektronskoj</a:t>
            </a:r>
            <a:r>
              <a:rPr lang="sr-Latn-ME" dirty="0" smtClean="0"/>
              <a:t> </a:t>
            </a:r>
            <a:r>
              <a:rPr lang="en-US" dirty="0" err="1" smtClean="0"/>
              <a:t>formi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Po </a:t>
            </a:r>
            <a:r>
              <a:rPr lang="en-US" dirty="0" err="1"/>
              <a:t>ovlaštenju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knjigu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voditi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finansijska</a:t>
            </a:r>
            <a:r>
              <a:rPr lang="sr-Latn-ME" dirty="0" smtClean="0"/>
              <a:t> </a:t>
            </a:r>
            <a:r>
              <a:rPr lang="pl-PL" dirty="0" smtClean="0"/>
              <a:t>organizacija </a:t>
            </a:r>
            <a:r>
              <a:rPr lang="pl-PL" dirty="0"/>
              <a:t>ili neka druga specijalizirana organizacija.</a:t>
            </a:r>
          </a:p>
          <a:p>
            <a:pPr algn="just"/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uvida</a:t>
            </a:r>
            <a:r>
              <a:rPr lang="en-US" dirty="0"/>
              <a:t> u </a:t>
            </a:r>
            <a:r>
              <a:rPr lang="en-US" dirty="0" err="1"/>
              <a:t>knjigu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kopiranje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6952948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</a:t>
            </a:r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je </a:t>
            </a:r>
            <a:r>
              <a:rPr lang="en-US" dirty="0" err="1"/>
              <a:t>centralni</a:t>
            </a:r>
            <a:r>
              <a:rPr lang="en-US" dirty="0"/>
              <a:t> element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/>
              <a:t>posebne je važnosti za društva koja posluju na tržištima u razvoju ili tranziciji.</a:t>
            </a:r>
          </a:p>
          <a:p>
            <a:pPr algn="just"/>
            <a:r>
              <a:rPr lang="it-IT" dirty="0"/>
              <a:t>Ova zaštita se </a:t>
            </a:r>
            <a:r>
              <a:rPr lang="it-IT" dirty="0" smtClean="0"/>
              <a:t>realiz</a:t>
            </a:r>
            <a:r>
              <a:rPr lang="sr-Latn-ME" dirty="0" smtClean="0"/>
              <a:t>uje </a:t>
            </a:r>
            <a:r>
              <a:rPr lang="it-IT" dirty="0" smtClean="0"/>
              <a:t> </a:t>
            </a:r>
            <a:r>
              <a:rPr lang="it-IT" dirty="0"/>
              <a:t>kako interno, preko internih korporativnih procedura </a:t>
            </a:r>
            <a:r>
              <a:rPr lang="it-IT" dirty="0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drugih </a:t>
            </a:r>
            <a:r>
              <a:rPr lang="pl-PL" dirty="0"/>
              <a:t>garancija predviđenih kompanijskim i drugim relevantnim zakonima, </a:t>
            </a:r>
            <a:r>
              <a:rPr lang="pl-PL" dirty="0" smtClean="0"/>
              <a:t>tako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eksterno</a:t>
            </a:r>
            <a:r>
              <a:rPr lang="en-US" dirty="0"/>
              <a:t>,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van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3491066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garantiraju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/>
              <a:t>RS</a:t>
            </a:r>
          </a:p>
          <a:p>
            <a:pPr algn="just"/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brojne</a:t>
            </a:r>
            <a:r>
              <a:rPr lang="en-US" dirty="0"/>
              <a:t> </a:t>
            </a:r>
            <a:r>
              <a:rPr lang="en-US" dirty="0" err="1"/>
              <a:t>garancije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realizaciju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sr-Latn-ME" dirty="0" smtClean="0"/>
              <a:t> d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Neke od ovih garancija su proceduralne prirode i odnose se na </a:t>
            </a:r>
            <a:r>
              <a:rPr lang="pl-PL" dirty="0" smtClean="0"/>
              <a:t>organizaciju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Druge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smtClean="0"/>
              <a:t>organa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rukovodilaca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generalnog</a:t>
            </a:r>
            <a:r>
              <a:rPr lang="en-US" dirty="0" smtClean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41835239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1687"/>
            <a:ext cx="10515600" cy="507527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da </a:t>
            </a:r>
            <a:r>
              <a:rPr lang="en-US" dirty="0" err="1"/>
              <a:t>predlažu</a:t>
            </a:r>
            <a:r>
              <a:rPr lang="en-US" dirty="0"/>
              <a:t>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 smtClean="0"/>
              <a:t>reda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sjednicu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garantira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kompanijske</a:t>
            </a:r>
            <a:r>
              <a:rPr lang="en-US" dirty="0"/>
              <a:t> </a:t>
            </a:r>
            <a:r>
              <a:rPr lang="en-US" dirty="0" err="1" smtClean="0"/>
              <a:t>pravne</a:t>
            </a:r>
            <a:r>
              <a:rPr lang="sr-Latn-ME" dirty="0" smtClean="0"/>
              <a:t> </a:t>
            </a:r>
            <a:r>
              <a:rPr lang="en-US" dirty="0" err="1" smtClean="0"/>
              <a:t>odredbe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tiču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•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odbiti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proceduralnih</a:t>
            </a:r>
            <a:r>
              <a:rPr lang="en-US" dirty="0" smtClean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kompanijski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sprečava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/>
              <a:t>s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 </a:t>
            </a:r>
            <a:r>
              <a:rPr lang="en-US" dirty="0" err="1"/>
              <a:t>skinu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jednostavno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baviti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/>
              <a:t>•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obrazložiti</a:t>
            </a:r>
            <a:r>
              <a:rPr lang="en-US" dirty="0"/>
              <a:t> </a:t>
            </a:r>
            <a:r>
              <a:rPr lang="en-US" dirty="0" err="1"/>
              <a:t>odbijanje</a:t>
            </a:r>
            <a:r>
              <a:rPr lang="en-US" dirty="0"/>
              <a:t> </a:t>
            </a:r>
            <a:r>
              <a:rPr lang="en-US" dirty="0" err="1"/>
              <a:t>prijedloga</a:t>
            </a:r>
            <a:r>
              <a:rPr lang="en-US" dirty="0"/>
              <a:t>;</a:t>
            </a:r>
          </a:p>
          <a:p>
            <a:pPr marL="457200" lvl="1" indent="0" algn="just">
              <a:buNone/>
            </a:pPr>
            <a:r>
              <a:rPr lang="en-US" dirty="0"/>
              <a:t>•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razmotriti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u </a:t>
            </a:r>
            <a:r>
              <a:rPr lang="en-US" dirty="0" err="1" smtClean="0"/>
              <a:t>precizno</a:t>
            </a:r>
            <a:r>
              <a:rPr lang="sr-Latn-ME" dirty="0" smtClean="0"/>
              <a:t> </a:t>
            </a:r>
            <a:r>
              <a:rPr lang="en-US" dirty="0" err="1" smtClean="0"/>
              <a:t>definiranom</a:t>
            </a:r>
            <a:r>
              <a:rPr lang="en-US" dirty="0" smtClean="0"/>
              <a:t> </a:t>
            </a:r>
            <a:r>
              <a:rPr lang="en-US" dirty="0" err="1"/>
              <a:t>periodu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457200" lvl="1" indent="0" algn="just">
              <a:buNone/>
            </a:pPr>
            <a:r>
              <a:rPr lang="en-US" dirty="0"/>
              <a:t>•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je </a:t>
            </a:r>
            <a:r>
              <a:rPr lang="en-US" dirty="0" err="1"/>
              <a:t>zabranjeno</a:t>
            </a:r>
            <a:r>
              <a:rPr lang="en-US" dirty="0"/>
              <a:t> da </a:t>
            </a:r>
            <a:r>
              <a:rPr lang="en-US" dirty="0" err="1"/>
              <a:t>mijenjaju</a:t>
            </a:r>
            <a:r>
              <a:rPr lang="en-US" dirty="0"/>
              <a:t> </a:t>
            </a:r>
            <a:r>
              <a:rPr lang="en-US" dirty="0" err="1" smtClean="0"/>
              <a:t>tekst</a:t>
            </a:r>
            <a:r>
              <a:rPr lang="sr-Latn-ME" dirty="0" smtClean="0"/>
              <a:t> </a:t>
            </a:r>
            <a:r>
              <a:rPr lang="en-US" dirty="0" err="1" smtClean="0"/>
              <a:t>prijedloga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018915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Sudska</a:t>
            </a:r>
            <a:r>
              <a:rPr lang="en-US" dirty="0"/>
              <a:t> </a:t>
            </a:r>
            <a:r>
              <a:rPr lang="en-US" dirty="0" err="1"/>
              <a:t>zaštita</a:t>
            </a:r>
            <a:endParaRPr lang="en-US" dirty="0"/>
          </a:p>
          <a:p>
            <a:pPr algn="just"/>
            <a:r>
              <a:rPr lang="en-US" dirty="0" err="1"/>
              <a:t>Sudska</a:t>
            </a:r>
            <a:r>
              <a:rPr lang="en-US" dirty="0"/>
              <a:t> </a:t>
            </a:r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sr-Latn-ME" dirty="0" smtClean="0"/>
              <a:t> d</a:t>
            </a:r>
            <a:r>
              <a:rPr lang="en-US" dirty="0" err="1" smtClean="0"/>
              <a:t>ioničarskih</a:t>
            </a:r>
            <a:r>
              <a:rPr lang="en-US" dirty="0" smtClean="0"/>
              <a:t>/</a:t>
            </a:r>
            <a:r>
              <a:rPr lang="en-US" dirty="0" err="1" smtClean="0"/>
              <a:t>akcionarskih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/>
              <a:t>osnovno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garantira</a:t>
            </a:r>
            <a:r>
              <a:rPr lang="en-US" dirty="0"/>
              <a:t>.</a:t>
            </a:r>
          </a:p>
          <a:p>
            <a:r>
              <a:rPr lang="en-US" dirty="0" err="1"/>
              <a:t>Tabela</a:t>
            </a:r>
            <a:r>
              <a:rPr lang="en-US" dirty="0"/>
              <a:t> </a:t>
            </a:r>
            <a:r>
              <a:rPr lang="sr-Latn-ME" dirty="0" smtClean="0"/>
              <a:t>naredana</a:t>
            </a:r>
            <a:r>
              <a:rPr lang="en-US" dirty="0" smtClean="0"/>
              <a:t> </a:t>
            </a: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primjere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sudske</a:t>
            </a:r>
            <a:r>
              <a:rPr lang="en-US" dirty="0"/>
              <a:t> </a:t>
            </a:r>
            <a:r>
              <a:rPr lang="en-US" dirty="0" err="1" smtClean="0"/>
              <a:t>zaštite</a:t>
            </a:r>
            <a:r>
              <a:rPr lang="sr-Latn-ME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012835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417" y="850006"/>
            <a:ext cx="10539808" cy="604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121460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3. Uloga Komisije za vrijednosne papire/hartije od vrijednosti </a:t>
            </a:r>
            <a:r>
              <a:rPr lang="pl-PL" dirty="0" smtClean="0"/>
              <a:t>u </a:t>
            </a:r>
            <a:r>
              <a:rPr lang="en-US" dirty="0" err="1" smtClean="0"/>
              <a:t>zaštiti</a:t>
            </a:r>
            <a:r>
              <a:rPr lang="en-US" dirty="0" smtClean="0"/>
              <a:t> </a:t>
            </a:r>
            <a:r>
              <a:rPr lang="en-US" dirty="0" err="1"/>
              <a:t>dioničarskih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prava</a:t>
            </a:r>
            <a:endParaRPr lang="en-US" dirty="0"/>
          </a:p>
          <a:p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ovlašćuje</a:t>
            </a:r>
            <a:r>
              <a:rPr lang="en-US" dirty="0"/>
              <a:t> </a:t>
            </a:r>
            <a:r>
              <a:rPr lang="en-US" dirty="0" err="1"/>
              <a:t>Komisiju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da:</a:t>
            </a:r>
          </a:p>
          <a:p>
            <a:pPr marL="457200" lvl="1" indent="0" algn="just">
              <a:buNone/>
            </a:pPr>
            <a:r>
              <a:rPr lang="en-US" sz="2600" dirty="0"/>
              <a:t>• </a:t>
            </a:r>
            <a:r>
              <a:rPr lang="en-US" sz="2600" dirty="0" err="1"/>
              <a:t>Vrši</a:t>
            </a:r>
            <a:r>
              <a:rPr lang="en-US" sz="2600" dirty="0"/>
              <a:t> </a:t>
            </a:r>
            <a:r>
              <a:rPr lang="en-US" sz="2600" dirty="0" err="1"/>
              <a:t>nadzor</a:t>
            </a:r>
            <a:r>
              <a:rPr lang="en-US" sz="2600" dirty="0"/>
              <a:t> </a:t>
            </a:r>
            <a:r>
              <a:rPr lang="en-US" sz="2600" dirty="0" err="1"/>
              <a:t>nad</a:t>
            </a:r>
            <a:r>
              <a:rPr lang="en-US" sz="2600" dirty="0"/>
              <a:t> </a:t>
            </a:r>
            <a:r>
              <a:rPr lang="en-US" sz="2600" dirty="0" err="1"/>
              <a:t>poslovanjem</a:t>
            </a:r>
            <a:r>
              <a:rPr lang="en-US" sz="2600" dirty="0"/>
              <a:t> </a:t>
            </a:r>
            <a:r>
              <a:rPr lang="en-US" sz="2600" dirty="0" err="1"/>
              <a:t>brokersko-dilerskih</a:t>
            </a:r>
            <a:r>
              <a:rPr lang="en-US" sz="2600" dirty="0"/>
              <a:t> </a:t>
            </a:r>
            <a:r>
              <a:rPr lang="en-US" sz="2600" dirty="0" err="1"/>
              <a:t>društava</a:t>
            </a:r>
            <a:r>
              <a:rPr lang="en-US" sz="2600" dirty="0"/>
              <a:t>, </a:t>
            </a:r>
            <a:r>
              <a:rPr lang="en-US" sz="2600" dirty="0" err="1"/>
              <a:t>berzi</a:t>
            </a:r>
            <a:r>
              <a:rPr lang="en-US" sz="2600" dirty="0"/>
              <a:t>, </a:t>
            </a:r>
            <a:r>
              <a:rPr lang="en-US" sz="2600" dirty="0" err="1" smtClean="0"/>
              <a:t>organizatora</a:t>
            </a:r>
            <a:r>
              <a:rPr lang="sr-Latn-ME" sz="2600" dirty="0" smtClean="0"/>
              <a:t> </a:t>
            </a:r>
            <a:r>
              <a:rPr lang="en-US" sz="2600" dirty="0" err="1" smtClean="0"/>
              <a:t>vanberzovnog</a:t>
            </a:r>
            <a:r>
              <a:rPr lang="en-US" sz="2600" dirty="0" smtClean="0"/>
              <a:t> </a:t>
            </a:r>
            <a:r>
              <a:rPr lang="en-US" sz="2600" dirty="0" err="1"/>
              <a:t>tržišta</a:t>
            </a:r>
            <a:r>
              <a:rPr lang="en-US" sz="2600" dirty="0"/>
              <a:t>, </a:t>
            </a:r>
            <a:r>
              <a:rPr lang="en-US" sz="2600" dirty="0" err="1"/>
              <a:t>investicionih</a:t>
            </a:r>
            <a:r>
              <a:rPr lang="en-US" sz="2600" dirty="0"/>
              <a:t> </a:t>
            </a:r>
            <a:r>
              <a:rPr lang="en-US" sz="2600" dirty="0" err="1"/>
              <a:t>fondova</a:t>
            </a:r>
            <a:r>
              <a:rPr lang="en-US" sz="2600" dirty="0"/>
              <a:t>, </a:t>
            </a:r>
            <a:r>
              <a:rPr lang="en-US" sz="2600" dirty="0" err="1"/>
              <a:t>kastodi</a:t>
            </a:r>
            <a:r>
              <a:rPr lang="en-US" sz="2600" dirty="0"/>
              <a:t> (custody) </a:t>
            </a:r>
            <a:r>
              <a:rPr lang="en-US" sz="2600" dirty="0" err="1"/>
              <a:t>banaka</a:t>
            </a:r>
            <a:r>
              <a:rPr lang="en-US" sz="2600" dirty="0"/>
              <a:t>, </a:t>
            </a:r>
            <a:r>
              <a:rPr lang="en-US" sz="2600" dirty="0" err="1" smtClean="0"/>
              <a:t>izdavalaca</a:t>
            </a:r>
            <a:r>
              <a:rPr lang="sr-Latn-ME" sz="2600" dirty="0" smtClean="0"/>
              <a:t> </a:t>
            </a:r>
            <a:r>
              <a:rPr lang="en-US" sz="2600" dirty="0" err="1" smtClean="0"/>
              <a:t>vrijednosnih</a:t>
            </a:r>
            <a:r>
              <a:rPr lang="en-US" sz="2600" dirty="0" smtClean="0"/>
              <a:t> </a:t>
            </a:r>
            <a:r>
              <a:rPr lang="en-US" sz="2600" dirty="0" err="1"/>
              <a:t>papira</a:t>
            </a:r>
            <a:r>
              <a:rPr lang="en-US" sz="2600" dirty="0"/>
              <a:t>/</a:t>
            </a:r>
            <a:r>
              <a:rPr lang="en-US" sz="2600" dirty="0" err="1"/>
              <a:t>hartija</a:t>
            </a:r>
            <a:r>
              <a:rPr lang="en-US" sz="2600" dirty="0"/>
              <a:t> od </a:t>
            </a:r>
            <a:r>
              <a:rPr lang="en-US" sz="2600" dirty="0" err="1"/>
              <a:t>vrijednosti</a:t>
            </a:r>
            <a:r>
              <a:rPr lang="en-US" sz="2600" dirty="0"/>
              <a:t>, </a:t>
            </a:r>
            <a:r>
              <a:rPr lang="en-US" sz="2600" dirty="0" err="1"/>
              <a:t>investitora</a:t>
            </a:r>
            <a:r>
              <a:rPr lang="en-US" sz="2600" dirty="0"/>
              <a:t>, </a:t>
            </a:r>
            <a:r>
              <a:rPr lang="en-US" sz="2600" dirty="0" err="1"/>
              <a:t>profesionalnih</a:t>
            </a:r>
            <a:r>
              <a:rPr lang="en-US" sz="2600" dirty="0"/>
              <a:t> </a:t>
            </a:r>
            <a:r>
              <a:rPr lang="en-US" sz="2600" dirty="0" err="1" smtClean="0"/>
              <a:t>investitora</a:t>
            </a:r>
            <a:r>
              <a:rPr lang="sr-Latn-ME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/>
              <a:t>drugih</a:t>
            </a:r>
            <a:r>
              <a:rPr lang="en-US" sz="2600" dirty="0"/>
              <a:t> </a:t>
            </a:r>
            <a:r>
              <a:rPr lang="en-US" sz="2600" dirty="0" err="1"/>
              <a:t>učesnika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tržištu</a:t>
            </a:r>
            <a:r>
              <a:rPr lang="en-US" sz="2600" dirty="0"/>
              <a:t> </a:t>
            </a:r>
            <a:r>
              <a:rPr lang="en-US" sz="2600" dirty="0" err="1"/>
              <a:t>vrijednosnih</a:t>
            </a:r>
            <a:r>
              <a:rPr lang="en-US" sz="2600" dirty="0"/>
              <a:t> </a:t>
            </a:r>
            <a:r>
              <a:rPr lang="en-US" sz="2600" dirty="0" err="1"/>
              <a:t>papira</a:t>
            </a:r>
            <a:r>
              <a:rPr lang="en-US" sz="2600" dirty="0"/>
              <a:t>/</a:t>
            </a:r>
            <a:r>
              <a:rPr lang="en-US" sz="2600" dirty="0" err="1"/>
              <a:t>hartija</a:t>
            </a:r>
            <a:r>
              <a:rPr lang="en-US" sz="2600" dirty="0"/>
              <a:t> od </a:t>
            </a:r>
            <a:r>
              <a:rPr lang="en-US" sz="2600" dirty="0" err="1"/>
              <a:t>vrijednosti</a:t>
            </a:r>
            <a:r>
              <a:rPr lang="en-US" sz="2600" dirty="0"/>
              <a:t> u </a:t>
            </a:r>
            <a:r>
              <a:rPr lang="en-US" sz="2600" dirty="0" err="1" smtClean="0"/>
              <a:t>dijelu</a:t>
            </a:r>
            <a:r>
              <a:rPr lang="sr-Latn-ME" sz="2600" dirty="0" smtClean="0"/>
              <a:t> </a:t>
            </a:r>
            <a:r>
              <a:rPr lang="en-US" sz="2600" dirty="0" err="1" smtClean="0"/>
              <a:t>poslova</a:t>
            </a:r>
            <a:r>
              <a:rPr lang="en-US" sz="2600" dirty="0" smtClean="0"/>
              <a:t> </a:t>
            </a:r>
            <a:r>
              <a:rPr lang="en-US" sz="2600" dirty="0" err="1"/>
              <a:t>koje</a:t>
            </a:r>
            <a:r>
              <a:rPr lang="en-US" sz="2600" dirty="0"/>
              <a:t> </a:t>
            </a:r>
            <a:r>
              <a:rPr lang="en-US" sz="2600" dirty="0" err="1"/>
              <a:t>oni</a:t>
            </a:r>
            <a:r>
              <a:rPr lang="en-US" sz="2600" dirty="0"/>
              <a:t> </a:t>
            </a:r>
            <a:r>
              <a:rPr lang="en-US" sz="2600" dirty="0" err="1"/>
              <a:t>obavljaju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organiziranom</a:t>
            </a:r>
            <a:r>
              <a:rPr lang="en-US" sz="2600" dirty="0"/>
              <a:t> </a:t>
            </a:r>
            <a:r>
              <a:rPr lang="en-US" sz="2600" dirty="0" err="1"/>
              <a:t>tržištu</a:t>
            </a:r>
            <a:r>
              <a:rPr lang="en-US" sz="2600" dirty="0"/>
              <a:t> u </a:t>
            </a:r>
            <a:r>
              <a:rPr lang="en-US" sz="2600" dirty="0" err="1"/>
              <a:t>smislu</a:t>
            </a:r>
            <a:r>
              <a:rPr lang="en-US" sz="2600" dirty="0"/>
              <a:t> </a:t>
            </a:r>
            <a:r>
              <a:rPr lang="en-US" sz="2600" dirty="0" err="1"/>
              <a:t>usaglašenosti</a:t>
            </a:r>
            <a:r>
              <a:rPr lang="en-US" sz="2600" dirty="0"/>
              <a:t> </a:t>
            </a:r>
            <a:r>
              <a:rPr lang="en-US" sz="2600" dirty="0" smtClean="0"/>
              <a:t>s</a:t>
            </a:r>
            <a:r>
              <a:rPr lang="sr-Latn-ME" sz="2600" dirty="0" smtClean="0"/>
              <a:t> </a:t>
            </a:r>
            <a:r>
              <a:rPr lang="en-US" sz="2600" dirty="0" err="1" smtClean="0"/>
              <a:t>relevantnim</a:t>
            </a:r>
            <a:r>
              <a:rPr lang="en-US" sz="2600" dirty="0" smtClean="0"/>
              <a:t> </a:t>
            </a:r>
            <a:r>
              <a:rPr lang="en-US" sz="2600" dirty="0" err="1"/>
              <a:t>zakonima</a:t>
            </a:r>
            <a:r>
              <a:rPr lang="en-US" sz="2600" dirty="0"/>
              <a:t> </a:t>
            </a:r>
            <a:r>
              <a:rPr lang="en-US" sz="2600" dirty="0" err="1"/>
              <a:t>koji</a:t>
            </a:r>
            <a:r>
              <a:rPr lang="en-US" sz="2600" dirty="0"/>
              <a:t> </a:t>
            </a:r>
            <a:r>
              <a:rPr lang="en-US" sz="2600" dirty="0" err="1"/>
              <a:t>uređuju</a:t>
            </a:r>
            <a:r>
              <a:rPr lang="en-US" sz="2600" dirty="0"/>
              <a:t> </a:t>
            </a:r>
            <a:r>
              <a:rPr lang="en-US" sz="2600" dirty="0" err="1"/>
              <a:t>trgovinu</a:t>
            </a:r>
            <a:r>
              <a:rPr lang="en-US" sz="2600" dirty="0"/>
              <a:t> </a:t>
            </a:r>
            <a:r>
              <a:rPr lang="en-US" sz="2600" dirty="0" err="1"/>
              <a:t>vrijednosnim</a:t>
            </a:r>
            <a:r>
              <a:rPr lang="en-US" sz="2600" dirty="0"/>
              <a:t> </a:t>
            </a:r>
            <a:r>
              <a:rPr lang="en-US" sz="2600" dirty="0" err="1" smtClean="0"/>
              <a:t>papirima</a:t>
            </a:r>
            <a:r>
              <a:rPr lang="en-US" sz="2600" dirty="0" smtClean="0"/>
              <a:t>/</a:t>
            </a:r>
            <a:r>
              <a:rPr lang="en-US" sz="2600" dirty="0" err="1" smtClean="0"/>
              <a:t>hartijama</a:t>
            </a:r>
            <a:r>
              <a:rPr lang="sr-Latn-ME" sz="2600" dirty="0" smtClean="0"/>
              <a:t> </a:t>
            </a:r>
            <a:r>
              <a:rPr lang="en-US" sz="2600" dirty="0" smtClean="0"/>
              <a:t>od </a:t>
            </a:r>
            <a:r>
              <a:rPr lang="en-US" sz="2600" dirty="0" err="1"/>
              <a:t>vrijednosti</a:t>
            </a:r>
            <a:r>
              <a:rPr lang="en-US" sz="2600" dirty="0"/>
              <a:t>;</a:t>
            </a:r>
          </a:p>
          <a:p>
            <a:pPr marL="457200" lvl="1" indent="0">
              <a:buNone/>
            </a:pPr>
            <a:r>
              <a:rPr lang="en-US" sz="2600" dirty="0"/>
              <a:t>• </a:t>
            </a:r>
            <a:r>
              <a:rPr lang="en-US" sz="2600" dirty="0" err="1"/>
              <a:t>Vrši</a:t>
            </a:r>
            <a:r>
              <a:rPr lang="en-US" sz="2600" dirty="0"/>
              <a:t> </a:t>
            </a:r>
            <a:r>
              <a:rPr lang="en-US" sz="2600" dirty="0" err="1"/>
              <a:t>inspekcijski</a:t>
            </a:r>
            <a:r>
              <a:rPr lang="en-US" sz="2600" dirty="0"/>
              <a:t> </a:t>
            </a:r>
            <a:r>
              <a:rPr lang="en-US" sz="2600" dirty="0" err="1"/>
              <a:t>nadzor</a:t>
            </a:r>
            <a:r>
              <a:rPr lang="en-US" sz="2600" dirty="0"/>
              <a:t> </a:t>
            </a:r>
            <a:r>
              <a:rPr lang="en-US" sz="2600" dirty="0" err="1"/>
              <a:t>nad</a:t>
            </a:r>
            <a:r>
              <a:rPr lang="en-US" sz="2600" dirty="0"/>
              <a:t> </a:t>
            </a:r>
            <a:r>
              <a:rPr lang="en-US" sz="2600" dirty="0" err="1"/>
              <a:t>aktivnostima</a:t>
            </a:r>
            <a:r>
              <a:rPr lang="en-US" sz="2600" dirty="0"/>
              <a:t> </a:t>
            </a:r>
            <a:r>
              <a:rPr lang="en-US" sz="2600" dirty="0" err="1"/>
              <a:t>tih</a:t>
            </a:r>
            <a:r>
              <a:rPr lang="en-US" sz="2600" dirty="0"/>
              <a:t> </a:t>
            </a:r>
            <a:r>
              <a:rPr lang="en-US" sz="2600" dirty="0" err="1"/>
              <a:t>učesnika</a:t>
            </a:r>
            <a:r>
              <a:rPr lang="en-US" sz="2600" dirty="0"/>
              <a:t>;</a:t>
            </a:r>
          </a:p>
          <a:p>
            <a:pPr marL="457200" lvl="1" indent="0">
              <a:buNone/>
            </a:pPr>
            <a:r>
              <a:rPr lang="en-US" sz="2600" dirty="0"/>
              <a:t>• </a:t>
            </a:r>
            <a:r>
              <a:rPr lang="en-US" sz="2600" dirty="0" err="1"/>
              <a:t>Pregleda</a:t>
            </a:r>
            <a:r>
              <a:rPr lang="en-US" sz="2600" dirty="0"/>
              <a:t> </a:t>
            </a:r>
            <a:r>
              <a:rPr lang="en-US" sz="2600" dirty="0" err="1"/>
              <a:t>primjedbe</a:t>
            </a:r>
            <a:r>
              <a:rPr lang="en-US" sz="2600" dirty="0"/>
              <a:t> </a:t>
            </a:r>
            <a:r>
              <a:rPr lang="en-US" sz="2600" dirty="0" err="1"/>
              <a:t>investitora</a:t>
            </a:r>
            <a:r>
              <a:rPr lang="en-US" sz="26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454003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0486"/>
          </a:xfrm>
        </p:spPr>
        <p:txBody>
          <a:bodyPr>
            <a:normAutofit fontScale="90000"/>
          </a:bodyPr>
          <a:lstStyle/>
          <a:p>
            <a:r>
              <a:rPr lang="sr-Latn-ME" b="1" dirty="0" smtClean="0"/>
              <a:t/>
            </a:r>
            <a:br>
              <a:rPr lang="sr-Latn-ME" b="1" dirty="0" smtClean="0"/>
            </a:br>
            <a:r>
              <a:rPr lang="en-US" sz="3600" dirty="0" smtClean="0">
                <a:latin typeface="+mn-lt"/>
              </a:rPr>
              <a:t>a</a:t>
            </a:r>
            <a:r>
              <a:rPr lang="en-US" sz="3600" dirty="0">
                <a:latin typeface="+mn-lt"/>
              </a:rPr>
              <a:t>) </a:t>
            </a:r>
            <a:r>
              <a:rPr lang="en-US" sz="3600" dirty="0" err="1">
                <a:latin typeface="+mn-lt"/>
              </a:rPr>
              <a:t>Obične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dionice</a:t>
            </a:r>
            <a:r>
              <a:rPr lang="en-US" sz="3600" dirty="0">
                <a:latin typeface="+mn-lt"/>
              </a:rPr>
              <a:t>/</a:t>
            </a:r>
            <a:r>
              <a:rPr lang="en-US" sz="3600" dirty="0" err="1">
                <a:latin typeface="+mn-lt"/>
              </a:rPr>
              <a:t>akcije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Obične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sr-Latn-ME" dirty="0" smtClean="0"/>
              <a:t>vlasnicima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u </a:t>
            </a:r>
            <a:r>
              <a:rPr lang="en-US" dirty="0" err="1" smtClean="0"/>
              <a:t>prvom</a:t>
            </a:r>
            <a:r>
              <a:rPr lang="sr-Latn-ME" dirty="0" smtClean="0"/>
              <a:t> </a:t>
            </a:r>
            <a:r>
              <a:rPr lang="en-US" dirty="0" err="1" smtClean="0"/>
              <a:t>redu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istaći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pravilu</a:t>
            </a:r>
            <a:r>
              <a:rPr lang="sr-Latn-ME" dirty="0" smtClean="0"/>
              <a:t> </a:t>
            </a:r>
            <a:r>
              <a:rPr lang="en-US" dirty="0" err="1" smtClean="0"/>
              <a:t>realiz</a:t>
            </a:r>
            <a:r>
              <a:rPr lang="sr-Latn-ME" dirty="0" smtClean="0"/>
              <a:t>uju </a:t>
            </a:r>
            <a:r>
              <a:rPr lang="en-US" dirty="0" smtClean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odlučivanju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 smtClean="0"/>
              <a:t>oni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udio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</a:t>
            </a:r>
          </a:p>
          <a:p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One </a:t>
            </a:r>
            <a:r>
              <a:rPr lang="en-US" dirty="0" err="1" smtClean="0"/>
              <a:t>uvijek</a:t>
            </a:r>
            <a:r>
              <a:rPr lang="sr-Latn-ME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klasu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pl-PL" dirty="0" smtClean="0"/>
              <a:t>akcije </a:t>
            </a:r>
            <a:r>
              <a:rPr lang="pl-PL" dirty="0"/>
              <a:t>s nominalnom vrijednošću ili bez nominalne vrijednosti.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22212570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Pokreće</a:t>
            </a:r>
            <a:r>
              <a:rPr lang="en-US" dirty="0"/>
              <a:t> </a:t>
            </a:r>
            <a:r>
              <a:rPr lang="en-US" dirty="0" err="1"/>
              <a:t>sudski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tiču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pl-PL" dirty="0" smtClean="0"/>
              <a:t>vrijednosti </a:t>
            </a:r>
            <a:r>
              <a:rPr lang="pl-PL" dirty="0"/>
              <a:t>i drugih finansijskih instrumenata;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Utvrđuje</a:t>
            </a:r>
            <a:r>
              <a:rPr lang="en-US" sz="2800" dirty="0"/>
              <a:t> </a:t>
            </a:r>
            <a:r>
              <a:rPr lang="en-US" sz="2800" dirty="0" err="1"/>
              <a:t>sadržaj</a:t>
            </a:r>
            <a:r>
              <a:rPr lang="en-US" sz="2800" dirty="0"/>
              <a:t> </a:t>
            </a:r>
            <a:r>
              <a:rPr lang="en-US" sz="2800" dirty="0" err="1"/>
              <a:t>obaveznih</a:t>
            </a:r>
            <a:r>
              <a:rPr lang="en-US" sz="2800" dirty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se </a:t>
            </a:r>
            <a:r>
              <a:rPr lang="en-US" sz="2800" dirty="0" err="1"/>
              <a:t>trebaju</a:t>
            </a:r>
            <a:r>
              <a:rPr lang="en-US" sz="2800" dirty="0"/>
              <a:t> </a:t>
            </a:r>
            <a:r>
              <a:rPr lang="en-US" sz="2800" dirty="0" err="1"/>
              <a:t>dostaviti</a:t>
            </a:r>
            <a:r>
              <a:rPr lang="en-US" sz="2800" dirty="0"/>
              <a:t> </a:t>
            </a:r>
            <a:r>
              <a:rPr lang="en-US" sz="2800" dirty="0" err="1"/>
              <a:t>Komisiji</a:t>
            </a:r>
            <a:r>
              <a:rPr lang="en-US" sz="2800" dirty="0"/>
              <a:t> </a:t>
            </a:r>
            <a:r>
              <a:rPr lang="en-US" sz="2800" dirty="0" err="1" smtClean="0"/>
              <a:t>i</a:t>
            </a:r>
            <a:r>
              <a:rPr lang="sr-Latn-ME" sz="2800" dirty="0" smtClean="0"/>
              <a:t> </a:t>
            </a:r>
            <a:r>
              <a:rPr lang="en-US" sz="2800" dirty="0" err="1" smtClean="0"/>
              <a:t>objaviti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Organizira</a:t>
            </a:r>
            <a:r>
              <a:rPr lang="en-US" sz="2800" dirty="0"/>
              <a:t>, </a:t>
            </a:r>
            <a:r>
              <a:rPr lang="en-US" sz="2800" dirty="0" err="1"/>
              <a:t>preduzima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kontrolira</a:t>
            </a:r>
            <a:r>
              <a:rPr lang="en-US" sz="2800" dirty="0"/>
              <a:t> </a:t>
            </a:r>
            <a:r>
              <a:rPr lang="en-US" sz="2800" dirty="0" err="1"/>
              <a:t>primjenu</a:t>
            </a:r>
            <a:r>
              <a:rPr lang="en-US" sz="2800" dirty="0"/>
              <a:t> </a:t>
            </a:r>
            <a:r>
              <a:rPr lang="en-US" sz="2800" dirty="0" err="1"/>
              <a:t>svih</a:t>
            </a:r>
            <a:r>
              <a:rPr lang="en-US" sz="2800" dirty="0"/>
              <a:t> </a:t>
            </a:r>
            <a:r>
              <a:rPr lang="en-US" sz="2800" dirty="0" err="1"/>
              <a:t>mjera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 smtClean="0"/>
              <a:t>osiguravaju</a:t>
            </a:r>
            <a:r>
              <a:rPr lang="sr-Latn-ME" sz="2800" dirty="0" smtClean="0"/>
              <a:t> </a:t>
            </a:r>
            <a:r>
              <a:rPr lang="en-US" sz="2800" dirty="0" err="1" smtClean="0"/>
              <a:t>efikasan</a:t>
            </a:r>
            <a:r>
              <a:rPr lang="en-US" sz="2800" dirty="0" smtClean="0"/>
              <a:t> </a:t>
            </a:r>
            <a:r>
              <a:rPr lang="en-US" sz="2800" dirty="0" err="1"/>
              <a:t>razvoj</a:t>
            </a:r>
            <a:r>
              <a:rPr lang="en-US" sz="2800" dirty="0"/>
              <a:t> </a:t>
            </a:r>
            <a:r>
              <a:rPr lang="en-US" sz="2800" dirty="0" err="1"/>
              <a:t>organiziranog</a:t>
            </a:r>
            <a:r>
              <a:rPr lang="en-US" sz="2800" dirty="0"/>
              <a:t> </a:t>
            </a:r>
            <a:r>
              <a:rPr lang="en-US" sz="2800" dirty="0" err="1"/>
              <a:t>tržišta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zaštitu</a:t>
            </a:r>
            <a:r>
              <a:rPr lang="en-US" sz="2800" dirty="0"/>
              <a:t> </a:t>
            </a:r>
            <a:r>
              <a:rPr lang="en-US" sz="2800" dirty="0" err="1"/>
              <a:t>investitora</a:t>
            </a:r>
            <a:r>
              <a:rPr lang="en-US" sz="2800" dirty="0"/>
              <a:t>.</a:t>
            </a:r>
          </a:p>
          <a:p>
            <a:pPr algn="just"/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fizička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pošt</a:t>
            </a:r>
            <a:r>
              <a:rPr lang="sr-Latn-ME" dirty="0" smtClean="0"/>
              <a:t>o</a:t>
            </a:r>
            <a:r>
              <a:rPr lang="en-US" dirty="0" err="1" smtClean="0"/>
              <a:t>vati</a:t>
            </a:r>
            <a:r>
              <a:rPr lang="en-US" dirty="0" smtClean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vrijednosne</a:t>
            </a:r>
            <a:r>
              <a:rPr lang="sr-Latn-ME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mijenjati</a:t>
            </a:r>
            <a:r>
              <a:rPr lang="en-US" dirty="0"/>
              <a:t>, </a:t>
            </a:r>
            <a:r>
              <a:rPr lang="en-US" dirty="0" err="1"/>
              <a:t>dopunjavati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ukidati</a:t>
            </a:r>
            <a:r>
              <a:rPr lang="en-US" dirty="0"/>
              <a:t>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nadležni</a:t>
            </a:r>
            <a:r>
              <a:rPr lang="en-US" dirty="0"/>
              <a:t> </a:t>
            </a:r>
            <a:r>
              <a:rPr lang="en-US" dirty="0" err="1"/>
              <a:t>sud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5921563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Kada je riječ o ulozi Komisije za vrijednosne papire/hartije od vrijednosti </a:t>
            </a:r>
            <a:r>
              <a:rPr lang="pl-PL" dirty="0" smtClean="0"/>
              <a:t>u </a:t>
            </a:r>
            <a:r>
              <a:rPr lang="en-US" dirty="0" err="1" smtClean="0"/>
              <a:t>zaštiti</a:t>
            </a:r>
            <a:r>
              <a:rPr lang="en-US" dirty="0" smtClean="0"/>
              <a:t> </a:t>
            </a:r>
            <a:r>
              <a:rPr lang="en-US" dirty="0" err="1"/>
              <a:t>dioničarskih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važno</a:t>
            </a:r>
            <a:r>
              <a:rPr lang="en-US" dirty="0"/>
              <a:t> je </a:t>
            </a:r>
            <a:r>
              <a:rPr lang="en-US" dirty="0" err="1"/>
              <a:t>imati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okvire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je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značajna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dioničarska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neposredno</a:t>
            </a:r>
            <a:r>
              <a:rPr lang="en-US" dirty="0" smtClean="0"/>
              <a:t>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blagovremeno</a:t>
            </a:r>
            <a:r>
              <a:rPr lang="en-US" dirty="0"/>
              <a:t>, </a:t>
            </a:r>
            <a:r>
              <a:rPr lang="en-US" dirty="0" err="1"/>
              <a:t>istinito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sr-Latn-ME" dirty="0" smtClean="0"/>
              <a:t> d</a:t>
            </a:r>
            <a:r>
              <a:rPr lang="en-US" dirty="0" err="1" smtClean="0"/>
              <a:t>ruštava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zaštititu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transparentnosti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poslovanju društva. </a:t>
            </a:r>
            <a:endParaRPr lang="pl-PL" dirty="0" smtClean="0"/>
          </a:p>
          <a:p>
            <a:pPr algn="just"/>
            <a:r>
              <a:rPr lang="pl-PL" dirty="0" smtClean="0"/>
              <a:t>Nadalje</a:t>
            </a:r>
            <a:r>
              <a:rPr lang="pl-PL" dirty="0"/>
              <a:t>, uloga Komisije za vrijednosne papire/hartije </a:t>
            </a:r>
            <a:r>
              <a:rPr lang="pl-PL" dirty="0" smtClean="0"/>
              <a:t>od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ogleda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aktivnostima</a:t>
            </a:r>
            <a:r>
              <a:rPr lang="en-US" dirty="0"/>
              <a:t> </a:t>
            </a:r>
            <a:r>
              <a:rPr lang="en-US" dirty="0" err="1"/>
              <a:t>usmjerenim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 smtClean="0"/>
              <a:t>otkrivanju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sankcioniranju</a:t>
            </a:r>
            <a:r>
              <a:rPr lang="en-US" dirty="0"/>
              <a:t> </a:t>
            </a:r>
            <a:r>
              <a:rPr lang="en-US" dirty="0" err="1"/>
              <a:t>manipulativnih</a:t>
            </a:r>
            <a:r>
              <a:rPr lang="en-US" dirty="0"/>
              <a:t> </a:t>
            </a:r>
            <a:r>
              <a:rPr lang="en-US" dirty="0" err="1"/>
              <a:t>pojava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privilegiranih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103907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1349"/>
            <a:ext cx="10515600" cy="52956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Nevladine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od </a:t>
            </a:r>
            <a:r>
              <a:rPr lang="en-US" dirty="0" err="1"/>
              <a:t>udruženja</a:t>
            </a:r>
            <a:r>
              <a:rPr lang="en-US" dirty="0"/>
              <a:t>, </a:t>
            </a:r>
            <a:r>
              <a:rPr lang="en-US" dirty="0" err="1"/>
              <a:t>instituta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drugih</a:t>
            </a:r>
            <a:r>
              <a:rPr lang="sr-Latn-ME" dirty="0" smtClean="0"/>
              <a:t> </a:t>
            </a:r>
            <a:r>
              <a:rPr lang="en-US" dirty="0" err="1" smtClean="0"/>
              <a:t>nevladinih</a:t>
            </a:r>
            <a:r>
              <a:rPr lang="en-US" dirty="0" smtClean="0"/>
              <a:t> </a:t>
            </a:r>
            <a:r>
              <a:rPr lang="en-US" dirty="0" err="1"/>
              <a:t>organizacija</a:t>
            </a:r>
            <a:r>
              <a:rPr lang="en-US" dirty="0"/>
              <a:t> (NVO)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zaštitom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NVO-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igrati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vršenju</a:t>
            </a:r>
            <a:r>
              <a:rPr lang="en-US" dirty="0"/>
              <a:t> </a:t>
            </a:r>
            <a:r>
              <a:rPr lang="en-US" dirty="0" err="1"/>
              <a:t>pritiska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en-US" dirty="0" err="1" smtClean="0"/>
              <a:t>akcionarska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a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neopravdano</a:t>
            </a:r>
            <a:r>
              <a:rPr lang="en-US" dirty="0"/>
              <a:t> </a:t>
            </a:r>
            <a:r>
              <a:rPr lang="en-US" dirty="0" err="1"/>
              <a:t>zanemaruju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NVO-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uraditi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Oni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postati</a:t>
            </a:r>
            <a:r>
              <a:rPr lang="en-US" dirty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učestvovati</a:t>
            </a:r>
            <a:r>
              <a:rPr lang="en-US" dirty="0"/>
              <a:t> u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sprovoditi</a:t>
            </a:r>
            <a:r>
              <a:rPr lang="sr-Latn-ME" dirty="0" smtClean="0"/>
              <a:t> </a:t>
            </a:r>
            <a:r>
              <a:rPr lang="en-US" dirty="0" err="1" smtClean="0"/>
              <a:t>medijske</a:t>
            </a:r>
            <a:r>
              <a:rPr lang="en-US" dirty="0" smtClean="0"/>
              <a:t> </a:t>
            </a:r>
            <a:r>
              <a:rPr lang="en-US" dirty="0" err="1"/>
              <a:t>kampanje</a:t>
            </a:r>
            <a:r>
              <a:rPr lang="en-US" dirty="0"/>
              <a:t> da bi </a:t>
            </a:r>
            <a:r>
              <a:rPr lang="en-US" dirty="0" err="1"/>
              <a:t>izvršili</a:t>
            </a:r>
            <a:r>
              <a:rPr lang="en-US" dirty="0"/>
              <a:t> </a:t>
            </a:r>
            <a:r>
              <a:rPr lang="en-US" dirty="0" err="1"/>
              <a:t>pritisak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privukli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Služe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platforma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diskusije</a:t>
            </a:r>
            <a:r>
              <a:rPr lang="en-US" dirty="0"/>
              <a:t>, a </a:t>
            </a:r>
            <a:r>
              <a:rPr lang="en-US" dirty="0" err="1" smtClean="0"/>
              <a:t>daju</a:t>
            </a:r>
            <a:r>
              <a:rPr lang="sr-Latn-ME" dirty="0" smtClean="0"/>
              <a:t>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/>
              <a:t>doprinos</a:t>
            </a:r>
            <a:r>
              <a:rPr lang="en-US" dirty="0"/>
              <a:t> u </a:t>
            </a:r>
            <a:r>
              <a:rPr lang="en-US" dirty="0" err="1"/>
              <a:t>izradi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edukaciji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rukovodilaca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4066248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Aktivnost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zajedničko</a:t>
            </a:r>
            <a:r>
              <a:rPr lang="en-US" dirty="0"/>
              <a:t> </a:t>
            </a:r>
            <a:r>
              <a:rPr lang="en-US" dirty="0" err="1"/>
              <a:t>djelovanje</a:t>
            </a:r>
            <a:endParaRPr lang="en-US" dirty="0"/>
          </a:p>
          <a:p>
            <a:pPr algn="just"/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s </a:t>
            </a:r>
            <a:r>
              <a:rPr lang="en-US" dirty="0" err="1"/>
              <a:t>dobrim</a:t>
            </a:r>
            <a:r>
              <a:rPr lang="en-US" dirty="0"/>
              <a:t>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en-US" dirty="0" err="1"/>
              <a:t>ponašanjem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adekvatnim </a:t>
            </a:r>
            <a:r>
              <a:rPr lang="pl-PL" dirty="0"/>
              <a:t>zakonskim i regulatornim okvirom i adekvatnim procedurama za </a:t>
            </a:r>
            <a:r>
              <a:rPr lang="pl-PL" dirty="0" smtClean="0"/>
              <a:t>njihovo </a:t>
            </a:r>
            <a:r>
              <a:rPr lang="en-US" dirty="0" err="1" smtClean="0"/>
              <a:t>sprovođenje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značajnu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jedina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znaju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kršenja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najboljoj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pl-PL" dirty="0"/>
              <a:t>poziciji da podnesu pritužbu društvu ili, na kraju, regulatornim i pravosudnim tijelima.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768154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je </a:t>
            </a:r>
            <a:r>
              <a:rPr lang="en-US" dirty="0" err="1"/>
              <a:t>zajedničko</a:t>
            </a:r>
            <a:r>
              <a:rPr lang="en-US" dirty="0"/>
              <a:t> </a:t>
            </a:r>
            <a:r>
              <a:rPr lang="en-US" dirty="0" err="1"/>
              <a:t>djelovanje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Zajedničko</a:t>
            </a:r>
            <a:r>
              <a:rPr lang="en-US" dirty="0"/>
              <a:t> </a:t>
            </a:r>
            <a:r>
              <a:rPr lang="en-US" dirty="0" err="1"/>
              <a:t>djelovanje</a:t>
            </a:r>
            <a:r>
              <a:rPr lang="en-US" dirty="0"/>
              <a:t> </a:t>
            </a:r>
            <a:r>
              <a:rPr lang="en-US" dirty="0" err="1"/>
              <a:t>podrazumijeva</a:t>
            </a:r>
            <a:r>
              <a:rPr lang="en-US" dirty="0"/>
              <a:t> da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pojedinačno</a:t>
            </a:r>
            <a:r>
              <a:rPr lang="en-US" dirty="0"/>
              <a:t> </a:t>
            </a:r>
            <a:r>
              <a:rPr lang="en-US" dirty="0" err="1"/>
              <a:t>steknu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, </a:t>
            </a:r>
            <a:r>
              <a:rPr lang="en-US" dirty="0" err="1"/>
              <a:t>udruži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glasove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stigli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sr-Latn-ME" dirty="0" smtClean="0"/>
              <a:t> </a:t>
            </a:r>
            <a:r>
              <a:rPr lang="en-US" dirty="0" err="1" smtClean="0"/>
              <a:t>praga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zajedničko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mogućnost</a:t>
            </a:r>
            <a:r>
              <a:rPr lang="sr-Latn-ME" dirty="0" smtClean="0"/>
              <a:t> </a:t>
            </a:r>
            <a:r>
              <a:rPr lang="en-US" dirty="0" err="1" smtClean="0"/>
              <a:t>uvida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listu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u </a:t>
            </a:r>
            <a:r>
              <a:rPr lang="en-US" dirty="0" err="1"/>
              <a:t>ostvarivanju</a:t>
            </a:r>
            <a:r>
              <a:rPr lang="en-US" dirty="0"/>
              <a:t> </a:t>
            </a:r>
            <a:r>
              <a:rPr lang="en-US" dirty="0" err="1"/>
              <a:t>međusobnih</a:t>
            </a:r>
            <a:r>
              <a:rPr lang="en-US" dirty="0"/>
              <a:t> </a:t>
            </a:r>
            <a:r>
              <a:rPr lang="en-US" dirty="0" err="1" smtClean="0"/>
              <a:t>kontakata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saradnje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posljedično</a:t>
            </a:r>
            <a:r>
              <a:rPr lang="en-US" dirty="0"/>
              <a:t> </a:t>
            </a:r>
            <a:r>
              <a:rPr lang="en-US" dirty="0" err="1"/>
              <a:t>udruživanja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do </a:t>
            </a:r>
            <a:r>
              <a:rPr lang="en-US" dirty="0" err="1"/>
              <a:t>praga</a:t>
            </a:r>
            <a:r>
              <a:rPr lang="en-US" dirty="0"/>
              <a:t> </a:t>
            </a:r>
            <a:r>
              <a:rPr lang="en-US" dirty="0" err="1"/>
              <a:t>neophodnog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realizaciju</a:t>
            </a:r>
            <a:r>
              <a:rPr lang="en-US" dirty="0" smtClean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7386457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Dioničarski</a:t>
            </a:r>
            <a:r>
              <a:rPr lang="en-US" dirty="0"/>
              <a:t>/</a:t>
            </a:r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sporazumi</a:t>
            </a:r>
            <a:endParaRPr lang="en-US" dirty="0"/>
          </a:p>
          <a:p>
            <a:pPr algn="just"/>
            <a:r>
              <a:rPr lang="pl-PL" dirty="0" smtClean="0"/>
              <a:t>Dioničarski/akcionarski </a:t>
            </a:r>
            <a:r>
              <a:rPr lang="pl-PL" dirty="0"/>
              <a:t>sporazumi mogu biti važan instrument za </a:t>
            </a:r>
            <a:r>
              <a:rPr lang="pl-PL" dirty="0" smtClean="0"/>
              <a:t>zajedničko </a:t>
            </a:r>
            <a:r>
              <a:rPr lang="en-US" dirty="0" err="1" smtClean="0"/>
              <a:t>djelovanje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Ustvari</a:t>
            </a:r>
            <a:r>
              <a:rPr lang="en-US" dirty="0"/>
              <a:t>, </a:t>
            </a:r>
            <a:r>
              <a:rPr lang="en-US" dirty="0" err="1"/>
              <a:t>takvi</a:t>
            </a:r>
            <a:r>
              <a:rPr lang="en-US" dirty="0"/>
              <a:t> </a:t>
            </a:r>
            <a:r>
              <a:rPr lang="en-US" dirty="0" err="1"/>
              <a:t>ugovori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 smtClean="0"/>
              <a:t>manjinskim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pojedina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Situacija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složenija</a:t>
            </a:r>
            <a:r>
              <a:rPr lang="en-US" dirty="0"/>
              <a:t> </a:t>
            </a:r>
            <a:r>
              <a:rPr lang="en-US" dirty="0" err="1" smtClean="0"/>
              <a:t>ukoliko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ugovori</a:t>
            </a:r>
            <a:r>
              <a:rPr lang="en-US" dirty="0"/>
              <a:t> </a:t>
            </a:r>
            <a:r>
              <a:rPr lang="en-US" dirty="0" err="1"/>
              <a:t>zaključe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od </a:t>
            </a:r>
            <a:r>
              <a:rPr lang="en-US" dirty="0" err="1" smtClean="0"/>
              <a:t>njegovih</a:t>
            </a:r>
            <a:r>
              <a:rPr lang="sr-Latn-ME" dirty="0" smtClean="0"/>
              <a:t> </a:t>
            </a:r>
            <a:r>
              <a:rPr lang="en-US" dirty="0" smtClean="0"/>
              <a:t>organa </a:t>
            </a:r>
            <a:r>
              <a:rPr lang="en-US" dirty="0" err="1"/>
              <a:t>upravljanja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“</a:t>
            </a:r>
            <a:r>
              <a:rPr lang="en-US" dirty="0" err="1"/>
              <a:t>zaključani</a:t>
            </a:r>
            <a:r>
              <a:rPr lang="en-US" dirty="0" smtClean="0"/>
              <a:t>”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obavezati</a:t>
            </a:r>
            <a:r>
              <a:rPr lang="en-US" dirty="0"/>
              <a:t> da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prijedloge</a:t>
            </a:r>
            <a:r>
              <a:rPr lang="sr-Latn-ME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uvijek</a:t>
            </a:r>
            <a:r>
              <a:rPr lang="en-US" dirty="0"/>
              <a:t> prate </a:t>
            </a:r>
            <a:r>
              <a:rPr lang="en-US" dirty="0" err="1"/>
              <a:t>instrukcije</a:t>
            </a:r>
            <a:r>
              <a:rPr lang="en-US" dirty="0"/>
              <a:t> </a:t>
            </a:r>
            <a:r>
              <a:rPr lang="en-US" dirty="0" err="1"/>
              <a:t>rukovodstva</a:t>
            </a:r>
            <a:r>
              <a:rPr lang="en-US" dirty="0"/>
              <a:t>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vezanim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prodaju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,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8356979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Dioničarski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kcionarski</a:t>
            </a:r>
            <a:r>
              <a:rPr lang="en-US" dirty="0" smtClean="0"/>
              <a:t> </a:t>
            </a:r>
            <a:r>
              <a:rPr lang="en-US" dirty="0" err="1"/>
              <a:t>sporazumi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u </a:t>
            </a:r>
            <a:r>
              <a:rPr lang="en-US" dirty="0" err="1"/>
              <a:t>principu</a:t>
            </a:r>
            <a:r>
              <a:rPr lang="en-US" dirty="0"/>
              <a:t>, </a:t>
            </a:r>
            <a:r>
              <a:rPr lang="en-US" dirty="0" err="1"/>
              <a:t>privatni</a:t>
            </a:r>
            <a:r>
              <a:rPr lang="en-US" dirty="0"/>
              <a:t> </a:t>
            </a:r>
            <a:r>
              <a:rPr lang="en-US" dirty="0" err="1" smtClean="0"/>
              <a:t>ugovori</a:t>
            </a:r>
            <a:r>
              <a:rPr lang="sr-Latn-ME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domena</a:t>
            </a:r>
            <a:r>
              <a:rPr lang="en-US" dirty="0"/>
              <a:t> </a:t>
            </a:r>
            <a:r>
              <a:rPr lang="en-US" dirty="0" err="1"/>
              <a:t>građanskog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Pa </a:t>
            </a:r>
            <a:r>
              <a:rPr lang="en-US" dirty="0" err="1"/>
              <a:t>ipak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implikacija</a:t>
            </a:r>
            <a:r>
              <a:rPr lang="en-US" dirty="0"/>
              <a:t> u </a:t>
            </a:r>
            <a:r>
              <a:rPr lang="en-US" dirty="0" err="1" smtClean="0"/>
              <a:t>pogledu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pojašnjenja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neophodna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Prvo</a:t>
            </a:r>
            <a:r>
              <a:rPr lang="en-US" dirty="0"/>
              <a:t>, </a:t>
            </a:r>
            <a:r>
              <a:rPr lang="en-US" dirty="0" err="1"/>
              <a:t>dioničarski</a:t>
            </a:r>
            <a:r>
              <a:rPr lang="en-US" dirty="0"/>
              <a:t>/</a:t>
            </a:r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sporazumi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zamijeniti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 smtClean="0"/>
              <a:t>akt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suprotnosti</a:t>
            </a:r>
            <a:r>
              <a:rPr lang="en-US" dirty="0"/>
              <a:t> s </a:t>
            </a:r>
            <a:r>
              <a:rPr lang="en-US" dirty="0" err="1"/>
              <a:t>njim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je </a:t>
            </a:r>
            <a:r>
              <a:rPr lang="en-US" dirty="0" err="1"/>
              <a:t>obavezan</a:t>
            </a:r>
            <a:r>
              <a:rPr lang="en-US" dirty="0"/>
              <a:t>, </a:t>
            </a:r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 smtClean="0"/>
              <a:t>reguliran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podliježe</a:t>
            </a:r>
            <a:r>
              <a:rPr lang="en-US" dirty="0"/>
              <a:t> </a:t>
            </a:r>
            <a:r>
              <a:rPr lang="en-US" dirty="0" err="1"/>
              <a:t>obavezi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(u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državnim</a:t>
            </a:r>
            <a:r>
              <a:rPr lang="en-US" dirty="0"/>
              <a:t> </a:t>
            </a:r>
            <a:r>
              <a:rPr lang="en-US" dirty="0" err="1"/>
              <a:t>postupkom</a:t>
            </a:r>
            <a:r>
              <a:rPr lang="en-US" dirty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režimom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46315829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Drugo</a:t>
            </a:r>
            <a:r>
              <a:rPr lang="en-US" dirty="0"/>
              <a:t>, </a:t>
            </a:r>
            <a:r>
              <a:rPr lang="en-US" dirty="0" err="1"/>
              <a:t>neophodno</a:t>
            </a:r>
            <a:r>
              <a:rPr lang="en-US" dirty="0"/>
              <a:t> je </a:t>
            </a:r>
            <a:r>
              <a:rPr lang="en-US" dirty="0" err="1"/>
              <a:t>spriječiti</a:t>
            </a:r>
            <a:r>
              <a:rPr lang="en-US" dirty="0"/>
              <a:t> gore </a:t>
            </a:r>
            <a:r>
              <a:rPr lang="en-US" dirty="0" err="1"/>
              <a:t>spomenute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 smtClean="0"/>
              <a:t>zloupotrebe</a:t>
            </a:r>
            <a:r>
              <a:rPr lang="sr-Latn-ME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kontrolira</a:t>
            </a:r>
            <a:r>
              <a:rPr lang="en-US" dirty="0"/>
              <a:t> </a:t>
            </a:r>
            <a:r>
              <a:rPr lang="en-US" dirty="0" err="1"/>
              <a:t>glasačko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zabrane</a:t>
            </a:r>
            <a:r>
              <a:rPr lang="en-US" dirty="0" smtClean="0"/>
              <a:t> </a:t>
            </a:r>
            <a:r>
              <a:rPr lang="en-US" dirty="0" err="1"/>
              <a:t>uključivanja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u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ugovore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Na kraju, neophodno je (posebno za društva čijim se </a:t>
            </a:r>
            <a:r>
              <a:rPr lang="pl-PL" dirty="0" smtClean="0"/>
              <a:t>dionicama/akcijama </a:t>
            </a:r>
            <a:r>
              <a:rPr lang="en-US" dirty="0" err="1" smtClean="0"/>
              <a:t>trguje</a:t>
            </a:r>
            <a:r>
              <a:rPr lang="en-US" dirty="0" smtClean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) da se </a:t>
            </a:r>
            <a:r>
              <a:rPr lang="en-US" dirty="0" err="1"/>
              <a:t>predvidi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transparentnost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 smtClean="0"/>
              <a:t>glasanjem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/>
              <a:t>. 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preporuke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Kodeks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da o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ugovoru</a:t>
            </a:r>
            <a:r>
              <a:rPr lang="en-US" dirty="0"/>
              <a:t> o </a:t>
            </a:r>
            <a:r>
              <a:rPr lang="en-US" dirty="0" err="1"/>
              <a:t>glasanju</a:t>
            </a:r>
            <a:r>
              <a:rPr lang="en-US" dirty="0"/>
              <a:t> </a:t>
            </a:r>
            <a:r>
              <a:rPr lang="en-US" dirty="0" err="1" smtClean="0"/>
              <a:t>bude</a:t>
            </a:r>
            <a:r>
              <a:rPr lang="sr-Latn-ME" dirty="0" smtClean="0"/>
              <a:t> </a:t>
            </a:r>
            <a:r>
              <a:rPr lang="en-US" dirty="0" err="1" smtClean="0"/>
              <a:t>obaviještena</a:t>
            </a:r>
            <a:r>
              <a:rPr lang="en-US" dirty="0" smtClean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prvoj</a:t>
            </a:r>
            <a:r>
              <a:rPr lang="en-US" dirty="0"/>
              <a:t> </a:t>
            </a:r>
            <a:r>
              <a:rPr lang="en-US" dirty="0" err="1"/>
              <a:t>narednoj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9223233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Pored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Glavna</a:t>
            </a:r>
            <a:r>
              <a:rPr lang="en-US" dirty="0" smtClean="0"/>
              <a:t>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 smtClean="0"/>
              <a:t>obaveza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/>
              <a:t>unesu</a:t>
            </a:r>
            <a:r>
              <a:rPr lang="en-US" dirty="0"/>
              <a:t> </a:t>
            </a:r>
            <a:r>
              <a:rPr lang="en-US" dirty="0" err="1"/>
              <a:t>ugovorene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u </a:t>
            </a:r>
            <a:r>
              <a:rPr lang="en-US" dirty="0" err="1"/>
              <a:t>imovinu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zakonom</a:t>
            </a:r>
            <a:r>
              <a:rPr lang="en-US" dirty="0"/>
              <a:t>,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,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kapital-učešće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namjere</a:t>
            </a:r>
            <a:r>
              <a:rPr lang="en-US" dirty="0"/>
              <a:t> da se </a:t>
            </a:r>
            <a:r>
              <a:rPr lang="en-US" dirty="0" err="1" smtClean="0"/>
              <a:t>kupe</a:t>
            </a:r>
            <a:r>
              <a:rPr lang="sr-Latn-ME" dirty="0" smtClean="0"/>
              <a:t> </a:t>
            </a:r>
            <a:r>
              <a:rPr lang="pl-PL" dirty="0" smtClean="0"/>
              <a:t>dodatne </a:t>
            </a:r>
            <a:r>
              <a:rPr lang="pl-PL" dirty="0"/>
              <a:t>dionice/akcije ili stekne kontrola nad društvom.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360658774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/>
          <a:lstStyle/>
          <a:p>
            <a:pPr algn="just"/>
            <a:r>
              <a:rPr lang="en-US" dirty="0"/>
              <a:t>Pod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 smtClean="0"/>
              <a:t>odgovornim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pored njihove ograničene odgovornosti.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se posebno odnosi na </a:t>
            </a:r>
            <a:r>
              <a:rPr lang="pl-PL" dirty="0" smtClean="0"/>
              <a:t>kontrolne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određuju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smtClean="0"/>
              <a:t>mu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obavezujuće</a:t>
            </a:r>
            <a:r>
              <a:rPr lang="en-US" dirty="0"/>
              <a:t> </a:t>
            </a:r>
            <a:r>
              <a:rPr lang="en-US" dirty="0" err="1"/>
              <a:t>instrukcije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 smtClean="0"/>
              <a:t>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8550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3383"/>
            <a:ext cx="10515600" cy="5273580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Ako je društvo </a:t>
            </a:r>
            <a:r>
              <a:rPr lang="en-US" dirty="0" err="1"/>
              <a:t>izdalo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bez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utvrđuje</a:t>
            </a:r>
            <a:r>
              <a:rPr lang="en-US" dirty="0"/>
              <a:t> se </a:t>
            </a:r>
            <a:r>
              <a:rPr lang="en-US" dirty="0" err="1"/>
              <a:t>njihova</a:t>
            </a:r>
            <a:r>
              <a:rPr lang="sr-Latn-ME" dirty="0"/>
              <a:t> </a:t>
            </a:r>
            <a:r>
              <a:rPr lang="en-US" dirty="0" err="1"/>
              <a:t>računovodstvena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računovodstvenu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še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računovodstvenu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sr-Latn-ME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obična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imaocima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,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err="1"/>
              <a:t>dijeliti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 smtClean="0"/>
              <a:t>konvert</a:t>
            </a:r>
            <a:r>
              <a:rPr lang="sr-Latn-ME" dirty="0" smtClean="0"/>
              <a:t>ovati </a:t>
            </a:r>
            <a:r>
              <a:rPr lang="en-US" dirty="0" smtClean="0"/>
              <a:t>u </a:t>
            </a:r>
            <a:r>
              <a:rPr lang="en-US" dirty="0" err="1"/>
              <a:t>preferencijalne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sr-Latn-ME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1510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6817</Words>
  <Application>Microsoft Office PowerPoint</Application>
  <PresentationFormat>Custom</PresentationFormat>
  <Paragraphs>386</Paragraphs>
  <Slides>89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0" baseType="lpstr">
      <vt:lpstr>Office Theme</vt:lpstr>
      <vt:lpstr>KORPORATIVNO UPRAVLJANJE</vt:lpstr>
      <vt:lpstr>Sadržaj </vt:lpstr>
      <vt:lpstr>Uvod </vt:lpstr>
      <vt:lpstr>Slide 4</vt:lpstr>
      <vt:lpstr>Slide 5</vt:lpstr>
      <vt:lpstr>A – Pojam i vrste prava  dioničara/akcionara</vt:lpstr>
      <vt:lpstr>Slide 7</vt:lpstr>
      <vt:lpstr> a) Obične dionice/akcije </vt:lpstr>
      <vt:lpstr>Slide 9</vt:lpstr>
      <vt:lpstr>b) Preferencijalne dionice/akcije</vt:lpstr>
      <vt:lpstr>Slide 11</vt:lpstr>
      <vt:lpstr>Slide 12</vt:lpstr>
      <vt:lpstr>Slide 13</vt:lpstr>
      <vt:lpstr>c) Dionice/akcije s pravom glasa 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B - Posebna prava dioničara/akcionara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 C. Država kao dioničar/akcionar </vt:lpstr>
      <vt:lpstr>Slide 70</vt:lpstr>
      <vt:lpstr>Slide 71</vt:lpstr>
      <vt:lpstr>D. Registar dioničara/akcionara društva</vt:lpstr>
      <vt:lpstr>Slide 73</vt:lpstr>
      <vt:lpstr>E. Zaštita prava dioničara/akcionara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F. Obaveze dioničara/akcionara</vt:lpstr>
      <vt:lpstr>Slide 89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Windows User</cp:lastModifiedBy>
  <cp:revision>45</cp:revision>
  <dcterms:created xsi:type="dcterms:W3CDTF">2019-04-15T21:53:46Z</dcterms:created>
  <dcterms:modified xsi:type="dcterms:W3CDTF">2019-04-28T10:30:40Z</dcterms:modified>
</cp:coreProperties>
</file>