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Kliknite da biste uredili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Kliknite da biste uredili stilove teksta matrice</a:t>
            </a: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datuma 2"/>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FDC1A071-2A74-455A-A49A-8BB21E4AC2F6}" type="datetimeFigureOut">
              <a:rPr lang="sr-Latn-CS" smtClean="0"/>
              <a:pPr/>
              <a:t>28.4.2013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C1A071-2A74-455A-A49A-8BB21E4AC2F6}" type="datetimeFigureOut">
              <a:rPr lang="sr-Latn-CS" smtClean="0"/>
              <a:pPr/>
              <a:t>28.4.2013</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D72BF-B849-4E00-8E72-529104776363}"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smtClean="0"/>
              <a:t>Ugovor o licenci</a:t>
            </a:r>
            <a:endParaRPr lang="en-US" dirty="0"/>
          </a:p>
        </p:txBody>
      </p:sp>
      <p:sp>
        <p:nvSpPr>
          <p:cNvPr id="3" name="Podnaslov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62500" lnSpcReduction="20000"/>
          </a:bodyPr>
          <a:lstStyle/>
          <a:p>
            <a:r>
              <a:rPr lang="en-US" b="1" dirty="0" smtClean="0"/>
              <a:t>2. </a:t>
            </a:r>
            <a:r>
              <a:rPr lang="en-US" b="1" dirty="0" err="1" smtClean="0"/>
              <a:t>Bitni</a:t>
            </a:r>
            <a:r>
              <a:rPr lang="en-US" b="1" dirty="0" smtClean="0"/>
              <a:t> </a:t>
            </a:r>
            <a:r>
              <a:rPr lang="en-US" b="1" dirty="0" err="1" smtClean="0"/>
              <a:t>elementi</a:t>
            </a:r>
            <a:r>
              <a:rPr lang="en-US" b="1" dirty="0" smtClean="0"/>
              <a:t> </a:t>
            </a:r>
            <a:r>
              <a:rPr lang="en-US" b="1" dirty="0" err="1" smtClean="0"/>
              <a:t>ugovora</a:t>
            </a:r>
            <a:endParaRPr lang="en-US" b="1" dirty="0" smtClean="0"/>
          </a:p>
          <a:p>
            <a:r>
              <a:rPr lang="en-US" b="1" dirty="0" smtClean="0"/>
              <a:t>2.1. </a:t>
            </a:r>
            <a:r>
              <a:rPr lang="en-US" b="1" dirty="0" err="1" smtClean="0"/>
              <a:t>Subjekti</a:t>
            </a:r>
            <a:r>
              <a:rPr lang="en-US" b="1" dirty="0" smtClean="0"/>
              <a:t> </a:t>
            </a:r>
            <a:r>
              <a:rPr lang="en-US" b="1" dirty="0" err="1" smtClean="0"/>
              <a:t>ugovora</a:t>
            </a:r>
            <a:endParaRPr lang="en-US" b="1" dirty="0" smtClean="0"/>
          </a:p>
          <a:p>
            <a:r>
              <a:rPr lang="vi-VN" dirty="0" smtClean="0"/>
              <a:t>Subjekti ugovora su davalac i primalac licence. Kao primalac licence se u zakonskim okvirima može pojaviti bilo koje domaće ili strano, fizičko ili pravno lice. Određivanje davaoca licence daleko je složenije.</a:t>
            </a:r>
          </a:p>
          <a:p>
            <a:r>
              <a:rPr lang="vi-VN" dirty="0" smtClean="0"/>
              <a:t>Najuopštenije govoreći, davalac licence može biti: vlasnik apsolutnog prava industrijske svojine na predmetu licence, nosilac prava iskorištavanja objekta industrijske svojine i podnosilac prijave patenta, modela ili uzorka-industrijskog dizajna, odnosno žiga (čl. 132 ZIS). Ako prijavu podnosi više lica zajedno i ako im je pravo priznato kao suvlasnicima, svi moraju dati saglasnost za zaključenje ugovora ili se zajednički moraju pojaviti kao davaoci prava korištenja, dakle, kao jedna strana u prvom ugovoru o isključivoj licenci. Određivanje davaoca opredjeljuje ugovor o licenci kao pravni posao intuitu personae.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62500" lnSpcReduction="20000"/>
          </a:bodyPr>
          <a:lstStyle/>
          <a:p>
            <a:r>
              <a:rPr lang="en-US" b="1" dirty="0" smtClean="0"/>
              <a:t>2.2. </a:t>
            </a:r>
            <a:r>
              <a:rPr lang="en-US" b="1" dirty="0" err="1" smtClean="0"/>
              <a:t>Predmet</a:t>
            </a:r>
            <a:r>
              <a:rPr lang="en-US" b="1" dirty="0" smtClean="0"/>
              <a:t> </a:t>
            </a:r>
            <a:r>
              <a:rPr lang="en-US" b="1" dirty="0" err="1" smtClean="0"/>
              <a:t>ugovora</a:t>
            </a:r>
            <a:endParaRPr lang="en-US" b="1" dirty="0" smtClean="0"/>
          </a:p>
          <a:p>
            <a:r>
              <a:rPr lang="vi-VN" dirty="0" smtClean="0"/>
              <a:t>Predmet ugovora o licenci je složena pojava. On se može posmatrati kao objekat industrijske svojine radi koga se ugovor zaključuje i kao karakteristična radnja koju povodom određenog objekta treba da izvrši prenosilac, davalac licence.</a:t>
            </a:r>
          </a:p>
          <a:p>
            <a:r>
              <a:rPr lang="en-US" dirty="0" smtClean="0"/>
              <a:t>Patent je </a:t>
            </a:r>
            <a:r>
              <a:rPr lang="en-US" dirty="0" err="1" smtClean="0"/>
              <a:t>pravo</a:t>
            </a:r>
            <a:r>
              <a:rPr lang="en-US" dirty="0" smtClean="0"/>
              <a:t> </a:t>
            </a:r>
            <a:r>
              <a:rPr lang="en-US" dirty="0" err="1" smtClean="0"/>
              <a:t>kojim</a:t>
            </a:r>
            <a:r>
              <a:rPr lang="en-US" dirty="0" smtClean="0"/>
              <a:t> se </a:t>
            </a:r>
            <a:r>
              <a:rPr lang="en-US" dirty="0" err="1" smtClean="0"/>
              <a:t>štiti</a:t>
            </a:r>
            <a:r>
              <a:rPr lang="en-US" dirty="0" smtClean="0"/>
              <a:t> </a:t>
            </a:r>
            <a:r>
              <a:rPr lang="en-US" dirty="0" err="1" smtClean="0"/>
              <a:t>pronalazak</a:t>
            </a:r>
            <a:r>
              <a:rPr lang="en-US" dirty="0" smtClean="0"/>
              <a:t> </a:t>
            </a:r>
            <a:r>
              <a:rPr lang="en-US" dirty="0" err="1" smtClean="0"/>
              <a:t>iz</a:t>
            </a:r>
            <a:r>
              <a:rPr lang="en-US" dirty="0" smtClean="0"/>
              <a:t> </a:t>
            </a:r>
            <a:r>
              <a:rPr lang="en-US" dirty="0" err="1" smtClean="0"/>
              <a:t>bilo</a:t>
            </a:r>
            <a:r>
              <a:rPr lang="en-US" dirty="0" smtClean="0"/>
              <a:t> </a:t>
            </a:r>
            <a:r>
              <a:rPr lang="en-US" dirty="0" err="1" smtClean="0"/>
              <a:t>kog</a:t>
            </a:r>
            <a:r>
              <a:rPr lang="en-US" dirty="0" smtClean="0"/>
              <a:t> </a:t>
            </a:r>
            <a:r>
              <a:rPr lang="en-US" dirty="0" err="1" smtClean="0"/>
              <a:t>područja</a:t>
            </a:r>
            <a:r>
              <a:rPr lang="en-US" dirty="0" smtClean="0"/>
              <a:t> </a:t>
            </a:r>
            <a:r>
              <a:rPr lang="en-US" dirty="0" err="1" smtClean="0"/>
              <a:t>tehnike</a:t>
            </a:r>
            <a:r>
              <a:rPr lang="en-US" dirty="0" smtClean="0"/>
              <a:t>, </a:t>
            </a:r>
            <a:r>
              <a:rPr lang="en-US" dirty="0" err="1" smtClean="0"/>
              <a:t>koji</a:t>
            </a:r>
            <a:r>
              <a:rPr lang="en-US" dirty="0" smtClean="0"/>
              <a:t> je </a:t>
            </a:r>
            <a:r>
              <a:rPr lang="en-US" dirty="0" err="1" smtClean="0"/>
              <a:t>nov</a:t>
            </a:r>
            <a:r>
              <a:rPr lang="en-US" dirty="0" smtClean="0"/>
              <a:t>, </a:t>
            </a:r>
            <a:r>
              <a:rPr lang="en-US" dirty="0" err="1" smtClean="0"/>
              <a:t>koji</a:t>
            </a:r>
            <a:r>
              <a:rPr lang="en-US" dirty="0" smtClean="0"/>
              <a:t> </a:t>
            </a:r>
            <a:r>
              <a:rPr lang="en-US" dirty="0" err="1" smtClean="0"/>
              <a:t>ima</a:t>
            </a:r>
            <a:r>
              <a:rPr lang="en-US" dirty="0" smtClean="0"/>
              <a:t> </a:t>
            </a:r>
            <a:r>
              <a:rPr lang="en-US" dirty="0" err="1" smtClean="0"/>
              <a:t>inventivnu</a:t>
            </a:r>
            <a:r>
              <a:rPr lang="en-US" dirty="0" smtClean="0"/>
              <a:t> </a:t>
            </a:r>
            <a:r>
              <a:rPr lang="en-US" dirty="0" err="1" smtClean="0"/>
              <a:t>razinu</a:t>
            </a:r>
            <a:r>
              <a:rPr lang="en-US" dirty="0" smtClean="0"/>
              <a:t> </a:t>
            </a:r>
            <a:r>
              <a:rPr lang="en-US" dirty="0" err="1" smtClean="0"/>
              <a:t>i</a:t>
            </a:r>
            <a:r>
              <a:rPr lang="en-US" dirty="0" smtClean="0"/>
              <a:t> </a:t>
            </a:r>
            <a:r>
              <a:rPr lang="en-US" dirty="0" err="1" smtClean="0"/>
              <a:t>koji</a:t>
            </a:r>
            <a:r>
              <a:rPr lang="en-US" dirty="0" smtClean="0"/>
              <a:t> se </a:t>
            </a:r>
            <a:r>
              <a:rPr lang="en-US" dirty="0" err="1" smtClean="0"/>
              <a:t>može</a:t>
            </a:r>
            <a:r>
              <a:rPr lang="en-US" dirty="0" smtClean="0"/>
              <a:t> </a:t>
            </a:r>
            <a:r>
              <a:rPr lang="en-US" dirty="0" err="1" smtClean="0"/>
              <a:t>industrijski</a:t>
            </a:r>
            <a:r>
              <a:rPr lang="en-US" dirty="0" smtClean="0"/>
              <a:t> </a:t>
            </a:r>
            <a:r>
              <a:rPr lang="en-US" dirty="0" err="1" smtClean="0"/>
              <a:t>primjeniti</a:t>
            </a:r>
            <a:r>
              <a:rPr lang="en-US" dirty="0" smtClean="0"/>
              <a:t>. </a:t>
            </a:r>
            <a:r>
              <a:rPr lang="en-US" dirty="0" err="1" smtClean="0"/>
              <a:t>Robni</a:t>
            </a:r>
            <a:r>
              <a:rPr lang="en-US" dirty="0" smtClean="0"/>
              <a:t>, </a:t>
            </a:r>
            <a:r>
              <a:rPr lang="en-US" dirty="0" err="1" smtClean="0"/>
              <a:t>odnosno</a:t>
            </a:r>
            <a:r>
              <a:rPr lang="en-US" dirty="0" smtClean="0"/>
              <a:t> </a:t>
            </a:r>
            <a:r>
              <a:rPr lang="en-US" dirty="0" err="1" smtClean="0"/>
              <a:t>uslužni</a:t>
            </a:r>
            <a:r>
              <a:rPr lang="en-US" dirty="0" smtClean="0"/>
              <a:t> </a:t>
            </a:r>
            <a:r>
              <a:rPr lang="en-US" dirty="0" err="1" smtClean="0"/>
              <a:t>žig</a:t>
            </a:r>
            <a:r>
              <a:rPr lang="en-US" dirty="0" smtClean="0"/>
              <a:t>, </a:t>
            </a:r>
            <a:r>
              <a:rPr lang="en-US" dirty="0" err="1" smtClean="0"/>
              <a:t>koji</a:t>
            </a:r>
            <a:r>
              <a:rPr lang="en-US" dirty="0" smtClean="0"/>
              <a:t> se </a:t>
            </a:r>
            <a:r>
              <a:rPr lang="en-US" dirty="0" err="1" smtClean="0"/>
              <a:t>sada</a:t>
            </a:r>
            <a:r>
              <a:rPr lang="en-US" dirty="0" smtClean="0"/>
              <a:t> </a:t>
            </a:r>
            <a:r>
              <a:rPr lang="en-US" dirty="0" err="1" smtClean="0"/>
              <a:t>definiše</a:t>
            </a:r>
            <a:r>
              <a:rPr lang="en-US" dirty="0" smtClean="0"/>
              <a:t> </a:t>
            </a:r>
            <a:r>
              <a:rPr lang="en-US" dirty="0" err="1" smtClean="0"/>
              <a:t>samo</a:t>
            </a:r>
            <a:r>
              <a:rPr lang="en-US" dirty="0" smtClean="0"/>
              <a:t> </a:t>
            </a:r>
            <a:r>
              <a:rPr lang="en-US" dirty="0" err="1" smtClean="0"/>
              <a:t>kao</a:t>
            </a:r>
            <a:r>
              <a:rPr lang="en-US" dirty="0" smtClean="0"/>
              <a:t> </a:t>
            </a:r>
            <a:r>
              <a:rPr lang="en-US" dirty="0" err="1" smtClean="0"/>
              <a:t>žig</a:t>
            </a:r>
            <a:r>
              <a:rPr lang="en-US" dirty="0" smtClean="0"/>
              <a:t> je </a:t>
            </a:r>
            <a:r>
              <a:rPr lang="en-US" dirty="0" err="1" smtClean="0"/>
              <a:t>znak</a:t>
            </a:r>
            <a:r>
              <a:rPr lang="en-US" dirty="0" smtClean="0"/>
              <a:t> </a:t>
            </a:r>
            <a:r>
              <a:rPr lang="en-US" dirty="0" err="1" smtClean="0"/>
              <a:t>koji</a:t>
            </a:r>
            <a:r>
              <a:rPr lang="en-US" dirty="0" smtClean="0"/>
              <a:t> se </a:t>
            </a:r>
            <a:r>
              <a:rPr lang="en-US" dirty="0" err="1" smtClean="0"/>
              <a:t>može</a:t>
            </a:r>
            <a:r>
              <a:rPr lang="en-US" dirty="0" smtClean="0"/>
              <a:t> </a:t>
            </a:r>
            <a:r>
              <a:rPr lang="en-US" dirty="0" err="1" smtClean="0"/>
              <a:t>grafički</a:t>
            </a:r>
            <a:r>
              <a:rPr lang="en-US" dirty="0" smtClean="0"/>
              <a:t> </a:t>
            </a:r>
            <a:r>
              <a:rPr lang="en-US" dirty="0" err="1" smtClean="0"/>
              <a:t>prikazati</a:t>
            </a:r>
            <a:r>
              <a:rPr lang="en-US" dirty="0" smtClean="0"/>
              <a:t> </a:t>
            </a:r>
            <a:r>
              <a:rPr lang="en-US" dirty="0" err="1" smtClean="0"/>
              <a:t>i</a:t>
            </a:r>
            <a:r>
              <a:rPr lang="en-US" dirty="0" smtClean="0"/>
              <a:t> </a:t>
            </a:r>
            <a:r>
              <a:rPr lang="en-US" dirty="0" err="1" smtClean="0"/>
              <a:t>koji</a:t>
            </a:r>
            <a:r>
              <a:rPr lang="en-US" dirty="0" smtClean="0"/>
              <a:t> je </a:t>
            </a:r>
            <a:r>
              <a:rPr lang="en-US" dirty="0" err="1" smtClean="0"/>
              <a:t>podoban</a:t>
            </a:r>
            <a:r>
              <a:rPr lang="en-US" dirty="0" smtClean="0"/>
              <a:t> </a:t>
            </a:r>
            <a:r>
              <a:rPr lang="en-US" dirty="0" err="1" smtClean="0"/>
              <a:t>za</a:t>
            </a:r>
            <a:r>
              <a:rPr lang="en-US" dirty="0" smtClean="0"/>
              <a:t> </a:t>
            </a:r>
            <a:r>
              <a:rPr lang="en-US" dirty="0" err="1" smtClean="0"/>
              <a:t>razlikovanje</a:t>
            </a:r>
            <a:r>
              <a:rPr lang="en-US" dirty="0" smtClean="0"/>
              <a:t> </a:t>
            </a:r>
            <a:r>
              <a:rPr lang="en-US" dirty="0" err="1" smtClean="0"/>
              <a:t>roba</a:t>
            </a:r>
            <a:r>
              <a:rPr lang="en-US" dirty="0" smtClean="0"/>
              <a:t>, </a:t>
            </a:r>
            <a:r>
              <a:rPr lang="en-US" dirty="0" err="1" smtClean="0"/>
              <a:t>odnosno</a:t>
            </a:r>
            <a:r>
              <a:rPr lang="en-US" dirty="0" smtClean="0"/>
              <a:t> </a:t>
            </a:r>
            <a:r>
              <a:rPr lang="en-US" dirty="0" err="1" smtClean="0"/>
              <a:t>usluga</a:t>
            </a:r>
            <a:r>
              <a:rPr lang="en-US" dirty="0" smtClean="0"/>
              <a:t> </a:t>
            </a:r>
            <a:r>
              <a:rPr lang="en-US" dirty="0" err="1" smtClean="0"/>
              <a:t>jednog</a:t>
            </a:r>
            <a:r>
              <a:rPr lang="en-US" dirty="0" smtClean="0"/>
              <a:t> </a:t>
            </a:r>
            <a:r>
              <a:rPr lang="en-US" dirty="0" err="1" smtClean="0"/>
              <a:t>učesnika</a:t>
            </a:r>
            <a:r>
              <a:rPr lang="en-US" dirty="0" smtClean="0"/>
              <a:t> u </a:t>
            </a:r>
            <a:r>
              <a:rPr lang="en-US" dirty="0" err="1" smtClean="0"/>
              <a:t>privrednom</a:t>
            </a:r>
            <a:r>
              <a:rPr lang="en-US" dirty="0" smtClean="0"/>
              <a:t> </a:t>
            </a:r>
            <a:r>
              <a:rPr lang="en-US" dirty="0" err="1" smtClean="0"/>
              <a:t>prometu</a:t>
            </a:r>
            <a:r>
              <a:rPr lang="en-US" dirty="0" smtClean="0"/>
              <a:t> </a:t>
            </a:r>
            <a:r>
              <a:rPr lang="en-US" dirty="0" err="1" smtClean="0"/>
              <a:t>od</a:t>
            </a:r>
            <a:r>
              <a:rPr lang="en-US" dirty="0" smtClean="0"/>
              <a:t> </a:t>
            </a:r>
            <a:r>
              <a:rPr lang="en-US" dirty="0" err="1" smtClean="0"/>
              <a:t>istih</a:t>
            </a:r>
            <a:r>
              <a:rPr lang="en-US" dirty="0" smtClean="0"/>
              <a:t> </a:t>
            </a:r>
            <a:r>
              <a:rPr lang="en-US" dirty="0" err="1" smtClean="0"/>
              <a:t>ili</a:t>
            </a:r>
            <a:r>
              <a:rPr lang="en-US" dirty="0" smtClean="0"/>
              <a:t> </a:t>
            </a:r>
            <a:r>
              <a:rPr lang="en-US" dirty="0" err="1" smtClean="0"/>
              <a:t>sličnih</a:t>
            </a:r>
            <a:r>
              <a:rPr lang="en-US" dirty="0" smtClean="0"/>
              <a:t> </a:t>
            </a:r>
            <a:r>
              <a:rPr lang="en-US" dirty="0" err="1" smtClean="0"/>
              <a:t>roba</a:t>
            </a:r>
            <a:r>
              <a:rPr lang="en-US" dirty="0" smtClean="0"/>
              <a:t>, </a:t>
            </a:r>
            <a:r>
              <a:rPr lang="en-US" dirty="0" err="1" smtClean="0"/>
              <a:t>odnosno</a:t>
            </a:r>
            <a:r>
              <a:rPr lang="en-US" dirty="0" smtClean="0"/>
              <a:t> </a:t>
            </a:r>
            <a:r>
              <a:rPr lang="en-US" dirty="0" err="1" smtClean="0"/>
              <a:t>usluga</a:t>
            </a:r>
            <a:r>
              <a:rPr lang="en-US" dirty="0" smtClean="0"/>
              <a:t> </a:t>
            </a:r>
            <a:r>
              <a:rPr lang="en-US" dirty="0" err="1" smtClean="0"/>
              <a:t>drugog</a:t>
            </a:r>
            <a:r>
              <a:rPr lang="en-US" dirty="0" smtClean="0"/>
              <a:t> </a:t>
            </a:r>
            <a:r>
              <a:rPr lang="en-US" dirty="0" err="1" smtClean="0"/>
              <a:t>učesnika</a:t>
            </a:r>
            <a:r>
              <a:rPr lang="en-US" dirty="0" smtClean="0"/>
              <a:t> u </a:t>
            </a:r>
            <a:r>
              <a:rPr lang="en-US" dirty="0" err="1" smtClean="0"/>
              <a:t>privrednom</a:t>
            </a:r>
            <a:r>
              <a:rPr lang="en-US" dirty="0" smtClean="0"/>
              <a:t> </a:t>
            </a:r>
            <a:r>
              <a:rPr lang="en-US" dirty="0" err="1" smtClean="0"/>
              <a:t>prometu</a:t>
            </a:r>
            <a:r>
              <a:rPr lang="en-US" dirty="0" smtClean="0"/>
              <a:t>”. “</a:t>
            </a:r>
            <a:r>
              <a:rPr lang="en-US" dirty="0" err="1" smtClean="0"/>
              <a:t>Industrijskim</a:t>
            </a:r>
            <a:r>
              <a:rPr lang="en-US" dirty="0" smtClean="0"/>
              <a:t> </a:t>
            </a:r>
            <a:r>
              <a:rPr lang="en-US" dirty="0" err="1" smtClean="0"/>
              <a:t>dizajnom</a:t>
            </a:r>
            <a:r>
              <a:rPr lang="en-US" dirty="0" smtClean="0"/>
              <a:t> </a:t>
            </a:r>
            <a:r>
              <a:rPr lang="en-US" dirty="0" err="1" smtClean="0"/>
              <a:t>štiti</a:t>
            </a:r>
            <a:r>
              <a:rPr lang="en-US" dirty="0" smtClean="0"/>
              <a:t> se </a:t>
            </a:r>
            <a:r>
              <a:rPr lang="en-US" dirty="0" err="1" smtClean="0"/>
              <a:t>izgled</a:t>
            </a:r>
            <a:r>
              <a:rPr lang="en-US" dirty="0" smtClean="0"/>
              <a:t> </a:t>
            </a:r>
            <a:r>
              <a:rPr lang="en-US" dirty="0" err="1" smtClean="0"/>
              <a:t>cijelog</a:t>
            </a:r>
            <a:r>
              <a:rPr lang="en-US" dirty="0" smtClean="0"/>
              <a:t> </a:t>
            </a:r>
            <a:r>
              <a:rPr lang="en-US" dirty="0" err="1" smtClean="0"/>
              <a:t>ili</a:t>
            </a:r>
            <a:r>
              <a:rPr lang="en-US" dirty="0" smtClean="0"/>
              <a:t> </a:t>
            </a:r>
            <a:r>
              <a:rPr lang="en-US" dirty="0" err="1" smtClean="0"/>
              <a:t>dijela</a:t>
            </a:r>
            <a:r>
              <a:rPr lang="en-US" dirty="0" smtClean="0"/>
              <a:t> </a:t>
            </a:r>
            <a:r>
              <a:rPr lang="en-US" dirty="0" err="1" smtClean="0"/>
              <a:t>proizvoda</a:t>
            </a:r>
            <a:r>
              <a:rPr lang="en-US" dirty="0" smtClean="0"/>
              <a:t> </a:t>
            </a:r>
            <a:r>
              <a:rPr lang="en-US" dirty="0" err="1" smtClean="0"/>
              <a:t>koji</a:t>
            </a:r>
            <a:r>
              <a:rPr lang="en-US" dirty="0" smtClean="0"/>
              <a:t> je </a:t>
            </a:r>
            <a:r>
              <a:rPr lang="en-US" dirty="0" err="1" smtClean="0"/>
              <a:t>nov</a:t>
            </a:r>
            <a:r>
              <a:rPr lang="en-US" dirty="0" smtClean="0"/>
              <a:t> </a:t>
            </a:r>
            <a:r>
              <a:rPr lang="en-US" dirty="0" err="1" smtClean="0"/>
              <a:t>i</a:t>
            </a:r>
            <a:r>
              <a:rPr lang="en-US" dirty="0" smtClean="0"/>
              <a:t> </a:t>
            </a:r>
            <a:r>
              <a:rPr lang="en-US" dirty="0" err="1" smtClean="0"/>
              <a:t>čiji</a:t>
            </a:r>
            <a:r>
              <a:rPr lang="en-US" dirty="0" smtClean="0"/>
              <a:t> je </a:t>
            </a:r>
            <a:r>
              <a:rPr lang="en-US" dirty="0" err="1" smtClean="0"/>
              <a:t>individualni</a:t>
            </a:r>
            <a:r>
              <a:rPr lang="en-US" dirty="0" smtClean="0"/>
              <a:t> </a:t>
            </a:r>
            <a:r>
              <a:rPr lang="en-US" dirty="0" err="1" smtClean="0"/>
              <a:t>karakter</a:t>
            </a:r>
            <a:r>
              <a:rPr lang="en-US" dirty="0" smtClean="0"/>
              <a:t> </a:t>
            </a:r>
            <a:r>
              <a:rPr lang="en-US" dirty="0" err="1" smtClean="0"/>
              <a:t>rezultat</a:t>
            </a:r>
            <a:r>
              <a:rPr lang="en-US" dirty="0" smtClean="0"/>
              <a:t> </a:t>
            </a:r>
            <a:r>
              <a:rPr lang="en-US" dirty="0" err="1" smtClean="0"/>
              <a:t>posebnih</a:t>
            </a:r>
            <a:r>
              <a:rPr lang="en-US" dirty="0" smtClean="0"/>
              <a:t> </a:t>
            </a:r>
            <a:r>
              <a:rPr lang="en-US" dirty="0" err="1" smtClean="0"/>
              <a:t>obilježja</a:t>
            </a:r>
            <a:r>
              <a:rPr lang="en-US" dirty="0" smtClean="0"/>
              <a:t> </a:t>
            </a:r>
            <a:r>
              <a:rPr lang="en-US" dirty="0" err="1" smtClean="0"/>
              <a:t>linija</a:t>
            </a:r>
            <a:r>
              <a:rPr lang="en-US" dirty="0" smtClean="0"/>
              <a:t>, </a:t>
            </a:r>
            <a:r>
              <a:rPr lang="en-US" dirty="0" err="1" smtClean="0"/>
              <a:t>kontura</a:t>
            </a:r>
            <a:r>
              <a:rPr lang="en-US" dirty="0" smtClean="0"/>
              <a:t>, </a:t>
            </a:r>
            <a:r>
              <a:rPr lang="en-US" dirty="0" err="1" smtClean="0"/>
              <a:t>boja</a:t>
            </a:r>
            <a:r>
              <a:rPr lang="en-US" dirty="0" smtClean="0"/>
              <a:t>, </a:t>
            </a:r>
            <a:r>
              <a:rPr lang="en-US" dirty="0" err="1" smtClean="0"/>
              <a:t>oblika</a:t>
            </a:r>
            <a:r>
              <a:rPr lang="en-US" dirty="0" smtClean="0"/>
              <a:t>, </a:t>
            </a:r>
            <a:r>
              <a:rPr lang="en-US" dirty="0" err="1" smtClean="0"/>
              <a:t>odnosno</a:t>
            </a:r>
            <a:r>
              <a:rPr lang="en-US" dirty="0" smtClean="0"/>
              <a:t> </a:t>
            </a:r>
            <a:r>
              <a:rPr lang="en-US" dirty="0" err="1" smtClean="0"/>
              <a:t>materijala</a:t>
            </a:r>
            <a:r>
              <a:rPr lang="en-US" dirty="0" smtClean="0"/>
              <a:t> </a:t>
            </a:r>
            <a:r>
              <a:rPr lang="en-US" dirty="0" err="1" smtClean="0"/>
              <a:t>proizvoda</a:t>
            </a:r>
            <a:r>
              <a:rPr lang="en-US" dirty="0" smtClean="0"/>
              <a:t> </a:t>
            </a:r>
            <a:r>
              <a:rPr lang="en-US" dirty="0" err="1" smtClean="0"/>
              <a:t>samog</a:t>
            </a:r>
            <a:r>
              <a:rPr lang="en-US" dirty="0" smtClean="0"/>
              <a:t> </a:t>
            </a:r>
            <a:r>
              <a:rPr lang="en-US" dirty="0" err="1" smtClean="0"/>
              <a:t>po</a:t>
            </a:r>
            <a:r>
              <a:rPr lang="en-US" dirty="0" smtClean="0"/>
              <a:t> </a:t>
            </a:r>
            <a:r>
              <a:rPr lang="en-US" dirty="0" err="1" smtClean="0"/>
              <a:t>sebi</a:t>
            </a:r>
            <a:r>
              <a:rPr lang="en-US" dirty="0" smtClean="0"/>
              <a:t> </a:t>
            </a:r>
            <a:r>
              <a:rPr lang="en-US" dirty="0" err="1" smtClean="0"/>
              <a:t>ili</a:t>
            </a:r>
            <a:r>
              <a:rPr lang="en-US" dirty="0" smtClean="0"/>
              <a:t> </a:t>
            </a:r>
            <a:r>
              <a:rPr lang="en-US" dirty="0" err="1" smtClean="0"/>
              <a:t>njegovih</a:t>
            </a:r>
            <a:r>
              <a:rPr lang="en-US" dirty="0" smtClean="0"/>
              <a:t> </a:t>
            </a:r>
            <a:r>
              <a:rPr lang="en-US" dirty="0" err="1" smtClean="0"/>
              <a:t>ornamenata</a:t>
            </a:r>
            <a:r>
              <a:rPr lang="en-US" dirty="0" smtClean="0"/>
              <a:t>.” </a:t>
            </a:r>
            <a:r>
              <a:rPr lang="en-US" dirty="0" err="1" smtClean="0"/>
              <a:t>Raniji</a:t>
            </a:r>
            <a:r>
              <a:rPr lang="en-US" dirty="0" smtClean="0"/>
              <a:t> </a:t>
            </a:r>
            <a:r>
              <a:rPr lang="en-US" dirty="0" err="1" smtClean="0"/>
              <a:t>zakon</a:t>
            </a:r>
            <a:r>
              <a:rPr lang="en-US" dirty="0" smtClean="0"/>
              <a:t> je </a:t>
            </a:r>
            <a:r>
              <a:rPr lang="en-US" dirty="0" err="1" smtClean="0"/>
              <a:t>industrijski</a:t>
            </a:r>
            <a:r>
              <a:rPr lang="en-US" dirty="0" smtClean="0"/>
              <a:t> </a:t>
            </a:r>
            <a:r>
              <a:rPr lang="en-US" dirty="0" err="1" smtClean="0"/>
              <a:t>dizajn</a:t>
            </a:r>
            <a:r>
              <a:rPr lang="en-US" dirty="0" smtClean="0"/>
              <a:t> </a:t>
            </a:r>
            <a:r>
              <a:rPr lang="en-US" dirty="0" err="1" smtClean="0"/>
              <a:t>definisao</a:t>
            </a:r>
            <a:r>
              <a:rPr lang="en-US" dirty="0" smtClean="0"/>
              <a:t> </a:t>
            </a:r>
            <a:r>
              <a:rPr lang="en-US" dirty="0" err="1" smtClean="0"/>
              <a:t>kao</a:t>
            </a:r>
            <a:r>
              <a:rPr lang="en-US" dirty="0" smtClean="0"/>
              <a:t> </a:t>
            </a:r>
            <a:r>
              <a:rPr lang="en-US" dirty="0" err="1" smtClean="0"/>
              <a:t>modele</a:t>
            </a:r>
            <a:r>
              <a:rPr lang="en-US" dirty="0" smtClean="0"/>
              <a:t>, </a:t>
            </a:r>
            <a:r>
              <a:rPr lang="en-US" dirty="0" err="1" smtClean="0"/>
              <a:t>odnosno</a:t>
            </a:r>
            <a:r>
              <a:rPr lang="en-US" dirty="0" smtClean="0"/>
              <a:t> </a:t>
            </a:r>
            <a:r>
              <a:rPr lang="en-US" dirty="0" err="1" smtClean="0"/>
              <a:t>uzorke</a:t>
            </a:r>
            <a:r>
              <a:rPr lang="en-US" dirty="0" smtClean="0"/>
              <a:t>. </a:t>
            </a:r>
            <a:r>
              <a:rPr lang="en-US" dirty="0" err="1" smtClean="0"/>
              <a:t>Svi</a:t>
            </a:r>
            <a:r>
              <a:rPr lang="en-US" dirty="0" smtClean="0"/>
              <a:t> </a:t>
            </a:r>
            <a:r>
              <a:rPr lang="en-US" dirty="0" err="1" smtClean="0"/>
              <a:t>ovi</a:t>
            </a:r>
            <a:r>
              <a:rPr lang="en-US" dirty="0" smtClean="0"/>
              <a:t> </a:t>
            </a:r>
            <a:r>
              <a:rPr lang="en-US" dirty="0" err="1" smtClean="0"/>
              <a:t>objekti</a:t>
            </a:r>
            <a:r>
              <a:rPr lang="en-US" dirty="0" smtClean="0"/>
              <a:t>, </a:t>
            </a:r>
            <a:r>
              <a:rPr lang="en-US" dirty="0" err="1" smtClean="0"/>
              <a:t>odnosno</a:t>
            </a:r>
            <a:r>
              <a:rPr lang="en-US" dirty="0" smtClean="0"/>
              <a:t> </a:t>
            </a:r>
            <a:r>
              <a:rPr lang="en-US" dirty="0" err="1" smtClean="0"/>
              <a:t>prava</a:t>
            </a:r>
            <a:r>
              <a:rPr lang="en-US" dirty="0" smtClean="0"/>
              <a:t> </a:t>
            </a:r>
            <a:r>
              <a:rPr lang="en-US" dirty="0" err="1" smtClean="0"/>
              <a:t>industrijske</a:t>
            </a:r>
            <a:r>
              <a:rPr lang="en-US" dirty="0" smtClean="0"/>
              <a:t> </a:t>
            </a:r>
            <a:r>
              <a:rPr lang="en-US" dirty="0" err="1" smtClean="0"/>
              <a:t>svojine</a:t>
            </a:r>
            <a:r>
              <a:rPr lang="en-US" dirty="0" smtClean="0"/>
              <a:t>, </a:t>
            </a:r>
            <a:r>
              <a:rPr lang="en-US" dirty="0" err="1" smtClean="0"/>
              <a:t>mogu</a:t>
            </a:r>
            <a:r>
              <a:rPr lang="en-US" dirty="0" smtClean="0"/>
              <a:t> se </a:t>
            </a:r>
            <a:r>
              <a:rPr lang="en-US" dirty="0" err="1" smtClean="0"/>
              <a:t>podijeliti</a:t>
            </a:r>
            <a:r>
              <a:rPr lang="en-US" dirty="0" smtClean="0"/>
              <a:t> </a:t>
            </a:r>
            <a:r>
              <a:rPr lang="en-US" dirty="0" err="1" smtClean="0"/>
              <a:t>po</a:t>
            </a:r>
            <a:r>
              <a:rPr lang="en-US" dirty="0" smtClean="0"/>
              <a:t> </a:t>
            </a:r>
            <a:r>
              <a:rPr lang="en-US" dirty="0" err="1" smtClean="0"/>
              <a:t>različitim</a:t>
            </a:r>
            <a:r>
              <a:rPr lang="en-US" dirty="0" smtClean="0"/>
              <a:t> </a:t>
            </a:r>
            <a:r>
              <a:rPr lang="en-US" dirty="0" err="1" smtClean="0"/>
              <a:t>osnovama</a:t>
            </a:r>
            <a:r>
              <a:rPr lang="en-US" dirty="0" smtClean="0"/>
              <a:t>. </a:t>
            </a:r>
            <a:r>
              <a:rPr lang="en-US" dirty="0" err="1" smtClean="0"/>
              <a:t>Vrsta</a:t>
            </a:r>
            <a:r>
              <a:rPr lang="en-US" dirty="0" smtClean="0"/>
              <a:t> </a:t>
            </a:r>
            <a:r>
              <a:rPr lang="en-US" dirty="0" err="1" smtClean="0"/>
              <a:t>prava</a:t>
            </a:r>
            <a:r>
              <a:rPr lang="en-US" dirty="0" smtClean="0"/>
              <a:t> </a:t>
            </a:r>
            <a:r>
              <a:rPr lang="en-US" dirty="0" err="1" smtClean="0"/>
              <a:t>utiče</a:t>
            </a:r>
            <a:r>
              <a:rPr lang="en-US" dirty="0" smtClean="0"/>
              <a:t> </a:t>
            </a:r>
            <a:r>
              <a:rPr lang="en-US" dirty="0" err="1" smtClean="0"/>
              <a:t>i</a:t>
            </a:r>
            <a:r>
              <a:rPr lang="en-US" dirty="0" smtClean="0"/>
              <a:t> </a:t>
            </a:r>
            <a:r>
              <a:rPr lang="en-US" dirty="0" err="1" smtClean="0"/>
              <a:t>na</a:t>
            </a:r>
            <a:r>
              <a:rPr lang="en-US" dirty="0" smtClean="0"/>
              <a:t> </a:t>
            </a:r>
            <a:r>
              <a:rPr lang="en-US" dirty="0" err="1" smtClean="0"/>
              <a:t>rješenje</a:t>
            </a:r>
            <a:r>
              <a:rPr lang="en-US" dirty="0" smtClean="0"/>
              <a:t> u </a:t>
            </a:r>
            <a:r>
              <a:rPr lang="en-US" dirty="0" err="1" smtClean="0"/>
              <a:t>ugovoru</a:t>
            </a:r>
            <a:r>
              <a:rPr lang="en-US" dirty="0" smtClean="0"/>
              <a:t> o </a:t>
            </a:r>
            <a:r>
              <a:rPr lang="en-US" dirty="0" err="1" smtClean="0"/>
              <a:t>licenci</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en-US" dirty="0" err="1" smtClean="0"/>
              <a:t>Radnja</a:t>
            </a:r>
            <a:r>
              <a:rPr lang="en-US" dirty="0" smtClean="0"/>
              <a:t> </a:t>
            </a:r>
            <a:r>
              <a:rPr lang="en-US" dirty="0" err="1" smtClean="0"/>
              <a:t>koja</a:t>
            </a:r>
            <a:r>
              <a:rPr lang="en-US" dirty="0" smtClean="0"/>
              <a:t> je </a:t>
            </a:r>
            <a:r>
              <a:rPr lang="en-US" dirty="0" err="1" smtClean="0"/>
              <a:t>predmet</a:t>
            </a:r>
            <a:r>
              <a:rPr lang="en-US" dirty="0" smtClean="0"/>
              <a:t> </a:t>
            </a:r>
            <a:r>
              <a:rPr lang="en-US" dirty="0" err="1" smtClean="0"/>
              <a:t>ugovora</a:t>
            </a:r>
            <a:r>
              <a:rPr lang="en-US" dirty="0" smtClean="0"/>
              <a:t> o </a:t>
            </a:r>
            <a:r>
              <a:rPr lang="en-US" dirty="0" err="1" smtClean="0"/>
              <a:t>licenci</a:t>
            </a:r>
            <a:r>
              <a:rPr lang="en-US" dirty="0" smtClean="0"/>
              <a:t> je </a:t>
            </a:r>
            <a:r>
              <a:rPr lang="en-US" dirty="0" err="1" smtClean="0"/>
              <a:t>ustupanje</a:t>
            </a:r>
            <a:r>
              <a:rPr lang="en-US" dirty="0" smtClean="0"/>
              <a:t> </a:t>
            </a:r>
            <a:r>
              <a:rPr lang="en-US" dirty="0" err="1" smtClean="0"/>
              <a:t>ovlaštenja</a:t>
            </a:r>
            <a:r>
              <a:rPr lang="en-US" dirty="0" smtClean="0"/>
              <a:t> </a:t>
            </a:r>
            <a:r>
              <a:rPr lang="en-US" dirty="0" err="1" smtClean="0"/>
              <a:t>na</a:t>
            </a:r>
            <a:r>
              <a:rPr lang="en-US" dirty="0" smtClean="0"/>
              <a:t> </a:t>
            </a:r>
            <a:r>
              <a:rPr lang="en-US" dirty="0" err="1" smtClean="0"/>
              <a:t>iskorištavanje</a:t>
            </a:r>
            <a:r>
              <a:rPr lang="en-US" dirty="0" smtClean="0"/>
              <a:t> </a:t>
            </a:r>
            <a:r>
              <a:rPr lang="en-US" dirty="0" err="1" smtClean="0"/>
              <a:t>nekog</a:t>
            </a:r>
            <a:r>
              <a:rPr lang="en-US" dirty="0" smtClean="0"/>
              <a:t> </a:t>
            </a:r>
            <a:r>
              <a:rPr lang="en-US" dirty="0" err="1" smtClean="0"/>
              <a:t>od</a:t>
            </a:r>
            <a:r>
              <a:rPr lang="en-US" dirty="0" smtClean="0"/>
              <a:t> </a:t>
            </a:r>
            <a:r>
              <a:rPr lang="en-US" dirty="0" err="1" smtClean="0"/>
              <a:t>objekata</a:t>
            </a:r>
            <a:r>
              <a:rPr lang="en-US" dirty="0" smtClean="0"/>
              <a:t> </a:t>
            </a:r>
            <a:r>
              <a:rPr lang="en-US" dirty="0" err="1" smtClean="0"/>
              <a:t>prava</a:t>
            </a:r>
            <a:r>
              <a:rPr lang="en-US" dirty="0" smtClean="0"/>
              <a:t> </a:t>
            </a:r>
            <a:r>
              <a:rPr lang="en-US" dirty="0" err="1" smtClean="0"/>
              <a:t>industrijske</a:t>
            </a:r>
            <a:r>
              <a:rPr lang="en-US" dirty="0" smtClean="0"/>
              <a:t> </a:t>
            </a:r>
            <a:r>
              <a:rPr lang="en-US" dirty="0" err="1" smtClean="0"/>
              <a:t>svojine</a:t>
            </a:r>
            <a:r>
              <a:rPr lang="en-US" dirty="0" smtClean="0"/>
              <a:t>. </a:t>
            </a:r>
            <a:r>
              <a:rPr lang="en-US" dirty="0" err="1" smtClean="0"/>
              <a:t>Garancije</a:t>
            </a:r>
            <a:r>
              <a:rPr lang="en-US" dirty="0" smtClean="0"/>
              <a:t> </a:t>
            </a:r>
            <a:r>
              <a:rPr lang="en-US" dirty="0" err="1" smtClean="0"/>
              <a:t>koje</a:t>
            </a:r>
            <a:r>
              <a:rPr lang="en-US" dirty="0" smtClean="0"/>
              <a:t> </a:t>
            </a:r>
            <a:r>
              <a:rPr lang="en-US" dirty="0" err="1" smtClean="0"/>
              <a:t>padaju</a:t>
            </a:r>
            <a:r>
              <a:rPr lang="en-US" dirty="0" smtClean="0"/>
              <a:t> </a:t>
            </a:r>
            <a:r>
              <a:rPr lang="en-US" dirty="0" err="1" smtClean="0"/>
              <a:t>na</a:t>
            </a:r>
            <a:r>
              <a:rPr lang="en-US" dirty="0" smtClean="0"/>
              <a:t> </a:t>
            </a:r>
            <a:r>
              <a:rPr lang="en-US" dirty="0" err="1" smtClean="0"/>
              <a:t>davaoca</a:t>
            </a:r>
            <a:r>
              <a:rPr lang="en-US" dirty="0" smtClean="0"/>
              <a:t> </a:t>
            </a:r>
            <a:r>
              <a:rPr lang="en-US" dirty="0" err="1" smtClean="0"/>
              <a:t>licence</a:t>
            </a:r>
            <a:r>
              <a:rPr lang="en-US" dirty="0" smtClean="0"/>
              <a:t> </a:t>
            </a:r>
            <a:r>
              <a:rPr lang="en-US" dirty="0" err="1" smtClean="0"/>
              <a:t>pokazuju</a:t>
            </a:r>
            <a:r>
              <a:rPr lang="en-US" dirty="0" smtClean="0"/>
              <a:t> </a:t>
            </a:r>
            <a:r>
              <a:rPr lang="en-US" dirty="0" err="1" smtClean="0"/>
              <a:t>da</a:t>
            </a:r>
            <a:r>
              <a:rPr lang="en-US" dirty="0" smtClean="0"/>
              <a:t> je u </a:t>
            </a:r>
            <a:r>
              <a:rPr lang="en-US" dirty="0" err="1" smtClean="0"/>
              <a:t>pitanju</a:t>
            </a:r>
            <a:r>
              <a:rPr lang="en-US" dirty="0" smtClean="0"/>
              <a:t> </a:t>
            </a:r>
            <a:r>
              <a:rPr lang="en-US" dirty="0" err="1" smtClean="0"/>
              <a:t>obaveza</a:t>
            </a:r>
            <a:r>
              <a:rPr lang="en-US" dirty="0" smtClean="0"/>
              <a:t> </a:t>
            </a:r>
            <a:r>
              <a:rPr lang="en-US" dirty="0" err="1" smtClean="0"/>
              <a:t>rezultata</a:t>
            </a:r>
            <a:r>
              <a:rPr lang="en-US" dirty="0" smtClean="0"/>
              <a:t>. Sam </a:t>
            </a:r>
            <a:r>
              <a:rPr lang="en-US" dirty="0" err="1" smtClean="0"/>
              <a:t>prenos</a:t>
            </a:r>
            <a:r>
              <a:rPr lang="en-US" dirty="0" smtClean="0"/>
              <a:t> se </a:t>
            </a:r>
            <a:r>
              <a:rPr lang="en-US" dirty="0" err="1" smtClean="0"/>
              <a:t>može</a:t>
            </a:r>
            <a:r>
              <a:rPr lang="en-US" dirty="0" smtClean="0"/>
              <a:t> </a:t>
            </a:r>
            <a:r>
              <a:rPr lang="en-US" dirty="0" err="1" smtClean="0"/>
              <a:t>izvršiti</a:t>
            </a:r>
            <a:r>
              <a:rPr lang="en-US" dirty="0" smtClean="0"/>
              <a:t> u </a:t>
            </a:r>
            <a:r>
              <a:rPr lang="en-US" dirty="0" err="1" smtClean="0"/>
              <a:t>različitim</a:t>
            </a:r>
            <a:r>
              <a:rPr lang="en-US" dirty="0" smtClean="0"/>
              <a:t> </a:t>
            </a:r>
            <a:r>
              <a:rPr lang="en-US" dirty="0" err="1" smtClean="0"/>
              <a:t>modalitetima</a:t>
            </a:r>
            <a:r>
              <a:rPr lang="en-US" dirty="0" smtClean="0"/>
              <a:t>. Oni </a:t>
            </a:r>
            <a:r>
              <a:rPr lang="en-US" dirty="0" err="1" smtClean="0"/>
              <a:t>služe</a:t>
            </a:r>
            <a:r>
              <a:rPr lang="en-US" dirty="0" smtClean="0"/>
              <a:t> </a:t>
            </a:r>
            <a:r>
              <a:rPr lang="en-US" dirty="0" err="1" smtClean="0"/>
              <a:t>i</a:t>
            </a:r>
            <a:r>
              <a:rPr lang="en-US" dirty="0" smtClean="0"/>
              <a:t> </a:t>
            </a:r>
            <a:r>
              <a:rPr lang="en-US" dirty="0" err="1" smtClean="0"/>
              <a:t>kao</a:t>
            </a:r>
            <a:r>
              <a:rPr lang="en-US" dirty="0" smtClean="0"/>
              <a:t> </a:t>
            </a:r>
            <a:r>
              <a:rPr lang="en-US" dirty="0" err="1" smtClean="0"/>
              <a:t>mjerilo</a:t>
            </a:r>
            <a:r>
              <a:rPr lang="en-US" dirty="0" smtClean="0"/>
              <a:t> </a:t>
            </a:r>
            <a:r>
              <a:rPr lang="en-US" dirty="0" err="1" smtClean="0"/>
              <a:t>za</a:t>
            </a:r>
            <a:r>
              <a:rPr lang="en-US" dirty="0" smtClean="0"/>
              <a:t> </a:t>
            </a:r>
            <a:r>
              <a:rPr lang="en-US" dirty="0" err="1" smtClean="0"/>
              <a:t>osnovnu</a:t>
            </a:r>
            <a:r>
              <a:rPr lang="en-US" dirty="0" smtClean="0"/>
              <a:t> </a:t>
            </a:r>
            <a:r>
              <a:rPr lang="en-US" dirty="0" err="1" smtClean="0"/>
              <a:t>podjelu</a:t>
            </a:r>
            <a:r>
              <a:rPr lang="en-US" dirty="0" smtClean="0"/>
              <a:t> </a:t>
            </a:r>
            <a:r>
              <a:rPr lang="en-US" dirty="0" err="1" smtClean="0"/>
              <a:t>licenci</a:t>
            </a:r>
            <a:r>
              <a:rPr lang="en-US" dirty="0" smtClean="0"/>
              <a:t>.</a:t>
            </a:r>
          </a:p>
          <a:p>
            <a:r>
              <a:rPr lang="vi-VN" dirty="0" smtClean="0"/>
              <a:t>Isključiva licenca je ona kod koje primalac stiče pravo isključivog iskorištavanja predmeta licence. A to znači da je on u “granicama prostornog važenja licence” (čl. 695 ZOO) ne može koristiti ni sam, niti je može prenijeti nekom trećem licu. Zabrana se odnosi kako na cijelo pravo, tako i na sve varijante korištenja predmeta licence. S obzirom na strogost ograničenja</a:t>
            </a:r>
            <a:r>
              <a:rPr lang="vi-VN" dirty="0" smtClean="0"/>
              <a:t>, </a:t>
            </a:r>
            <a:r>
              <a:rPr lang="vi-VN" dirty="0" smtClean="0"/>
              <a:t>logično je da se isključivost licence mora izričito ugovoriti (čl. 689 ZOO). Ukoliko je davalac licence zadržao za sebe bilo kakvo pravo iskorištavanja licence ili neku mogućnost da prenos izvrši i trećim licima, licenca je neisključiva. Zakon o obligacionim odnosima pretpostavlja postojanje neisključive licence, čim suprotno nije izričito predviđeno u ugovoru.</a:t>
            </a:r>
          </a:p>
          <a:p>
            <a:r>
              <a:rPr lang="en-US" dirty="0" err="1" smtClean="0"/>
              <a:t>Ugovor</a:t>
            </a:r>
            <a:r>
              <a:rPr lang="en-US" dirty="0" smtClean="0"/>
              <a:t> o </a:t>
            </a:r>
            <a:r>
              <a:rPr lang="en-US" dirty="0" err="1" smtClean="0"/>
              <a:t>licenci</a:t>
            </a:r>
            <a:r>
              <a:rPr lang="en-US" dirty="0" smtClean="0"/>
              <a:t> </a:t>
            </a:r>
            <a:r>
              <a:rPr lang="en-US" dirty="0" err="1" smtClean="0"/>
              <a:t>nikada</a:t>
            </a:r>
            <a:r>
              <a:rPr lang="en-US" dirty="0" smtClean="0"/>
              <a:t> ne </a:t>
            </a:r>
            <a:r>
              <a:rPr lang="en-US" dirty="0" err="1" smtClean="0"/>
              <a:t>može</a:t>
            </a:r>
            <a:r>
              <a:rPr lang="en-US" dirty="0" smtClean="0"/>
              <a:t> </a:t>
            </a:r>
            <a:r>
              <a:rPr lang="en-US" dirty="0" err="1" smtClean="0"/>
              <a:t>trajati</a:t>
            </a:r>
            <a:r>
              <a:rPr lang="en-US" dirty="0" smtClean="0"/>
              <a:t> </a:t>
            </a:r>
            <a:r>
              <a:rPr lang="en-US" dirty="0" err="1" smtClean="0"/>
              <a:t>duže</a:t>
            </a:r>
            <a:r>
              <a:rPr lang="en-US" dirty="0" smtClean="0"/>
              <a:t> </a:t>
            </a:r>
            <a:r>
              <a:rPr lang="en-US" dirty="0" err="1" smtClean="0"/>
              <a:t>od</a:t>
            </a:r>
            <a:r>
              <a:rPr lang="en-US" dirty="0" smtClean="0"/>
              <a:t> </a:t>
            </a:r>
            <a:r>
              <a:rPr lang="en-US" dirty="0" err="1" smtClean="0"/>
              <a:t>perioda</a:t>
            </a:r>
            <a:r>
              <a:rPr lang="en-US" dirty="0" smtClean="0"/>
              <a:t> </a:t>
            </a:r>
            <a:r>
              <a:rPr lang="en-US" dirty="0" err="1" smtClean="0"/>
              <a:t>zakonske</a:t>
            </a:r>
            <a:r>
              <a:rPr lang="en-US" dirty="0" smtClean="0"/>
              <a:t> </a:t>
            </a:r>
            <a:r>
              <a:rPr lang="en-US" dirty="0" err="1" smtClean="0"/>
              <a:t>zaštite</a:t>
            </a:r>
            <a:r>
              <a:rPr lang="en-US" dirty="0" smtClean="0"/>
              <a:t> </a:t>
            </a:r>
            <a:r>
              <a:rPr lang="en-US" dirty="0" err="1" smtClean="0"/>
              <a:t>prava</a:t>
            </a:r>
            <a:r>
              <a:rPr lang="en-US" dirty="0" smtClean="0"/>
              <a:t> </a:t>
            </a:r>
            <a:r>
              <a:rPr lang="en-US" dirty="0" err="1" smtClean="0"/>
              <a:t>koje</a:t>
            </a:r>
            <a:r>
              <a:rPr lang="en-US" dirty="0" smtClean="0"/>
              <a:t> se </a:t>
            </a:r>
            <a:r>
              <a:rPr lang="en-US" dirty="0" err="1" smtClean="0"/>
              <a:t>prenosi</a:t>
            </a:r>
            <a:r>
              <a:rPr lang="en-US" dirty="0" smtClean="0"/>
              <a:t> (</a:t>
            </a:r>
            <a:r>
              <a:rPr lang="en-US" dirty="0" err="1" smtClean="0"/>
              <a:t>čl</a:t>
            </a:r>
            <a:r>
              <a:rPr lang="en-US" dirty="0" smtClean="0"/>
              <a:t>. 688 ZOO). </a:t>
            </a:r>
            <a:r>
              <a:rPr lang="en-US" dirty="0" err="1" smtClean="0"/>
              <a:t>Računajući</a:t>
            </a:r>
            <a:r>
              <a:rPr lang="en-US" dirty="0" smtClean="0"/>
              <a:t> </a:t>
            </a:r>
            <a:r>
              <a:rPr lang="en-US" dirty="0" err="1" smtClean="0"/>
              <a:t>od</a:t>
            </a:r>
            <a:r>
              <a:rPr lang="en-US" dirty="0" smtClean="0"/>
              <a:t> </a:t>
            </a:r>
            <a:r>
              <a:rPr lang="en-US" dirty="0" err="1" smtClean="0"/>
              <a:t>dana</a:t>
            </a:r>
            <a:r>
              <a:rPr lang="en-US" dirty="0" smtClean="0"/>
              <a:t> </a:t>
            </a:r>
            <a:r>
              <a:rPr lang="en-US" dirty="0" err="1" smtClean="0"/>
              <a:t>podnošenja</a:t>
            </a:r>
            <a:r>
              <a:rPr lang="en-US" dirty="0" smtClean="0"/>
              <a:t> </a:t>
            </a:r>
            <a:r>
              <a:rPr lang="en-US" dirty="0" err="1" smtClean="0"/>
              <a:t>prijave</a:t>
            </a:r>
            <a:r>
              <a:rPr lang="en-US" dirty="0" smtClean="0"/>
              <a:t>, patent </a:t>
            </a:r>
            <a:r>
              <a:rPr lang="en-US" dirty="0" err="1" smtClean="0"/>
              <a:t>traje</a:t>
            </a:r>
            <a:r>
              <a:rPr lang="en-US" dirty="0" smtClean="0"/>
              <a:t> 20 </a:t>
            </a:r>
            <a:r>
              <a:rPr lang="en-US" dirty="0" err="1" smtClean="0"/>
              <a:t>godina</a:t>
            </a:r>
            <a:r>
              <a:rPr lang="en-US" dirty="0" smtClean="0"/>
              <a:t>, a </a:t>
            </a:r>
            <a:r>
              <a:rPr lang="en-US" dirty="0" err="1" smtClean="0"/>
              <a:t>industrijski</a:t>
            </a:r>
            <a:r>
              <a:rPr lang="en-US" dirty="0" smtClean="0"/>
              <a:t> </a:t>
            </a:r>
            <a:r>
              <a:rPr lang="en-US" dirty="0" err="1" smtClean="0"/>
              <a:t>dizajn</a:t>
            </a:r>
            <a:r>
              <a:rPr lang="en-US" dirty="0" smtClean="0"/>
              <a:t> 10 </a:t>
            </a:r>
            <a:r>
              <a:rPr lang="en-US" dirty="0" err="1" smtClean="0"/>
              <a:t>godina</a:t>
            </a:r>
            <a:r>
              <a:rPr lang="en-US" dirty="0" smtClean="0"/>
              <a:t> (</a:t>
            </a:r>
            <a:r>
              <a:rPr lang="en-US" dirty="0" err="1" smtClean="0"/>
              <a:t>čl</a:t>
            </a:r>
            <a:r>
              <a:rPr lang="en-US" dirty="0" smtClean="0"/>
              <a:t>. 60 </a:t>
            </a:r>
            <a:r>
              <a:rPr lang="en-US" dirty="0" err="1" smtClean="0"/>
              <a:t>i</a:t>
            </a:r>
            <a:r>
              <a:rPr lang="en-US" dirty="0" smtClean="0"/>
              <a:t> 113 ZIS). </a:t>
            </a:r>
            <a:r>
              <a:rPr lang="en-US" dirty="0" err="1" smtClean="0"/>
              <a:t>Postoje</a:t>
            </a:r>
            <a:r>
              <a:rPr lang="en-US" dirty="0" smtClean="0"/>
              <a:t> </a:t>
            </a:r>
            <a:r>
              <a:rPr lang="en-US" dirty="0" err="1" smtClean="0"/>
              <a:t>i</a:t>
            </a:r>
            <a:r>
              <a:rPr lang="en-US" dirty="0" smtClean="0"/>
              <a:t> </a:t>
            </a:r>
            <a:r>
              <a:rPr lang="en-US" dirty="0" err="1" smtClean="0"/>
              <a:t>izuzeci</a:t>
            </a:r>
            <a:r>
              <a:rPr lang="en-US" dirty="0" smtClean="0"/>
              <a:t>, </a:t>
            </a:r>
            <a:r>
              <a:rPr lang="en-US" dirty="0" err="1" smtClean="0"/>
              <a:t>tako</a:t>
            </a:r>
            <a:r>
              <a:rPr lang="en-US" dirty="0" smtClean="0"/>
              <a:t> patent </a:t>
            </a:r>
            <a:r>
              <a:rPr lang="en-US" dirty="0" err="1" smtClean="0"/>
              <a:t>sa</a:t>
            </a:r>
            <a:r>
              <a:rPr lang="en-US" dirty="0" smtClean="0"/>
              <a:t> </a:t>
            </a:r>
            <a:r>
              <a:rPr lang="en-US" dirty="0" err="1" smtClean="0"/>
              <a:t>skraćenim</a:t>
            </a:r>
            <a:r>
              <a:rPr lang="en-US" dirty="0" smtClean="0"/>
              <a:t> </a:t>
            </a:r>
            <a:r>
              <a:rPr lang="en-US" dirty="0" err="1" smtClean="0"/>
              <a:t>trajanjem</a:t>
            </a:r>
            <a:r>
              <a:rPr lang="en-US" dirty="0" smtClean="0"/>
              <a:t> </a:t>
            </a:r>
            <a:r>
              <a:rPr lang="en-US" dirty="0" err="1" smtClean="0"/>
              <a:t>traje</a:t>
            </a:r>
            <a:r>
              <a:rPr lang="en-US" dirty="0" smtClean="0"/>
              <a:t> 10 </a:t>
            </a:r>
            <a:r>
              <a:rPr lang="en-US" dirty="0" err="1" smtClean="0"/>
              <a:t>godina</a:t>
            </a:r>
            <a:r>
              <a:rPr lang="en-US" dirty="0" smtClean="0"/>
              <a:t>, a </a:t>
            </a:r>
            <a:r>
              <a:rPr lang="en-US" dirty="0" err="1" smtClean="0"/>
              <a:t>trajanje</a:t>
            </a:r>
            <a:r>
              <a:rPr lang="en-US" dirty="0" smtClean="0"/>
              <a:t> </a:t>
            </a:r>
            <a:r>
              <a:rPr lang="en-US" dirty="0" err="1" smtClean="0"/>
              <a:t>patenta</a:t>
            </a:r>
            <a:r>
              <a:rPr lang="en-US" dirty="0" smtClean="0"/>
              <a:t> </a:t>
            </a:r>
            <a:r>
              <a:rPr lang="en-US" dirty="0" err="1" smtClean="0"/>
              <a:t>po</a:t>
            </a:r>
            <a:r>
              <a:rPr lang="en-US" dirty="0" smtClean="0"/>
              <a:t> </a:t>
            </a:r>
            <a:r>
              <a:rPr lang="en-US" dirty="0" err="1" smtClean="0"/>
              <a:t>proteku</a:t>
            </a:r>
            <a:r>
              <a:rPr lang="en-US" dirty="0" smtClean="0"/>
              <a:t> 20 </a:t>
            </a:r>
            <a:r>
              <a:rPr lang="en-US" dirty="0" err="1" smtClean="0"/>
              <a:t>godina</a:t>
            </a:r>
            <a:r>
              <a:rPr lang="en-US" dirty="0" smtClean="0"/>
              <a:t> </a:t>
            </a:r>
            <a:r>
              <a:rPr lang="en-US" dirty="0" err="1" smtClean="0"/>
              <a:t>može</a:t>
            </a:r>
            <a:r>
              <a:rPr lang="en-US" dirty="0" smtClean="0"/>
              <a:t> se, </a:t>
            </a:r>
            <a:r>
              <a:rPr lang="en-US" dirty="0" err="1" smtClean="0"/>
              <a:t>izuzetno</a:t>
            </a:r>
            <a:r>
              <a:rPr lang="en-US" dirty="0" smtClean="0"/>
              <a:t>, </a:t>
            </a:r>
            <a:r>
              <a:rPr lang="en-US" dirty="0" err="1" smtClean="0"/>
              <a:t>produžiti</a:t>
            </a:r>
            <a:r>
              <a:rPr lang="en-US" dirty="0" smtClean="0"/>
              <a:t> </a:t>
            </a:r>
            <a:r>
              <a:rPr lang="en-US" dirty="0" err="1" smtClean="0"/>
              <a:t>za</a:t>
            </a:r>
            <a:r>
              <a:rPr lang="en-US" dirty="0" smtClean="0"/>
              <a:t> </a:t>
            </a:r>
            <a:r>
              <a:rPr lang="en-US" dirty="0" err="1" smtClean="0"/>
              <a:t>još</a:t>
            </a:r>
            <a:r>
              <a:rPr lang="en-US" dirty="0" smtClean="0"/>
              <a:t> </a:t>
            </a:r>
            <a:r>
              <a:rPr lang="en-US" dirty="0" err="1" smtClean="0"/>
              <a:t>najviše</a:t>
            </a:r>
            <a:r>
              <a:rPr lang="en-US" dirty="0" smtClean="0"/>
              <a:t> 5 </a:t>
            </a:r>
            <a:r>
              <a:rPr lang="en-US" dirty="0" err="1" smtClean="0"/>
              <a:t>godina</a:t>
            </a:r>
            <a:r>
              <a:rPr lang="en-US" dirty="0" smtClean="0"/>
              <a:t> (</a:t>
            </a:r>
            <a:r>
              <a:rPr lang="en-US" dirty="0" err="1" smtClean="0"/>
              <a:t>čl</a:t>
            </a:r>
            <a:r>
              <a:rPr lang="en-US" dirty="0" smtClean="0"/>
              <a:t>. 60, </a:t>
            </a:r>
            <a:r>
              <a:rPr lang="en-US" dirty="0" err="1" smtClean="0"/>
              <a:t>st</a:t>
            </a:r>
            <a:r>
              <a:rPr lang="en-US" dirty="0" smtClean="0"/>
              <a:t>. 2 </a:t>
            </a:r>
            <a:r>
              <a:rPr lang="en-US" dirty="0" err="1" smtClean="0"/>
              <a:t>i</a:t>
            </a:r>
            <a:r>
              <a:rPr lang="en-US" dirty="0" smtClean="0"/>
              <a:t> 3 ZIS).</a:t>
            </a:r>
          </a:p>
          <a:p>
            <a:r>
              <a:rPr lang="en-US" dirty="0" err="1" smtClean="0"/>
              <a:t>Licenca</a:t>
            </a:r>
            <a:r>
              <a:rPr lang="en-US" dirty="0" smtClean="0"/>
              <a:t> </a:t>
            </a:r>
            <a:r>
              <a:rPr lang="en-US" dirty="0" err="1" smtClean="0"/>
              <a:t>može</a:t>
            </a:r>
            <a:r>
              <a:rPr lang="en-US" dirty="0" smtClean="0"/>
              <a:t> </a:t>
            </a:r>
            <a:r>
              <a:rPr lang="en-US" dirty="0" err="1" smtClean="0"/>
              <a:t>biti</a:t>
            </a:r>
            <a:r>
              <a:rPr lang="en-US" dirty="0" smtClean="0"/>
              <a:t> </a:t>
            </a:r>
            <a:r>
              <a:rPr lang="en-US" dirty="0" err="1" smtClean="0"/>
              <a:t>prostorno</a:t>
            </a:r>
            <a:r>
              <a:rPr lang="en-US" dirty="0" smtClean="0"/>
              <a:t> </a:t>
            </a:r>
            <a:r>
              <a:rPr lang="en-US" dirty="0" err="1" smtClean="0"/>
              <a:t>neograničena</a:t>
            </a:r>
            <a:r>
              <a:rPr lang="en-US" dirty="0" smtClean="0"/>
              <a:t> </a:t>
            </a:r>
            <a:r>
              <a:rPr lang="en-US" dirty="0" err="1" smtClean="0"/>
              <a:t>i</a:t>
            </a:r>
            <a:r>
              <a:rPr lang="en-US" dirty="0" smtClean="0"/>
              <a:t> </a:t>
            </a:r>
            <a:r>
              <a:rPr lang="en-US" dirty="0" err="1" smtClean="0"/>
              <a:t>ograničena</a:t>
            </a:r>
            <a:r>
              <a:rPr lang="en-US" dirty="0" smtClean="0"/>
              <a:t>. </a:t>
            </a:r>
            <a:r>
              <a:rPr lang="en-US" dirty="0" err="1" smtClean="0"/>
              <a:t>Zakonska</a:t>
            </a:r>
            <a:r>
              <a:rPr lang="en-US" dirty="0" smtClean="0"/>
              <a:t> </a:t>
            </a:r>
            <a:r>
              <a:rPr lang="en-US" dirty="0" err="1" smtClean="0"/>
              <a:t>pretpostavka</a:t>
            </a:r>
            <a:r>
              <a:rPr lang="en-US" dirty="0" smtClean="0"/>
              <a:t> </a:t>
            </a:r>
            <a:r>
              <a:rPr lang="en-US" dirty="0" err="1" smtClean="0"/>
              <a:t>da</a:t>
            </a:r>
            <a:r>
              <a:rPr lang="en-US" dirty="0" smtClean="0"/>
              <a:t> je </a:t>
            </a:r>
            <a:r>
              <a:rPr lang="en-US" dirty="0" err="1" smtClean="0"/>
              <a:t>licenca</a:t>
            </a:r>
            <a:r>
              <a:rPr lang="en-US" dirty="0" smtClean="0"/>
              <a:t> </a:t>
            </a:r>
            <a:r>
              <a:rPr lang="en-US" dirty="0" err="1" smtClean="0"/>
              <a:t>prostorno</a:t>
            </a:r>
            <a:r>
              <a:rPr lang="en-US" dirty="0" smtClean="0"/>
              <a:t> </a:t>
            </a:r>
            <a:r>
              <a:rPr lang="en-US" dirty="0" err="1" smtClean="0"/>
              <a:t>neograničena</a:t>
            </a:r>
            <a:r>
              <a:rPr lang="en-US" dirty="0" smtClean="0"/>
              <a:t> </a:t>
            </a:r>
            <a:r>
              <a:rPr lang="en-US" dirty="0" err="1" smtClean="0"/>
              <a:t>mora</a:t>
            </a:r>
            <a:r>
              <a:rPr lang="en-US" dirty="0" smtClean="0"/>
              <a:t> </a:t>
            </a:r>
            <a:r>
              <a:rPr lang="en-US" dirty="0" err="1" smtClean="0"/>
              <a:t>biti</a:t>
            </a:r>
            <a:r>
              <a:rPr lang="en-US" dirty="0" smtClean="0"/>
              <a:t> </a:t>
            </a:r>
            <a:r>
              <a:rPr lang="en-US" dirty="0" err="1" smtClean="0"/>
              <a:t>opravdana</a:t>
            </a:r>
            <a:r>
              <a:rPr lang="en-US" dirty="0" smtClean="0"/>
              <a:t> </a:t>
            </a:r>
            <a:r>
              <a:rPr lang="en-US" dirty="0" err="1" smtClean="0"/>
              <a:t>tumačenjem</a:t>
            </a:r>
            <a:r>
              <a:rPr lang="en-US" dirty="0" smtClean="0"/>
              <a:t> </a:t>
            </a:r>
            <a:r>
              <a:rPr lang="en-US" dirty="0" err="1" smtClean="0"/>
              <a:t>cijelog</a:t>
            </a:r>
            <a:r>
              <a:rPr lang="en-US" dirty="0" smtClean="0"/>
              <a:t> </a:t>
            </a:r>
            <a:r>
              <a:rPr lang="en-US" dirty="0" err="1" smtClean="0"/>
              <a:t>ugovora</a:t>
            </a:r>
            <a:r>
              <a:rPr lang="en-US" dirty="0" smtClean="0"/>
              <a:t>, </a:t>
            </a:r>
            <a:r>
              <a:rPr lang="en-US" dirty="0" err="1" smtClean="0"/>
              <a:t>budući</a:t>
            </a:r>
            <a:r>
              <a:rPr lang="en-US" dirty="0" smtClean="0"/>
              <a:t> </a:t>
            </a:r>
            <a:r>
              <a:rPr lang="en-US" dirty="0" err="1" smtClean="0"/>
              <a:t>da</a:t>
            </a:r>
            <a:r>
              <a:rPr lang="en-US" dirty="0" smtClean="0"/>
              <a:t> se u </a:t>
            </a:r>
            <a:r>
              <a:rPr lang="en-US" dirty="0" err="1" smtClean="0"/>
              <a:t>ovom</a:t>
            </a:r>
            <a:r>
              <a:rPr lang="en-US" dirty="0" smtClean="0"/>
              <a:t> </a:t>
            </a:r>
            <a:r>
              <a:rPr lang="en-US" dirty="0" err="1" smtClean="0"/>
              <a:t>slučaju</a:t>
            </a:r>
            <a:r>
              <a:rPr lang="en-US" dirty="0" smtClean="0"/>
              <a:t> ne </a:t>
            </a:r>
            <a:r>
              <a:rPr lang="en-US" dirty="0" err="1" smtClean="0"/>
              <a:t>traži</a:t>
            </a:r>
            <a:r>
              <a:rPr lang="en-US" dirty="0" smtClean="0"/>
              <a:t> </a:t>
            </a:r>
            <a:r>
              <a:rPr lang="en-US" dirty="0" err="1" smtClean="0"/>
              <a:t>izričito</a:t>
            </a:r>
            <a:r>
              <a:rPr lang="en-US" dirty="0" smtClean="0"/>
              <a:t> </a:t>
            </a:r>
            <a:r>
              <a:rPr lang="en-US" dirty="0" err="1" smtClean="0"/>
              <a:t>ugovaranje</a:t>
            </a:r>
            <a:r>
              <a:rPr lang="en-US" dirty="0" smtClean="0"/>
              <a:t> </a:t>
            </a:r>
            <a:r>
              <a:rPr lang="en-US" dirty="0" err="1" smtClean="0"/>
              <a:t>ograničenja</a:t>
            </a:r>
            <a:r>
              <a:rPr lang="en-US" dirty="0" smtClean="0"/>
              <a:t> (</a:t>
            </a:r>
            <a:r>
              <a:rPr lang="en-US" dirty="0" err="1" smtClean="0"/>
              <a:t>čl</a:t>
            </a:r>
            <a:r>
              <a:rPr lang="en-US" dirty="0" smtClean="0"/>
              <a:t>. 690 ZOO). </a:t>
            </a:r>
            <a:r>
              <a:rPr lang="en-US" dirty="0" err="1" smtClean="0"/>
              <a:t>Prostorna</a:t>
            </a:r>
            <a:r>
              <a:rPr lang="en-US" dirty="0" smtClean="0"/>
              <a:t> </a:t>
            </a:r>
            <a:r>
              <a:rPr lang="en-US" dirty="0" err="1" smtClean="0"/>
              <a:t>ograničenja</a:t>
            </a:r>
            <a:r>
              <a:rPr lang="en-US" dirty="0" smtClean="0"/>
              <a:t> </a:t>
            </a:r>
            <a:r>
              <a:rPr lang="en-US" dirty="0" err="1" smtClean="0"/>
              <a:t>na</a:t>
            </a:r>
            <a:r>
              <a:rPr lang="en-US" dirty="0" smtClean="0"/>
              <a:t> </a:t>
            </a:r>
            <a:r>
              <a:rPr lang="en-US" dirty="0" err="1" smtClean="0"/>
              <a:t>području</a:t>
            </a:r>
            <a:r>
              <a:rPr lang="en-US" dirty="0" smtClean="0"/>
              <a:t> </a:t>
            </a:r>
            <a:r>
              <a:rPr lang="en-US" dirty="0" err="1" smtClean="0"/>
              <a:t>Bosne</a:t>
            </a:r>
            <a:r>
              <a:rPr lang="en-US" dirty="0" smtClean="0"/>
              <a:t> </a:t>
            </a:r>
            <a:r>
              <a:rPr lang="en-US" dirty="0" err="1" smtClean="0"/>
              <a:t>i</a:t>
            </a:r>
            <a:r>
              <a:rPr lang="en-US" dirty="0" smtClean="0"/>
              <a:t> </a:t>
            </a:r>
            <a:r>
              <a:rPr lang="en-US" dirty="0" err="1" smtClean="0"/>
              <a:t>Hercegovine</a:t>
            </a:r>
            <a:r>
              <a:rPr lang="en-US" dirty="0" smtClean="0"/>
              <a:t> ne </a:t>
            </a:r>
            <a:r>
              <a:rPr lang="en-US" dirty="0" err="1" smtClean="0"/>
              <a:t>smiju</a:t>
            </a:r>
            <a:r>
              <a:rPr lang="en-US" dirty="0" smtClean="0"/>
              <a:t> </a:t>
            </a:r>
            <a:r>
              <a:rPr lang="en-US" dirty="0" err="1" smtClean="0"/>
              <a:t>biti</a:t>
            </a:r>
            <a:r>
              <a:rPr lang="en-US" dirty="0" smtClean="0"/>
              <a:t> </a:t>
            </a:r>
            <a:r>
              <a:rPr lang="en-US" dirty="0" err="1" smtClean="0"/>
              <a:t>suprotna</a:t>
            </a:r>
            <a:r>
              <a:rPr lang="en-US" dirty="0" smtClean="0"/>
              <a:t> </a:t>
            </a:r>
            <a:r>
              <a:rPr lang="en-US" dirty="0" err="1" smtClean="0"/>
              <a:t>propisima</a:t>
            </a:r>
            <a:r>
              <a:rPr lang="en-US" dirty="0" smtClean="0"/>
              <a:t> o </a:t>
            </a:r>
            <a:r>
              <a:rPr lang="en-US" dirty="0" err="1" smtClean="0"/>
              <a:t>jedinstvenom</a:t>
            </a:r>
            <a:r>
              <a:rPr lang="en-US" dirty="0" smtClean="0"/>
              <a:t> </a:t>
            </a:r>
            <a:r>
              <a:rPr lang="en-US" dirty="0" err="1" smtClean="0"/>
              <a:t>tržištu</a:t>
            </a:r>
            <a:r>
              <a:rPr lang="en-US" dirty="0" smtClean="0"/>
              <a:t> (</a:t>
            </a:r>
            <a:r>
              <a:rPr lang="en-US" dirty="0" err="1" smtClean="0"/>
              <a:t>čl</a:t>
            </a:r>
            <a:r>
              <a:rPr lang="en-US" dirty="0" smtClean="0"/>
              <a:t>. 690 ZOO).</a:t>
            </a:r>
          </a:p>
          <a:p>
            <a:r>
              <a:rPr lang="en-US" dirty="0" err="1" smtClean="0"/>
              <a:t>Napokon</a:t>
            </a:r>
            <a:r>
              <a:rPr lang="en-US" dirty="0" smtClean="0"/>
              <a:t>, </a:t>
            </a:r>
            <a:r>
              <a:rPr lang="en-US" dirty="0" err="1" smtClean="0"/>
              <a:t>prema</a:t>
            </a:r>
            <a:r>
              <a:rPr lang="en-US" dirty="0" smtClean="0"/>
              <a:t> </a:t>
            </a:r>
            <a:r>
              <a:rPr lang="en-US" dirty="0" err="1" smtClean="0"/>
              <a:t>obimu</a:t>
            </a:r>
            <a:r>
              <a:rPr lang="en-US" dirty="0" smtClean="0"/>
              <a:t> </a:t>
            </a:r>
            <a:r>
              <a:rPr lang="en-US" dirty="0" err="1" smtClean="0"/>
              <a:t>i</a:t>
            </a:r>
            <a:r>
              <a:rPr lang="en-US" dirty="0" smtClean="0"/>
              <a:t> </a:t>
            </a:r>
            <a:r>
              <a:rPr lang="en-US" dirty="0" err="1" smtClean="0"/>
              <a:t>mjeri</a:t>
            </a:r>
            <a:r>
              <a:rPr lang="en-US" dirty="0" smtClean="0"/>
              <a:t> </a:t>
            </a:r>
            <a:r>
              <a:rPr lang="en-US" dirty="0" err="1" smtClean="0"/>
              <a:t>prenosa</a:t>
            </a:r>
            <a:r>
              <a:rPr lang="en-US" dirty="0" smtClean="0"/>
              <a:t> </a:t>
            </a:r>
            <a:r>
              <a:rPr lang="en-US" dirty="0" err="1" smtClean="0"/>
              <a:t>ovlaštenja</a:t>
            </a:r>
            <a:r>
              <a:rPr lang="en-US" dirty="0" smtClean="0"/>
              <a:t> </a:t>
            </a:r>
            <a:r>
              <a:rPr lang="en-US" dirty="0" err="1" smtClean="0"/>
              <a:t>na</a:t>
            </a:r>
            <a:r>
              <a:rPr lang="en-US" dirty="0" smtClean="0"/>
              <a:t> </a:t>
            </a:r>
            <a:r>
              <a:rPr lang="en-US" dirty="0" err="1" smtClean="0"/>
              <a:t>primaoca</a:t>
            </a:r>
            <a:r>
              <a:rPr lang="en-US" dirty="0" smtClean="0"/>
              <a:t> </a:t>
            </a:r>
            <a:r>
              <a:rPr lang="en-US" dirty="0" err="1" smtClean="0"/>
              <a:t>licence</a:t>
            </a:r>
            <a:r>
              <a:rPr lang="en-US" dirty="0" smtClean="0"/>
              <a:t>, </a:t>
            </a:r>
            <a:r>
              <a:rPr lang="en-US" dirty="0" err="1" smtClean="0"/>
              <a:t>ona</a:t>
            </a:r>
            <a:r>
              <a:rPr lang="en-US" dirty="0" smtClean="0"/>
              <a:t> </a:t>
            </a:r>
            <a:r>
              <a:rPr lang="en-US" dirty="0" err="1" smtClean="0"/>
              <a:t>može</a:t>
            </a:r>
            <a:r>
              <a:rPr lang="en-US" dirty="0" smtClean="0"/>
              <a:t> </a:t>
            </a:r>
            <a:r>
              <a:rPr lang="en-US" dirty="0" err="1" smtClean="0"/>
              <a:t>biti</a:t>
            </a:r>
            <a:r>
              <a:rPr lang="en-US" dirty="0" smtClean="0"/>
              <a:t> </a:t>
            </a:r>
            <a:r>
              <a:rPr lang="en-US" dirty="0" err="1" smtClean="0"/>
              <a:t>potpuna</a:t>
            </a:r>
            <a:r>
              <a:rPr lang="en-US" dirty="0" smtClean="0"/>
              <a:t> </a:t>
            </a:r>
            <a:r>
              <a:rPr lang="en-US" dirty="0" err="1" smtClean="0"/>
              <a:t>i</a:t>
            </a:r>
            <a:r>
              <a:rPr lang="en-US" dirty="0" smtClean="0"/>
              <a:t> </a:t>
            </a:r>
            <a:r>
              <a:rPr lang="en-US" dirty="0" err="1" smtClean="0"/>
              <a:t>djelimična</a:t>
            </a:r>
            <a:r>
              <a:rPr lang="en-US" dirty="0" smtClean="0"/>
              <a:t>. </a:t>
            </a:r>
            <a:r>
              <a:rPr lang="en-US" dirty="0" err="1" smtClean="0"/>
              <a:t>Kvalifikacija</a:t>
            </a:r>
            <a:r>
              <a:rPr lang="en-US" dirty="0" smtClean="0"/>
              <a:t> </a:t>
            </a:r>
            <a:r>
              <a:rPr lang="en-US" dirty="0" err="1" smtClean="0"/>
              <a:t>licence</a:t>
            </a:r>
            <a:r>
              <a:rPr lang="en-US" dirty="0" smtClean="0"/>
              <a:t> </a:t>
            </a:r>
            <a:r>
              <a:rPr lang="en-US" dirty="0" err="1" smtClean="0"/>
              <a:t>prema</a:t>
            </a:r>
            <a:r>
              <a:rPr lang="en-US" dirty="0" smtClean="0"/>
              <a:t> </a:t>
            </a:r>
            <a:r>
              <a:rPr lang="en-US" dirty="0" err="1" smtClean="0"/>
              <a:t>ovome</a:t>
            </a:r>
            <a:r>
              <a:rPr lang="en-US" dirty="0" smtClean="0"/>
              <a:t> </a:t>
            </a:r>
            <a:r>
              <a:rPr lang="en-US" dirty="0" err="1" smtClean="0"/>
              <a:t>mjerilu</a:t>
            </a:r>
            <a:r>
              <a:rPr lang="en-US" dirty="0" smtClean="0"/>
              <a:t> </a:t>
            </a:r>
            <a:r>
              <a:rPr lang="en-US" dirty="0" err="1" smtClean="0"/>
              <a:t>zavisi</a:t>
            </a:r>
            <a:r>
              <a:rPr lang="en-US" dirty="0" smtClean="0"/>
              <a:t> </a:t>
            </a:r>
            <a:r>
              <a:rPr lang="en-US" dirty="0" err="1" smtClean="0"/>
              <a:t>od</a:t>
            </a:r>
            <a:r>
              <a:rPr lang="en-US" dirty="0" smtClean="0"/>
              <a:t> </a:t>
            </a:r>
            <a:r>
              <a:rPr lang="en-US" dirty="0" err="1" smtClean="0"/>
              <a:t>sadržaja</a:t>
            </a:r>
            <a:r>
              <a:rPr lang="en-US" dirty="0" smtClean="0"/>
              <a:t> </a:t>
            </a:r>
            <a:r>
              <a:rPr lang="en-US" dirty="0" err="1" smtClean="0"/>
              <a:t>konkretnog</a:t>
            </a:r>
            <a:r>
              <a:rPr lang="en-US" dirty="0" smtClean="0"/>
              <a:t> </a:t>
            </a:r>
            <a:r>
              <a:rPr lang="en-US" dirty="0" err="1" smtClean="0"/>
              <a:t>ugovora</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2.3. </a:t>
            </a:r>
            <a:r>
              <a:rPr lang="en-US" b="1" dirty="0" err="1" smtClean="0"/>
              <a:t>Cijena</a:t>
            </a:r>
            <a:endParaRPr lang="en-US" b="1" dirty="0" smtClean="0"/>
          </a:p>
          <a:p>
            <a:r>
              <a:rPr lang="vi-VN" dirty="0" smtClean="0"/>
              <a:t>Naknada je protuvrijednost koju primalac stavlja na raspolaganje davaocu licence za ustupljeno pravo iskorištavanja objekta intelektualne svojine koji je predmet ugovora. Naknada mora biti određena ili odrediva. Utvrđuje se ugovorom i predstavlja njegov bitan elemenat (čl. 686 ZOO</a:t>
            </a:r>
            <a:r>
              <a:rPr lang="vi-VN" dirty="0" smtClean="0"/>
              <a:t>).</a:t>
            </a:r>
            <a:r>
              <a:rPr lang="hr-HR" dirty="0" smtClean="0"/>
              <a:t> </a:t>
            </a:r>
            <a:r>
              <a:rPr lang="vi-VN" dirty="0" smtClean="0"/>
              <a:t>Na vrijednost licence utiču faktori proizvodnje, tržišta i monopola</a:t>
            </a:r>
            <a:r>
              <a:rPr lang="vi-VN" dirty="0" smtClean="0"/>
              <a:t>. Složenost </a:t>
            </a:r>
            <a:r>
              <a:rPr lang="vi-VN" dirty="0" smtClean="0"/>
              <a:t>ovih činilaca i nužnost njihove ne samo objektivne nego i subjektivne procjene dovela je do više načina određivanja visine naknade. Ona se može ugovoriti u paušalnom iznosu, po komadu, srazmjerno materijalnim troškovima proizvodnje, prema prometu i po veličini dobiti</a:t>
            </a:r>
            <a:r>
              <a:rPr lang="vi-VN" dirty="0" smtClean="0"/>
              <a:t>. Svi </a:t>
            </a:r>
            <a:r>
              <a:rPr lang="vi-VN" dirty="0" smtClean="0"/>
              <a:t>navedeni metodi mogu biti primijenjeni i u nekoj kombinaciji o kojoj se stranke dogovore</a:t>
            </a:r>
            <a:r>
              <a:rPr lang="vi-VN" dirty="0" smtClean="0"/>
              <a:t>. Način </a:t>
            </a:r>
            <a:r>
              <a:rPr lang="vi-VN" dirty="0" smtClean="0"/>
              <a:t>određivanja cijene utiče na modalitete plaćanja i na obaveze primaoca licence koje su povezane sa plaćanjem cijene.</a:t>
            </a:r>
          </a:p>
          <a:p>
            <a:r>
              <a:rPr lang="en-US" dirty="0" err="1" smtClean="0"/>
              <a:t>Faktori</a:t>
            </a:r>
            <a:r>
              <a:rPr lang="en-US" dirty="0" smtClean="0"/>
              <a:t> </a:t>
            </a:r>
            <a:r>
              <a:rPr lang="en-US" dirty="0" err="1" smtClean="0"/>
              <a:t>koji</a:t>
            </a:r>
            <a:r>
              <a:rPr lang="en-US" dirty="0" smtClean="0"/>
              <a:t> </a:t>
            </a:r>
            <a:r>
              <a:rPr lang="en-US" dirty="0" err="1" smtClean="0"/>
              <a:t>opredjeljuju</a:t>
            </a:r>
            <a:r>
              <a:rPr lang="en-US" dirty="0" smtClean="0"/>
              <a:t> </a:t>
            </a:r>
            <a:r>
              <a:rPr lang="en-US" dirty="0" err="1" smtClean="0"/>
              <a:t>vrijednost</a:t>
            </a:r>
            <a:r>
              <a:rPr lang="en-US" dirty="0" smtClean="0"/>
              <a:t> </a:t>
            </a:r>
            <a:r>
              <a:rPr lang="en-US" dirty="0" err="1" smtClean="0"/>
              <a:t>licence</a:t>
            </a:r>
            <a:r>
              <a:rPr lang="en-US" dirty="0" smtClean="0"/>
              <a:t> </a:t>
            </a:r>
            <a:r>
              <a:rPr lang="en-US" dirty="0" err="1" smtClean="0"/>
              <a:t>determinišu</a:t>
            </a:r>
            <a:r>
              <a:rPr lang="en-US" dirty="0" smtClean="0"/>
              <a:t> </a:t>
            </a:r>
            <a:r>
              <a:rPr lang="en-US" dirty="0" err="1" smtClean="0"/>
              <a:t>i</a:t>
            </a:r>
            <a:r>
              <a:rPr lang="en-US" dirty="0" smtClean="0"/>
              <a:t> (ne)</a:t>
            </a:r>
            <a:r>
              <a:rPr lang="en-US" dirty="0" err="1" smtClean="0"/>
              <a:t>izvjesnost</a:t>
            </a:r>
            <a:r>
              <a:rPr lang="en-US" dirty="0" smtClean="0"/>
              <a:t> </a:t>
            </a:r>
            <a:r>
              <a:rPr lang="en-US" dirty="0" err="1" smtClean="0"/>
              <a:t>njenog</a:t>
            </a:r>
            <a:r>
              <a:rPr lang="en-US" dirty="0" smtClean="0"/>
              <a:t> </a:t>
            </a:r>
            <a:r>
              <a:rPr lang="en-US" dirty="0" err="1" smtClean="0"/>
              <a:t>ostvarivanja</a:t>
            </a:r>
            <a:r>
              <a:rPr lang="en-US" dirty="0" smtClean="0"/>
              <a:t>. </a:t>
            </a:r>
            <a:r>
              <a:rPr lang="en-US" dirty="0" err="1" smtClean="0"/>
              <a:t>Zbog</a:t>
            </a:r>
            <a:r>
              <a:rPr lang="en-US" dirty="0" smtClean="0"/>
              <a:t> toga se </a:t>
            </a:r>
            <a:r>
              <a:rPr lang="en-US" dirty="0" err="1" smtClean="0"/>
              <a:t>omogućava</a:t>
            </a:r>
            <a:r>
              <a:rPr lang="en-US" dirty="0" smtClean="0"/>
              <a:t> </a:t>
            </a:r>
            <a:r>
              <a:rPr lang="en-US" dirty="0" err="1" smtClean="0"/>
              <a:t>svakoj</a:t>
            </a:r>
            <a:r>
              <a:rPr lang="en-US" dirty="0" smtClean="0"/>
              <a:t> </a:t>
            </a:r>
            <a:r>
              <a:rPr lang="en-US" dirty="0" err="1" smtClean="0"/>
              <a:t>zainteresovanoj</a:t>
            </a:r>
            <a:r>
              <a:rPr lang="en-US" dirty="0" smtClean="0"/>
              <a:t> </a:t>
            </a:r>
            <a:r>
              <a:rPr lang="en-US" dirty="0" err="1" smtClean="0"/>
              <a:t>strani</a:t>
            </a:r>
            <a:r>
              <a:rPr lang="en-US" dirty="0" smtClean="0"/>
              <a:t> </a:t>
            </a:r>
            <a:r>
              <a:rPr lang="en-US" dirty="0" err="1" smtClean="0"/>
              <a:t>da</a:t>
            </a:r>
            <a:r>
              <a:rPr lang="en-US" dirty="0" smtClean="0"/>
              <a:t> </a:t>
            </a:r>
            <a:r>
              <a:rPr lang="en-US" dirty="0" err="1" smtClean="0"/>
              <a:t>zahtijeva</a:t>
            </a:r>
            <a:r>
              <a:rPr lang="en-US" dirty="0" smtClean="0"/>
              <a:t> </a:t>
            </a:r>
            <a:r>
              <a:rPr lang="en-US" dirty="0" err="1" smtClean="0"/>
              <a:t>izmjenu</a:t>
            </a:r>
            <a:r>
              <a:rPr lang="en-US" dirty="0" smtClean="0"/>
              <a:t> </a:t>
            </a:r>
            <a:r>
              <a:rPr lang="en-US" dirty="0" err="1" smtClean="0"/>
              <a:t>ugovorene</a:t>
            </a:r>
            <a:r>
              <a:rPr lang="en-US" dirty="0" smtClean="0"/>
              <a:t> </a:t>
            </a:r>
            <a:r>
              <a:rPr lang="en-US" dirty="0" err="1" smtClean="0"/>
              <a:t>naknade</a:t>
            </a:r>
            <a:r>
              <a:rPr lang="en-US" dirty="0" smtClean="0"/>
              <a:t>, </a:t>
            </a:r>
            <a:r>
              <a:rPr lang="en-US" dirty="0" err="1" smtClean="0"/>
              <a:t>ako</a:t>
            </a:r>
            <a:r>
              <a:rPr lang="en-US" dirty="0" smtClean="0"/>
              <a:t> je </a:t>
            </a:r>
            <a:r>
              <a:rPr lang="en-US" dirty="0" err="1" smtClean="0"/>
              <a:t>ona</a:t>
            </a:r>
            <a:r>
              <a:rPr lang="en-US" dirty="0" smtClean="0"/>
              <a:t> “</a:t>
            </a:r>
            <a:r>
              <a:rPr lang="en-US" dirty="0" err="1" smtClean="0"/>
              <a:t>postala</a:t>
            </a:r>
            <a:r>
              <a:rPr lang="en-US" dirty="0" smtClean="0"/>
              <a:t> </a:t>
            </a:r>
            <a:r>
              <a:rPr lang="en-US" dirty="0" err="1" smtClean="0"/>
              <a:t>očito</a:t>
            </a:r>
            <a:r>
              <a:rPr lang="en-US" dirty="0" smtClean="0"/>
              <a:t> </a:t>
            </a:r>
            <a:r>
              <a:rPr lang="en-US" dirty="0" err="1" smtClean="0"/>
              <a:t>nesrazmjerna</a:t>
            </a:r>
            <a:r>
              <a:rPr lang="en-US" dirty="0" smtClean="0"/>
              <a:t> u </a:t>
            </a:r>
            <a:r>
              <a:rPr lang="en-US" dirty="0" err="1" smtClean="0"/>
              <a:t>odnosu</a:t>
            </a:r>
            <a:r>
              <a:rPr lang="en-US" dirty="0" smtClean="0"/>
              <a:t> </a:t>
            </a:r>
            <a:r>
              <a:rPr lang="en-US" dirty="0" err="1" smtClean="0"/>
              <a:t>prema</a:t>
            </a:r>
            <a:r>
              <a:rPr lang="en-US" dirty="0" smtClean="0"/>
              <a:t> </a:t>
            </a:r>
            <a:r>
              <a:rPr lang="en-US" dirty="0" err="1" smtClean="0"/>
              <a:t>prihodu</a:t>
            </a:r>
            <a:r>
              <a:rPr lang="en-US" dirty="0" smtClean="0"/>
              <a:t> </a:t>
            </a:r>
            <a:r>
              <a:rPr lang="en-US" dirty="0" err="1" smtClean="0"/>
              <a:t>koji</a:t>
            </a:r>
            <a:r>
              <a:rPr lang="en-US" dirty="0" smtClean="0"/>
              <a:t> </a:t>
            </a:r>
            <a:r>
              <a:rPr lang="en-US" dirty="0" err="1" smtClean="0"/>
              <a:t>sticalac</a:t>
            </a:r>
            <a:r>
              <a:rPr lang="en-US" dirty="0" smtClean="0"/>
              <a:t> </a:t>
            </a:r>
            <a:r>
              <a:rPr lang="en-US" dirty="0" err="1" smtClean="0"/>
              <a:t>licence</a:t>
            </a:r>
            <a:r>
              <a:rPr lang="en-US" dirty="0" smtClean="0"/>
              <a:t> </a:t>
            </a:r>
            <a:r>
              <a:rPr lang="en-US" dirty="0" err="1" smtClean="0"/>
              <a:t>ima</a:t>
            </a:r>
            <a:r>
              <a:rPr lang="en-US" dirty="0" smtClean="0"/>
              <a:t> </a:t>
            </a:r>
            <a:r>
              <a:rPr lang="en-US" dirty="0" err="1" smtClean="0"/>
              <a:t>od</a:t>
            </a:r>
            <a:r>
              <a:rPr lang="en-US" dirty="0" smtClean="0"/>
              <a:t> </a:t>
            </a:r>
            <a:r>
              <a:rPr lang="en-US" dirty="0" err="1" smtClean="0"/>
              <a:t>iskorištavanja</a:t>
            </a:r>
            <a:r>
              <a:rPr lang="en-US" dirty="0" smtClean="0"/>
              <a:t> </a:t>
            </a:r>
            <a:r>
              <a:rPr lang="en-US" dirty="0" err="1" smtClean="0"/>
              <a:t>predmeta</a:t>
            </a:r>
            <a:r>
              <a:rPr lang="en-US" dirty="0" smtClean="0"/>
              <a:t> </a:t>
            </a:r>
            <a:r>
              <a:rPr lang="en-US" dirty="0" err="1" smtClean="0"/>
              <a:t>licence</a:t>
            </a:r>
            <a:r>
              <a:rPr lang="en-US" dirty="0" smtClean="0"/>
              <a:t>” (</a:t>
            </a:r>
            <a:r>
              <a:rPr lang="en-US" dirty="0" err="1" smtClean="0"/>
              <a:t>čl</a:t>
            </a:r>
            <a:r>
              <a:rPr lang="en-US" dirty="0" smtClean="0"/>
              <a:t>. 703 ZOO). </a:t>
            </a:r>
            <a:r>
              <a:rPr lang="en-US" dirty="0" err="1" smtClean="0"/>
              <a:t>Iako</a:t>
            </a:r>
            <a:r>
              <a:rPr lang="en-US" dirty="0" smtClean="0"/>
              <a:t> do </a:t>
            </a:r>
            <a:r>
              <a:rPr lang="en-US" dirty="0" err="1" smtClean="0"/>
              <a:t>nesrazmjerne</a:t>
            </a:r>
            <a:r>
              <a:rPr lang="en-US" dirty="0" smtClean="0"/>
              <a:t> </a:t>
            </a:r>
            <a:r>
              <a:rPr lang="en-US" dirty="0" err="1" smtClean="0"/>
              <a:t>naknade</a:t>
            </a:r>
            <a:r>
              <a:rPr lang="en-US" dirty="0" smtClean="0"/>
              <a:t> </a:t>
            </a:r>
            <a:r>
              <a:rPr lang="en-US" dirty="0" err="1" smtClean="0"/>
              <a:t>i</a:t>
            </a:r>
            <a:r>
              <a:rPr lang="en-US" dirty="0" smtClean="0"/>
              <a:t> </a:t>
            </a:r>
            <a:r>
              <a:rPr lang="en-US" dirty="0" err="1" smtClean="0"/>
              <a:t>koristi</a:t>
            </a:r>
            <a:r>
              <a:rPr lang="en-US" dirty="0" smtClean="0"/>
              <a:t> </a:t>
            </a:r>
            <a:r>
              <a:rPr lang="en-US" dirty="0" err="1" smtClean="0"/>
              <a:t>može</a:t>
            </a:r>
            <a:r>
              <a:rPr lang="en-US" dirty="0" smtClean="0"/>
              <a:t> </a:t>
            </a:r>
            <a:r>
              <a:rPr lang="en-US" dirty="0" err="1" smtClean="0"/>
              <a:t>doći</a:t>
            </a:r>
            <a:r>
              <a:rPr lang="en-US" dirty="0" smtClean="0"/>
              <a:t> </a:t>
            </a:r>
            <a:r>
              <a:rPr lang="en-US" dirty="0" err="1" smtClean="0"/>
              <a:t>i</a:t>
            </a:r>
            <a:r>
              <a:rPr lang="en-US" dirty="0" smtClean="0"/>
              <a:t> </a:t>
            </a:r>
            <a:r>
              <a:rPr lang="en-US" dirty="0" err="1" smtClean="0"/>
              <a:t>isključivo</a:t>
            </a:r>
            <a:r>
              <a:rPr lang="en-US" dirty="0" smtClean="0"/>
              <a:t> </a:t>
            </a:r>
            <a:r>
              <a:rPr lang="en-US" dirty="0" err="1" smtClean="0"/>
              <a:t>usljed</a:t>
            </a:r>
            <a:r>
              <a:rPr lang="en-US" dirty="0" smtClean="0"/>
              <a:t> </a:t>
            </a:r>
            <a:r>
              <a:rPr lang="en-US" dirty="0" err="1" smtClean="0"/>
              <a:t>krive</a:t>
            </a:r>
            <a:r>
              <a:rPr lang="en-US" dirty="0" smtClean="0"/>
              <a:t> </a:t>
            </a:r>
            <a:r>
              <a:rPr lang="en-US" dirty="0" err="1" smtClean="0"/>
              <a:t>procjene</a:t>
            </a:r>
            <a:r>
              <a:rPr lang="en-US" dirty="0" smtClean="0"/>
              <a:t> </a:t>
            </a:r>
            <a:r>
              <a:rPr lang="en-US" dirty="0" err="1" smtClean="0"/>
              <a:t>jedne</a:t>
            </a:r>
            <a:r>
              <a:rPr lang="en-US" dirty="0" smtClean="0"/>
              <a:t> </a:t>
            </a:r>
            <a:r>
              <a:rPr lang="en-US" dirty="0" err="1" smtClean="0"/>
              <a:t>od</a:t>
            </a:r>
            <a:r>
              <a:rPr lang="en-US" dirty="0" smtClean="0"/>
              <a:t> </a:t>
            </a:r>
            <a:r>
              <a:rPr lang="en-US" dirty="0" err="1" smtClean="0"/>
              <a:t>ugovornih</a:t>
            </a:r>
            <a:r>
              <a:rPr lang="en-US" dirty="0" smtClean="0"/>
              <a:t> </a:t>
            </a:r>
            <a:r>
              <a:rPr lang="en-US" dirty="0" err="1" smtClean="0"/>
              <a:t>strana</a:t>
            </a:r>
            <a:r>
              <a:rPr lang="en-US" dirty="0" smtClean="0"/>
              <a:t>, a ne </a:t>
            </a:r>
            <a:r>
              <a:rPr lang="en-US" dirty="0" err="1" smtClean="0"/>
              <a:t>i</a:t>
            </a:r>
            <a:r>
              <a:rPr lang="en-US" dirty="0" smtClean="0"/>
              <a:t> </a:t>
            </a:r>
            <a:r>
              <a:rPr lang="en-US" dirty="0" err="1" smtClean="0"/>
              <a:t>zbog</a:t>
            </a:r>
            <a:r>
              <a:rPr lang="en-US" dirty="0" smtClean="0"/>
              <a:t> </a:t>
            </a:r>
            <a:r>
              <a:rPr lang="en-US" dirty="0" err="1" smtClean="0"/>
              <a:t>naknadnih</a:t>
            </a:r>
            <a:r>
              <a:rPr lang="en-US" dirty="0" smtClean="0"/>
              <a:t> “</a:t>
            </a:r>
            <a:r>
              <a:rPr lang="en-US" dirty="0" err="1" smtClean="0"/>
              <a:t>okolnosti</a:t>
            </a:r>
            <a:r>
              <a:rPr lang="en-US" dirty="0" smtClean="0"/>
              <a:t> </a:t>
            </a:r>
            <a:r>
              <a:rPr lang="en-US" dirty="0" err="1" smtClean="0"/>
              <a:t>koje</a:t>
            </a:r>
            <a:r>
              <a:rPr lang="en-US" dirty="0" smtClean="0"/>
              <a:t> </a:t>
            </a:r>
            <a:r>
              <a:rPr lang="en-US" dirty="0" err="1" smtClean="0"/>
              <a:t>otežavaju</a:t>
            </a:r>
            <a:r>
              <a:rPr lang="en-US" dirty="0" smtClean="0"/>
              <a:t> </a:t>
            </a:r>
            <a:r>
              <a:rPr lang="en-US" dirty="0" err="1" smtClean="0"/>
              <a:t>ispunjenje</a:t>
            </a:r>
            <a:r>
              <a:rPr lang="en-US" dirty="0" smtClean="0"/>
              <a:t> </a:t>
            </a:r>
            <a:r>
              <a:rPr lang="en-US" dirty="0" err="1" smtClean="0"/>
              <a:t>obaveze</a:t>
            </a:r>
            <a:r>
              <a:rPr lang="en-US" dirty="0" smtClean="0"/>
              <a:t> </a:t>
            </a:r>
            <a:r>
              <a:rPr lang="en-US" dirty="0" err="1" smtClean="0"/>
              <a:t>jedne</a:t>
            </a:r>
            <a:r>
              <a:rPr lang="en-US" dirty="0" smtClean="0"/>
              <a:t> </a:t>
            </a:r>
            <a:r>
              <a:rPr lang="en-US" dirty="0" err="1" smtClean="0"/>
              <a:t>strane</a:t>
            </a:r>
            <a:r>
              <a:rPr lang="en-US" dirty="0" smtClean="0"/>
              <a:t>” (</a:t>
            </a:r>
            <a:r>
              <a:rPr lang="en-US" dirty="0" err="1" smtClean="0"/>
              <a:t>čl</a:t>
            </a:r>
            <a:r>
              <a:rPr lang="en-US" dirty="0" smtClean="0"/>
              <a:t>. 133 ZOO), u </a:t>
            </a:r>
            <a:r>
              <a:rPr lang="en-US" dirty="0" err="1" smtClean="0"/>
              <a:t>teoriji</a:t>
            </a:r>
            <a:r>
              <a:rPr lang="en-US" dirty="0" smtClean="0"/>
              <a:t> </a:t>
            </a:r>
            <a:r>
              <a:rPr lang="en-US" dirty="0" err="1" smtClean="0"/>
              <a:t>prava</a:t>
            </a:r>
            <a:r>
              <a:rPr lang="en-US" dirty="0" smtClean="0"/>
              <a:t> </a:t>
            </a:r>
            <a:r>
              <a:rPr lang="en-US" dirty="0" err="1" smtClean="0"/>
              <a:t>intelektualne</a:t>
            </a:r>
            <a:r>
              <a:rPr lang="en-US" dirty="0" smtClean="0"/>
              <a:t> </a:t>
            </a:r>
            <a:r>
              <a:rPr lang="en-US" dirty="0" err="1" smtClean="0"/>
              <a:t>svojine</a:t>
            </a:r>
            <a:r>
              <a:rPr lang="en-US" dirty="0" smtClean="0"/>
              <a:t> se, </a:t>
            </a:r>
            <a:r>
              <a:rPr lang="en-US" dirty="0" err="1" smtClean="0"/>
              <a:t>ipak</a:t>
            </a:r>
            <a:r>
              <a:rPr lang="en-US" dirty="0" smtClean="0"/>
              <a:t>, </a:t>
            </a:r>
            <a:r>
              <a:rPr lang="en-US" dirty="0" err="1" smtClean="0"/>
              <a:t>smatra</a:t>
            </a:r>
            <a:r>
              <a:rPr lang="en-US" dirty="0" smtClean="0"/>
              <a:t> </a:t>
            </a:r>
            <a:r>
              <a:rPr lang="en-US" dirty="0" err="1" smtClean="0"/>
              <a:t>da</a:t>
            </a:r>
            <a:r>
              <a:rPr lang="en-US" dirty="0" smtClean="0"/>
              <a:t> je u </a:t>
            </a:r>
            <a:r>
              <a:rPr lang="en-US" dirty="0" err="1" smtClean="0"/>
              <a:t>ugovor</a:t>
            </a:r>
            <a:r>
              <a:rPr lang="en-US" dirty="0" smtClean="0"/>
              <a:t> o </a:t>
            </a:r>
            <a:r>
              <a:rPr lang="en-US" dirty="0" err="1" smtClean="0"/>
              <a:t>licenci</a:t>
            </a:r>
            <a:r>
              <a:rPr lang="en-US" dirty="0" smtClean="0"/>
              <a:t> </a:t>
            </a:r>
            <a:r>
              <a:rPr lang="en-US" dirty="0" err="1" smtClean="0"/>
              <a:t>uvedena</a:t>
            </a:r>
            <a:r>
              <a:rPr lang="en-US" dirty="0" smtClean="0"/>
              <a:t> </a:t>
            </a:r>
            <a:r>
              <a:rPr lang="en-US" dirty="0" err="1" smtClean="0"/>
              <a:t>klauzula</a:t>
            </a:r>
            <a:r>
              <a:rPr lang="en-US" dirty="0" smtClean="0"/>
              <a:t> o </a:t>
            </a:r>
            <a:r>
              <a:rPr lang="en-US" dirty="0" err="1" smtClean="0"/>
              <a:t>promijenjenim</a:t>
            </a:r>
            <a:r>
              <a:rPr lang="en-US" dirty="0" smtClean="0"/>
              <a:t> </a:t>
            </a:r>
            <a:r>
              <a:rPr lang="en-US" dirty="0" err="1" smtClean="0"/>
              <a:t>okolnostima</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lstStyle/>
          <a:p>
            <a:r>
              <a:rPr lang="en-US" b="1" dirty="0" smtClean="0"/>
              <a:t>2.4. Forma </a:t>
            </a:r>
            <a:r>
              <a:rPr lang="en-US" b="1" dirty="0" err="1" smtClean="0"/>
              <a:t>ugovora</a:t>
            </a:r>
            <a:endParaRPr lang="en-US" b="1" dirty="0" smtClean="0"/>
          </a:p>
          <a:p>
            <a:r>
              <a:rPr lang="en-US" dirty="0" err="1" smtClean="0"/>
              <a:t>Pošto</a:t>
            </a:r>
            <a:r>
              <a:rPr lang="en-US" dirty="0" smtClean="0"/>
              <a:t> se </a:t>
            </a:r>
            <a:r>
              <a:rPr lang="en-US" dirty="0" err="1" smtClean="0"/>
              <a:t>ugovor</a:t>
            </a:r>
            <a:r>
              <a:rPr lang="en-US" dirty="0" smtClean="0"/>
              <a:t> o </a:t>
            </a:r>
            <a:r>
              <a:rPr lang="en-US" dirty="0" err="1" smtClean="0"/>
              <a:t>licenci</a:t>
            </a:r>
            <a:r>
              <a:rPr lang="en-US" dirty="0" smtClean="0"/>
              <a:t> </a:t>
            </a:r>
            <a:r>
              <a:rPr lang="en-US" dirty="0" err="1" smtClean="0"/>
              <a:t>mora</a:t>
            </a:r>
            <a:r>
              <a:rPr lang="en-US" dirty="0" smtClean="0"/>
              <a:t> </a:t>
            </a:r>
            <a:r>
              <a:rPr lang="en-US" dirty="0" err="1" smtClean="0"/>
              <a:t>zaključiti</a:t>
            </a:r>
            <a:r>
              <a:rPr lang="en-US" dirty="0" smtClean="0"/>
              <a:t> u </a:t>
            </a:r>
            <a:r>
              <a:rPr lang="en-US" dirty="0" err="1" smtClean="0"/>
              <a:t>pismenom</a:t>
            </a:r>
            <a:r>
              <a:rPr lang="en-US" dirty="0" smtClean="0"/>
              <a:t> </a:t>
            </a:r>
            <a:r>
              <a:rPr lang="en-US" dirty="0" err="1" smtClean="0"/>
              <a:t>obliku</a:t>
            </a:r>
            <a:r>
              <a:rPr lang="en-US" dirty="0" smtClean="0"/>
              <a:t>, </a:t>
            </a:r>
            <a:r>
              <a:rPr lang="en-US" dirty="0" err="1" smtClean="0"/>
              <a:t>jasno</a:t>
            </a:r>
            <a:r>
              <a:rPr lang="en-US" dirty="0" smtClean="0"/>
              <a:t> je </a:t>
            </a:r>
            <a:r>
              <a:rPr lang="en-US" dirty="0" err="1" smtClean="0"/>
              <a:t>da</a:t>
            </a:r>
            <a:r>
              <a:rPr lang="en-US" dirty="0" smtClean="0"/>
              <a:t> </a:t>
            </a:r>
            <a:r>
              <a:rPr lang="en-US" dirty="0" err="1" smtClean="0"/>
              <a:t>i</a:t>
            </a:r>
            <a:r>
              <a:rPr lang="en-US" dirty="0" smtClean="0"/>
              <a:t> forma </a:t>
            </a:r>
            <a:r>
              <a:rPr lang="en-US" dirty="0" err="1" smtClean="0"/>
              <a:t>ugovora</a:t>
            </a:r>
            <a:r>
              <a:rPr lang="en-US" dirty="0" smtClean="0"/>
              <a:t> </a:t>
            </a:r>
            <a:r>
              <a:rPr lang="en-US" dirty="0" err="1" smtClean="0"/>
              <a:t>ima</a:t>
            </a:r>
            <a:r>
              <a:rPr lang="en-US" dirty="0" smtClean="0"/>
              <a:t> </a:t>
            </a:r>
            <a:r>
              <a:rPr lang="en-US" dirty="0" err="1" smtClean="0"/>
              <a:t>svojstvo</a:t>
            </a:r>
            <a:r>
              <a:rPr lang="en-US" dirty="0" smtClean="0"/>
              <a:t> </a:t>
            </a:r>
            <a:r>
              <a:rPr lang="en-US" dirty="0" err="1" smtClean="0"/>
              <a:t>bitnog</a:t>
            </a:r>
            <a:r>
              <a:rPr lang="en-US" dirty="0" smtClean="0"/>
              <a:t> </a:t>
            </a:r>
            <a:r>
              <a:rPr lang="en-US" dirty="0" err="1" smtClean="0"/>
              <a:t>elementa</a:t>
            </a:r>
            <a:r>
              <a:rPr lang="en-US" dirty="0" smtClean="0"/>
              <a:t>. Ova forma </a:t>
            </a:r>
            <a:r>
              <a:rPr lang="en-US" dirty="0" err="1" smtClean="0"/>
              <a:t>ima</a:t>
            </a:r>
            <a:r>
              <a:rPr lang="en-US" dirty="0" smtClean="0"/>
              <a:t> </a:t>
            </a:r>
            <a:r>
              <a:rPr lang="en-US" dirty="0" err="1" smtClean="0"/>
              <a:t>zakonski</a:t>
            </a:r>
            <a:r>
              <a:rPr lang="en-US" dirty="0" smtClean="0"/>
              <a:t> </a:t>
            </a:r>
            <a:r>
              <a:rPr lang="en-US" dirty="0" err="1" smtClean="0"/>
              <a:t>karakter</a:t>
            </a:r>
            <a:r>
              <a:rPr lang="en-US" dirty="0" smtClean="0"/>
              <a:t>. </a:t>
            </a:r>
            <a:r>
              <a:rPr lang="en-US" dirty="0" err="1" smtClean="0"/>
              <a:t>Ona</a:t>
            </a:r>
            <a:r>
              <a:rPr lang="en-US" dirty="0" smtClean="0"/>
              <a:t> </a:t>
            </a:r>
            <a:r>
              <a:rPr lang="en-US" dirty="0" err="1" smtClean="0"/>
              <a:t>značajno</a:t>
            </a:r>
            <a:r>
              <a:rPr lang="en-US" dirty="0" smtClean="0"/>
              <a:t> </a:t>
            </a:r>
            <a:r>
              <a:rPr lang="en-US" dirty="0" err="1" smtClean="0"/>
              <a:t>utiče</a:t>
            </a:r>
            <a:r>
              <a:rPr lang="en-US" dirty="0" smtClean="0"/>
              <a:t> </a:t>
            </a:r>
            <a:r>
              <a:rPr lang="en-US" dirty="0" err="1" smtClean="0"/>
              <a:t>na</a:t>
            </a:r>
            <a:r>
              <a:rPr lang="en-US" dirty="0" smtClean="0"/>
              <a:t> </a:t>
            </a:r>
            <a:r>
              <a:rPr lang="en-US" dirty="0" err="1" smtClean="0"/>
              <a:t>način</a:t>
            </a:r>
            <a:r>
              <a:rPr lang="en-US" dirty="0" smtClean="0"/>
              <a:t> </a:t>
            </a:r>
            <a:r>
              <a:rPr lang="en-US" dirty="0" err="1" smtClean="0"/>
              <a:t>kasnijih</a:t>
            </a:r>
            <a:r>
              <a:rPr lang="en-US" dirty="0" smtClean="0"/>
              <a:t> </a:t>
            </a:r>
            <a:r>
              <a:rPr lang="en-US" dirty="0" err="1" smtClean="0"/>
              <a:t>izmjena</a:t>
            </a:r>
            <a:r>
              <a:rPr lang="en-US" dirty="0" smtClean="0"/>
              <a:t> </a:t>
            </a:r>
            <a:r>
              <a:rPr lang="en-US" dirty="0" err="1" smtClean="0"/>
              <a:t>i</a:t>
            </a:r>
            <a:r>
              <a:rPr lang="en-US" dirty="0" smtClean="0"/>
              <a:t> </a:t>
            </a:r>
            <a:r>
              <a:rPr lang="en-US" dirty="0" err="1" smtClean="0"/>
              <a:t>dopuna</a:t>
            </a:r>
            <a:r>
              <a:rPr lang="en-US" dirty="0" smtClean="0"/>
              <a:t> </a:t>
            </a:r>
            <a:r>
              <a:rPr lang="en-US" dirty="0" err="1" smtClean="0"/>
              <a:t>ugovora</a:t>
            </a:r>
            <a:r>
              <a:rPr lang="en-US" dirty="0" smtClean="0"/>
              <a:t> </a:t>
            </a:r>
            <a:r>
              <a:rPr lang="en-US" dirty="0" err="1" smtClean="0"/>
              <a:t>i</a:t>
            </a:r>
            <a:r>
              <a:rPr lang="en-US" dirty="0" smtClean="0"/>
              <a:t> </a:t>
            </a:r>
            <a:r>
              <a:rPr lang="en-US" dirty="0" err="1" smtClean="0"/>
              <a:t>raskid</a:t>
            </a:r>
            <a:r>
              <a:rPr lang="en-US" dirty="0" smtClean="0"/>
              <a:t> </a:t>
            </a:r>
            <a:r>
              <a:rPr lang="en-US" dirty="0" err="1" smtClean="0"/>
              <a:t>samoga</a:t>
            </a:r>
            <a:r>
              <a:rPr lang="en-US" dirty="0" smtClean="0"/>
              <a:t> </a:t>
            </a:r>
            <a:r>
              <a:rPr lang="en-US" dirty="0" err="1" smtClean="0"/>
              <a:t>posla</a:t>
            </a:r>
            <a:r>
              <a:rPr lang="en-US" dirty="0" smtClean="0"/>
              <a:t> (</a:t>
            </a:r>
            <a:r>
              <a:rPr lang="en-US" dirty="0" err="1" smtClean="0"/>
              <a:t>čl</a:t>
            </a:r>
            <a:r>
              <a:rPr lang="en-US" dirty="0" smtClean="0"/>
              <a:t>. 67 </a:t>
            </a:r>
            <a:r>
              <a:rPr lang="en-US" dirty="0" err="1" smtClean="0"/>
              <a:t>i</a:t>
            </a:r>
            <a:r>
              <a:rPr lang="en-US" dirty="0" smtClean="0"/>
              <a:t> 68 ZOO).</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b="1" dirty="0" smtClean="0"/>
              <a:t>III OBAVEZE STRANAKA</a:t>
            </a:r>
          </a:p>
          <a:p>
            <a:r>
              <a:rPr lang="en-US" b="1" dirty="0" smtClean="0"/>
              <a:t>1. </a:t>
            </a:r>
            <a:r>
              <a:rPr lang="en-US" b="1" dirty="0" err="1" smtClean="0"/>
              <a:t>Obaveze</a:t>
            </a:r>
            <a:r>
              <a:rPr lang="en-US" b="1" dirty="0" smtClean="0"/>
              <a:t> </a:t>
            </a:r>
            <a:r>
              <a:rPr lang="en-US" b="1" dirty="0" err="1" smtClean="0"/>
              <a:t>davaoca</a:t>
            </a:r>
            <a:r>
              <a:rPr lang="en-US" b="1" dirty="0" smtClean="0"/>
              <a:t> </a:t>
            </a:r>
            <a:r>
              <a:rPr lang="en-US" b="1" dirty="0" err="1" smtClean="0"/>
              <a:t>licence</a:t>
            </a:r>
            <a:endParaRPr lang="en-US" b="1" dirty="0" smtClean="0"/>
          </a:p>
          <a:p>
            <a:r>
              <a:rPr lang="en-US" b="1" dirty="0" smtClean="0"/>
              <a:t>1.1. </a:t>
            </a:r>
            <a:r>
              <a:rPr lang="en-US" b="1" dirty="0" err="1" smtClean="0"/>
              <a:t>Predaja</a:t>
            </a:r>
            <a:r>
              <a:rPr lang="en-US" b="1" dirty="0" smtClean="0"/>
              <a:t> </a:t>
            </a:r>
            <a:r>
              <a:rPr lang="en-US" b="1" dirty="0" err="1" smtClean="0"/>
              <a:t>predmeta</a:t>
            </a:r>
            <a:r>
              <a:rPr lang="en-US" b="1" dirty="0" smtClean="0"/>
              <a:t> </a:t>
            </a:r>
            <a:r>
              <a:rPr lang="en-US" b="1" dirty="0" err="1" smtClean="0"/>
              <a:t>licence</a:t>
            </a:r>
            <a:endParaRPr lang="en-US" b="1" dirty="0" smtClean="0"/>
          </a:p>
          <a:p>
            <a:r>
              <a:rPr lang="en-US" dirty="0" err="1" smtClean="0"/>
              <a:t>Predaja</a:t>
            </a:r>
            <a:r>
              <a:rPr lang="en-US" dirty="0" smtClean="0"/>
              <a:t> </a:t>
            </a:r>
            <a:r>
              <a:rPr lang="en-US" dirty="0" err="1" smtClean="0"/>
              <a:t>predmeta</a:t>
            </a:r>
            <a:r>
              <a:rPr lang="en-US" dirty="0" smtClean="0"/>
              <a:t> </a:t>
            </a:r>
            <a:r>
              <a:rPr lang="en-US" dirty="0" err="1" smtClean="0"/>
              <a:t>licence</a:t>
            </a:r>
            <a:r>
              <a:rPr lang="en-US" dirty="0" smtClean="0"/>
              <a:t> je </a:t>
            </a:r>
            <a:r>
              <a:rPr lang="en-US" dirty="0" err="1" smtClean="0"/>
              <a:t>karakteristična</a:t>
            </a:r>
            <a:r>
              <a:rPr lang="en-US" dirty="0" smtClean="0"/>
              <a:t> </a:t>
            </a:r>
            <a:r>
              <a:rPr lang="en-US" dirty="0" err="1" smtClean="0"/>
              <a:t>obaveza</a:t>
            </a:r>
            <a:r>
              <a:rPr lang="en-US" dirty="0" smtClean="0"/>
              <a:t> </a:t>
            </a:r>
            <a:r>
              <a:rPr lang="en-US" dirty="0" err="1" smtClean="0"/>
              <a:t>davaoca</a:t>
            </a:r>
            <a:r>
              <a:rPr lang="en-US" dirty="0" smtClean="0"/>
              <a:t>. </a:t>
            </a:r>
            <a:r>
              <a:rPr lang="en-US" dirty="0" err="1" smtClean="0"/>
              <a:t>Ona</a:t>
            </a:r>
            <a:r>
              <a:rPr lang="en-US" dirty="0" smtClean="0"/>
              <a:t> se </a:t>
            </a:r>
            <a:r>
              <a:rPr lang="en-US" dirty="0" err="1" smtClean="0"/>
              <a:t>sastoji</a:t>
            </a:r>
            <a:r>
              <a:rPr lang="en-US" dirty="0" smtClean="0"/>
              <a:t> </a:t>
            </a:r>
            <a:r>
              <a:rPr lang="en-US" dirty="0" err="1" smtClean="0"/>
              <a:t>od</a:t>
            </a:r>
            <a:r>
              <a:rPr lang="en-US" dirty="0" smtClean="0"/>
              <a:t> tri </a:t>
            </a:r>
            <a:r>
              <a:rPr lang="en-US" dirty="0" err="1" smtClean="0"/>
              <a:t>radnje</a:t>
            </a:r>
            <a:r>
              <a:rPr lang="en-US" dirty="0" smtClean="0"/>
              <a:t>: </a:t>
            </a:r>
            <a:r>
              <a:rPr lang="en-US" dirty="0" err="1" smtClean="0"/>
              <a:t>uručenja</a:t>
            </a:r>
            <a:r>
              <a:rPr lang="en-US" dirty="0" smtClean="0"/>
              <a:t> </a:t>
            </a:r>
            <a:r>
              <a:rPr lang="en-US" dirty="0" err="1" smtClean="0"/>
              <a:t>patenta</a:t>
            </a:r>
            <a:r>
              <a:rPr lang="en-US" dirty="0" smtClean="0"/>
              <a:t> </a:t>
            </a:r>
            <a:r>
              <a:rPr lang="en-US" dirty="0" err="1" smtClean="0"/>
              <a:t>ili</a:t>
            </a:r>
            <a:r>
              <a:rPr lang="en-US" dirty="0" smtClean="0"/>
              <a:t> </a:t>
            </a:r>
            <a:r>
              <a:rPr lang="en-US" dirty="0" err="1" smtClean="0"/>
              <a:t>drugog</a:t>
            </a:r>
            <a:r>
              <a:rPr lang="en-US" dirty="0" smtClean="0"/>
              <a:t> </a:t>
            </a:r>
            <a:r>
              <a:rPr lang="en-US" dirty="0" err="1" smtClean="0"/>
              <a:t>spisa</a:t>
            </a:r>
            <a:r>
              <a:rPr lang="en-US" dirty="0" smtClean="0"/>
              <a:t>, </a:t>
            </a:r>
            <a:r>
              <a:rPr lang="en-US" dirty="0" err="1" smtClean="0"/>
              <a:t>dozvole</a:t>
            </a:r>
            <a:r>
              <a:rPr lang="en-US" dirty="0" smtClean="0"/>
              <a:t> </a:t>
            </a:r>
            <a:r>
              <a:rPr lang="en-US" dirty="0" err="1" smtClean="0"/>
              <a:t>za</a:t>
            </a:r>
            <a:r>
              <a:rPr lang="en-US" dirty="0" smtClean="0"/>
              <a:t> </a:t>
            </a:r>
            <a:r>
              <a:rPr lang="en-US" dirty="0" err="1" smtClean="0"/>
              <a:t>korištenje</a:t>
            </a:r>
            <a:r>
              <a:rPr lang="en-US" dirty="0" smtClean="0"/>
              <a:t> </a:t>
            </a:r>
            <a:r>
              <a:rPr lang="en-US" dirty="0" err="1" smtClean="0"/>
              <a:t>i</a:t>
            </a:r>
            <a:r>
              <a:rPr lang="en-US" dirty="0" smtClean="0"/>
              <a:t> </a:t>
            </a:r>
            <a:r>
              <a:rPr lang="en-US" dirty="0" err="1" smtClean="0"/>
              <a:t>predaje</a:t>
            </a:r>
            <a:r>
              <a:rPr lang="en-US" dirty="0" smtClean="0"/>
              <a:t> </a:t>
            </a:r>
            <a:r>
              <a:rPr lang="en-US" dirty="0" err="1" smtClean="0"/>
              <a:t>tehničke</a:t>
            </a:r>
            <a:r>
              <a:rPr lang="en-US" dirty="0" smtClean="0"/>
              <a:t> </a:t>
            </a:r>
            <a:r>
              <a:rPr lang="en-US" dirty="0" err="1" smtClean="0"/>
              <a:t>dokumentacije</a:t>
            </a:r>
            <a:r>
              <a:rPr lang="en-US" dirty="0" smtClean="0"/>
              <a:t> </a:t>
            </a:r>
            <a:r>
              <a:rPr lang="en-US" dirty="0" err="1" smtClean="0"/>
              <a:t>potrebne</a:t>
            </a:r>
            <a:r>
              <a:rPr lang="en-US" dirty="0" smtClean="0"/>
              <a:t> </a:t>
            </a:r>
            <a:r>
              <a:rPr lang="en-US" dirty="0" err="1" smtClean="0"/>
              <a:t>za</a:t>
            </a:r>
            <a:r>
              <a:rPr lang="en-US" dirty="0" smtClean="0"/>
              <a:t> </a:t>
            </a:r>
            <a:r>
              <a:rPr lang="en-US" dirty="0" err="1" smtClean="0"/>
              <a:t>praktičnu</a:t>
            </a:r>
            <a:r>
              <a:rPr lang="en-US" dirty="0" smtClean="0"/>
              <a:t> </a:t>
            </a:r>
            <a:r>
              <a:rPr lang="en-US" dirty="0" err="1" smtClean="0"/>
              <a:t>primjenu</a:t>
            </a:r>
            <a:r>
              <a:rPr lang="en-US" dirty="0" smtClean="0"/>
              <a:t> </a:t>
            </a:r>
            <a:r>
              <a:rPr lang="en-US" dirty="0" err="1" smtClean="0"/>
              <a:t>predmeta</a:t>
            </a:r>
            <a:r>
              <a:rPr lang="en-US" dirty="0" smtClean="0"/>
              <a:t> </a:t>
            </a:r>
            <a:r>
              <a:rPr lang="en-US" dirty="0" err="1" smtClean="0"/>
              <a:t>licence</a:t>
            </a:r>
            <a:r>
              <a:rPr lang="en-US" dirty="0" smtClean="0"/>
              <a:t>.</a:t>
            </a:r>
            <a:r>
              <a:rPr lang="vi-VN" dirty="0" smtClean="0"/>
              <a:t> Uručenje potrebnih spisa i dokumentacije zavisi od vrste objekta koji se licencira. Dozvola za korištenje daje se u okviru ugovora i zakona. ZIS ovu materiju ne reguliše više u onom obimu kako je to bilo u ranijem zakonodavstvu. Članom </a:t>
            </a:r>
            <a:r>
              <a:rPr lang="vi-VN" dirty="0" smtClean="0"/>
              <a:t>133</a:t>
            </a:r>
            <a:r>
              <a:rPr lang="hr-HR" dirty="0" smtClean="0"/>
              <a:t>.</a:t>
            </a:r>
            <a:r>
              <a:rPr lang="vi-VN" dirty="0" smtClean="0"/>
              <a:t> </a:t>
            </a:r>
            <a:r>
              <a:rPr lang="vi-VN" dirty="0" smtClean="0"/>
              <a:t>ZIS samo utvrđuje da se za ugovorno ustupanje iskorištavanja patenta, industrijskog dizajna ili ugovorno ustupanje upotrebe žiga zaključuje ugovor o licenci u skladu sa ovim zakonom i drugim propisima. Zakonom o vanjskotrgovinskom poslovanju su taksativno određene četiri restriktivne klauzule u ugovorima o licenci patenta, te znanja i iskustva (know-how) sa stranim partnerima, koje se u njima ne smiju nalaziti (čl. 55 ZVTP). Predaja tehničke dokumentacije potrebna za eksploataciju objekta je obaveza koja se najčešće javlja u ugovorima o licenci know-how, budući da se tu radi o nepatentiranim izumima ili tajnim vještinama.</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85000" lnSpcReduction="20000"/>
          </a:bodyPr>
          <a:lstStyle/>
          <a:p>
            <a:r>
              <a:rPr lang="en-US" b="1" dirty="0" smtClean="0"/>
              <a:t>1.2. </a:t>
            </a:r>
            <a:r>
              <a:rPr lang="en-US" b="1" dirty="0" err="1" smtClean="0"/>
              <a:t>Davanje</a:t>
            </a:r>
            <a:r>
              <a:rPr lang="en-US" b="1" dirty="0" smtClean="0"/>
              <a:t> </a:t>
            </a:r>
            <a:r>
              <a:rPr lang="en-US" b="1" dirty="0" err="1" smtClean="0"/>
              <a:t>uputstva</a:t>
            </a:r>
            <a:r>
              <a:rPr lang="en-US" b="1" dirty="0" smtClean="0"/>
              <a:t> </a:t>
            </a:r>
            <a:r>
              <a:rPr lang="en-US" b="1" dirty="0" err="1" smtClean="0"/>
              <a:t>i</a:t>
            </a:r>
            <a:r>
              <a:rPr lang="en-US" b="1" dirty="0" smtClean="0"/>
              <a:t> </a:t>
            </a:r>
            <a:r>
              <a:rPr lang="en-US" b="1" dirty="0" err="1" smtClean="0"/>
              <a:t>objašnjenja</a:t>
            </a:r>
            <a:endParaRPr lang="en-US" b="1" dirty="0" smtClean="0"/>
          </a:p>
          <a:p>
            <a:r>
              <a:rPr lang="en-US" dirty="0" err="1" smtClean="0"/>
              <a:t>Dužnost</a:t>
            </a:r>
            <a:r>
              <a:rPr lang="en-US" dirty="0" smtClean="0"/>
              <a:t> </a:t>
            </a:r>
            <a:r>
              <a:rPr lang="en-US" dirty="0" err="1" smtClean="0"/>
              <a:t>davanja</a:t>
            </a:r>
            <a:r>
              <a:rPr lang="en-US" dirty="0" smtClean="0"/>
              <a:t> </a:t>
            </a:r>
            <a:r>
              <a:rPr lang="en-US" dirty="0" err="1" smtClean="0"/>
              <a:t>uputstva</a:t>
            </a:r>
            <a:r>
              <a:rPr lang="en-US" dirty="0" smtClean="0"/>
              <a:t> </a:t>
            </a:r>
            <a:r>
              <a:rPr lang="en-US" dirty="0" err="1" smtClean="0"/>
              <a:t>i</a:t>
            </a:r>
            <a:r>
              <a:rPr lang="en-US" dirty="0" smtClean="0"/>
              <a:t> </a:t>
            </a:r>
            <a:r>
              <a:rPr lang="en-US" dirty="0" err="1" smtClean="0"/>
              <a:t>objašnjenja</a:t>
            </a:r>
            <a:r>
              <a:rPr lang="en-US" dirty="0" smtClean="0"/>
              <a:t> </a:t>
            </a:r>
            <a:r>
              <a:rPr lang="en-US" dirty="0" err="1" smtClean="0"/>
              <a:t>koja</a:t>
            </a:r>
            <a:r>
              <a:rPr lang="en-US" dirty="0" smtClean="0"/>
              <a:t> </a:t>
            </a:r>
            <a:r>
              <a:rPr lang="en-US" dirty="0" err="1" smtClean="0"/>
              <a:t>su</a:t>
            </a:r>
            <a:r>
              <a:rPr lang="en-US" dirty="0" smtClean="0"/>
              <a:t> </a:t>
            </a:r>
            <a:r>
              <a:rPr lang="en-US" dirty="0" err="1" smtClean="0"/>
              <a:t>potrebna</a:t>
            </a:r>
            <a:r>
              <a:rPr lang="en-US" dirty="0" smtClean="0"/>
              <a:t> </a:t>
            </a:r>
            <a:r>
              <a:rPr lang="en-US" dirty="0" err="1" smtClean="0"/>
              <a:t>za</a:t>
            </a:r>
            <a:r>
              <a:rPr lang="en-US" dirty="0" smtClean="0"/>
              <a:t> </a:t>
            </a:r>
            <a:r>
              <a:rPr lang="en-US" dirty="0" err="1" smtClean="0"/>
              <a:t>uspješno</a:t>
            </a:r>
            <a:r>
              <a:rPr lang="en-US" dirty="0" smtClean="0"/>
              <a:t> </a:t>
            </a:r>
            <a:r>
              <a:rPr lang="en-US" dirty="0" err="1" smtClean="0"/>
              <a:t>iskorištavanje</a:t>
            </a:r>
            <a:r>
              <a:rPr lang="en-US" dirty="0" smtClean="0"/>
              <a:t> </a:t>
            </a:r>
            <a:r>
              <a:rPr lang="en-US" dirty="0" err="1" smtClean="0"/>
              <a:t>licence</a:t>
            </a:r>
            <a:r>
              <a:rPr lang="en-US" dirty="0" smtClean="0"/>
              <a:t> </a:t>
            </a:r>
            <a:r>
              <a:rPr lang="en-US" dirty="0" err="1" smtClean="0"/>
              <a:t>zasniva</a:t>
            </a:r>
            <a:r>
              <a:rPr lang="en-US" dirty="0" smtClean="0"/>
              <a:t> se </a:t>
            </a:r>
            <a:r>
              <a:rPr lang="en-US" dirty="0" err="1" smtClean="0"/>
              <a:t>na</a:t>
            </a:r>
            <a:r>
              <a:rPr lang="en-US" dirty="0" smtClean="0"/>
              <a:t> </a:t>
            </a:r>
            <a:r>
              <a:rPr lang="en-US" dirty="0" err="1" smtClean="0"/>
              <a:t>iskustvu</a:t>
            </a:r>
            <a:r>
              <a:rPr lang="en-US" dirty="0" smtClean="0"/>
              <a:t> </a:t>
            </a:r>
            <a:r>
              <a:rPr lang="en-US" dirty="0" err="1" smtClean="0"/>
              <a:t>po</a:t>
            </a:r>
            <a:r>
              <a:rPr lang="en-US" dirty="0" smtClean="0"/>
              <a:t> </a:t>
            </a:r>
            <a:r>
              <a:rPr lang="en-US" dirty="0" err="1" smtClean="0"/>
              <a:t>kome</a:t>
            </a:r>
            <a:r>
              <a:rPr lang="en-US" dirty="0" smtClean="0"/>
              <a:t> </a:t>
            </a:r>
            <a:r>
              <a:rPr lang="en-US" dirty="0" err="1" smtClean="0"/>
              <a:t>patentna</a:t>
            </a:r>
            <a:r>
              <a:rPr lang="en-US" dirty="0" smtClean="0"/>
              <a:t> </a:t>
            </a:r>
            <a:r>
              <a:rPr lang="en-US" dirty="0" err="1" smtClean="0"/>
              <a:t>prijava</a:t>
            </a:r>
            <a:r>
              <a:rPr lang="en-US" dirty="0" smtClean="0"/>
              <a:t> </a:t>
            </a:r>
            <a:r>
              <a:rPr lang="en-US" dirty="0" err="1" smtClean="0"/>
              <a:t>i</a:t>
            </a:r>
            <a:r>
              <a:rPr lang="en-US" dirty="0" smtClean="0"/>
              <a:t> </a:t>
            </a:r>
            <a:r>
              <a:rPr lang="en-US" dirty="0" err="1" smtClean="0"/>
              <a:t>dokumentacija</a:t>
            </a:r>
            <a:r>
              <a:rPr lang="en-US" dirty="0" smtClean="0"/>
              <a:t> </a:t>
            </a:r>
            <a:r>
              <a:rPr lang="en-US" dirty="0" err="1" smtClean="0"/>
              <a:t>nisu</a:t>
            </a:r>
            <a:r>
              <a:rPr lang="en-US" dirty="0" smtClean="0"/>
              <a:t> </a:t>
            </a:r>
            <a:r>
              <a:rPr lang="en-US" dirty="0" err="1" smtClean="0"/>
              <a:t>uvijek</a:t>
            </a:r>
            <a:r>
              <a:rPr lang="en-US" dirty="0" smtClean="0"/>
              <a:t> </a:t>
            </a:r>
            <a:r>
              <a:rPr lang="en-US" dirty="0" err="1" smtClean="0"/>
              <a:t>dovoljne</a:t>
            </a:r>
            <a:r>
              <a:rPr lang="en-US" dirty="0" smtClean="0"/>
              <a:t> </a:t>
            </a:r>
            <a:r>
              <a:rPr lang="en-US" dirty="0" err="1" smtClean="0"/>
              <a:t>za</a:t>
            </a:r>
            <a:r>
              <a:rPr lang="en-US" dirty="0" smtClean="0"/>
              <a:t> </a:t>
            </a:r>
            <a:r>
              <a:rPr lang="en-US" dirty="0" err="1" smtClean="0"/>
              <a:t>ostvarivanje</a:t>
            </a:r>
            <a:r>
              <a:rPr lang="en-US" dirty="0" smtClean="0"/>
              <a:t> </a:t>
            </a:r>
            <a:r>
              <a:rPr lang="en-US" dirty="0" err="1" smtClean="0"/>
              <a:t>svrhe</a:t>
            </a:r>
            <a:r>
              <a:rPr lang="en-US" dirty="0" smtClean="0"/>
              <a:t> </a:t>
            </a:r>
            <a:r>
              <a:rPr lang="en-US" dirty="0" err="1" smtClean="0"/>
              <a:t>ugovora</a:t>
            </a:r>
            <a:r>
              <a:rPr lang="en-US" dirty="0" smtClean="0"/>
              <a:t> </a:t>
            </a:r>
            <a:r>
              <a:rPr lang="en-US" dirty="0" err="1" smtClean="0"/>
              <a:t>na</a:t>
            </a:r>
            <a:r>
              <a:rPr lang="en-US" dirty="0" smtClean="0"/>
              <a:t> </a:t>
            </a:r>
            <a:r>
              <a:rPr lang="en-US" dirty="0" err="1" smtClean="0"/>
              <a:t>strani</a:t>
            </a:r>
            <a:r>
              <a:rPr lang="en-US" dirty="0" smtClean="0"/>
              <a:t> </a:t>
            </a:r>
            <a:r>
              <a:rPr lang="en-US" dirty="0" err="1" smtClean="0"/>
              <a:t>primaoca</a:t>
            </a:r>
            <a:r>
              <a:rPr lang="en-US" dirty="0" smtClean="0"/>
              <a:t> </a:t>
            </a:r>
            <a:r>
              <a:rPr lang="en-US" dirty="0" err="1" smtClean="0"/>
              <a:t>licence</a:t>
            </a:r>
            <a:r>
              <a:rPr lang="en-US" dirty="0" smtClean="0"/>
              <a:t>. </a:t>
            </a:r>
            <a:r>
              <a:rPr lang="en-US" dirty="0" err="1" smtClean="0"/>
              <a:t>Kod</a:t>
            </a:r>
            <a:r>
              <a:rPr lang="en-US" dirty="0" smtClean="0"/>
              <a:t> </a:t>
            </a:r>
            <a:r>
              <a:rPr lang="en-US" dirty="0" err="1" smtClean="0"/>
              <a:t>licence</a:t>
            </a:r>
            <a:r>
              <a:rPr lang="en-US" dirty="0" smtClean="0"/>
              <a:t> know-how ova </a:t>
            </a:r>
            <a:r>
              <a:rPr lang="en-US" dirty="0" err="1" smtClean="0"/>
              <a:t>obaveza</a:t>
            </a:r>
            <a:r>
              <a:rPr lang="en-US" dirty="0" smtClean="0"/>
              <a:t> je </a:t>
            </a:r>
            <a:r>
              <a:rPr lang="en-US" dirty="0" err="1" smtClean="0"/>
              <a:t>veoma</a:t>
            </a:r>
            <a:r>
              <a:rPr lang="en-US" dirty="0" smtClean="0"/>
              <a:t> </a:t>
            </a:r>
            <a:r>
              <a:rPr lang="en-US" dirty="0" err="1" smtClean="0"/>
              <a:t>značajna</a:t>
            </a:r>
            <a:r>
              <a:rPr lang="en-US" dirty="0" smtClean="0"/>
              <a:t>.</a:t>
            </a:r>
          </a:p>
          <a:p>
            <a:r>
              <a:rPr lang="vi-VN" dirty="0" smtClean="0"/>
              <a:t>Zakon izričito zahtijeva da se daju “sve upute” (čl. 692 ZOO). A to znači da se davalac licence mora ponašati pošteno i savjesno. Pošto vremenskih određenja ove obaveze nema, treba smatrati da ona ima trajan karakter.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pl-PL" b="1" dirty="0" smtClean="0"/>
              <a:t>1.3. Garancije za tehničke osobine predmeta licence</a:t>
            </a:r>
          </a:p>
          <a:p>
            <a:r>
              <a:rPr lang="vi-VN" dirty="0" smtClean="0"/>
              <a:t>Prenosilac prava na određenom objektu industrijske svojine jemči primaocu da predmet ugovora i njegova upotreba ispunjavaju tehno-ekonomske uslove predviđene propisima i/ili ugovorom. Ova obaveza postoji na osnovu Zakona (čl. 693 ZOO), ali može biti sporazumom stranaka precizirana ili čak proširena. U mjeri u kojoj počiva na propisu, obaveza garancije ima svojstvo prirodnog sastojka ugovora.</a:t>
            </a:r>
          </a:p>
          <a:p>
            <a:r>
              <a:rPr lang="vi-VN" dirty="0" smtClean="0"/>
              <a:t>Prema Zakonu “Davalac licence garantuje sticaocu licence tehničku izvodljivost i tehničku upotrebljivost predmeta licence” (čl. 603 ZOO). Tehnička izvodljivost je “mogućnost da se tehničkim putem proizvede određeni proizvod ili primijeni određeni postupak u proizvodnji</a:t>
            </a:r>
            <a:r>
              <a:rPr lang="vi-VN" dirty="0" smtClean="0"/>
              <a:t>”. </a:t>
            </a:r>
            <a:r>
              <a:rPr lang="vi-VN" dirty="0" smtClean="0"/>
              <a:t>Ako u ugovoru nisu bliže određeni zahtjevi u pogledu tehničke izvodljivost, ona se naziva opštom; ako jesu - posebnom. Kriteriji za njihovo ocjenjivanje zavise od vrste objekta i od toga da li je on već primjenjivan u praksi. Tehnička upotrebljivost je mogućnost da se primjenom licenciranog objekta obavi zahtijevani proces i/ili dobije proizvod koji će odgovarati stanju tehnike, zahtjevima tržišta i eventualno posebnim uslovima ugovora.</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vi-VN" dirty="0" smtClean="0"/>
              <a:t>Garancije iz Zakona o obligacionim odnosima razvijene su i proširene u spoljnotrgovinskom prometu. Prema specijalnom zakonu (čl. 54 ZVTP), ugovori o licenci patenta i znanja i iskustva moraju sadržavati, između ostalog, sljedeće garancije:</a:t>
            </a:r>
          </a:p>
          <a:p>
            <a:r>
              <a:rPr lang="it-IT" dirty="0" smtClean="0"/>
              <a:t>a) Da li će se </a:t>
            </a:r>
            <a:r>
              <a:rPr lang="it-IT" dirty="0" err="1" smtClean="0"/>
              <a:t>primjenom</a:t>
            </a:r>
            <a:r>
              <a:rPr lang="it-IT" dirty="0" smtClean="0"/>
              <a:t> </a:t>
            </a:r>
            <a:r>
              <a:rPr lang="it-IT" dirty="0" err="1" smtClean="0"/>
              <a:t>predmeta</a:t>
            </a:r>
            <a:r>
              <a:rPr lang="it-IT" dirty="0" smtClean="0"/>
              <a:t> </a:t>
            </a:r>
            <a:r>
              <a:rPr lang="it-IT" dirty="0" err="1" smtClean="0"/>
              <a:t>licence</a:t>
            </a:r>
            <a:r>
              <a:rPr lang="it-IT" dirty="0" smtClean="0"/>
              <a:t> </a:t>
            </a:r>
            <a:r>
              <a:rPr lang="it-IT" dirty="0" err="1" smtClean="0"/>
              <a:t>dobiti</a:t>
            </a:r>
            <a:r>
              <a:rPr lang="it-IT" dirty="0" smtClean="0"/>
              <a:t> </a:t>
            </a:r>
            <a:r>
              <a:rPr lang="it-IT" dirty="0" err="1" smtClean="0"/>
              <a:t>proizvod</a:t>
            </a:r>
            <a:r>
              <a:rPr lang="it-IT" dirty="0" smtClean="0"/>
              <a:t> </a:t>
            </a:r>
            <a:r>
              <a:rPr lang="it-IT" dirty="0" err="1" smtClean="0"/>
              <a:t>ugovorenog</a:t>
            </a:r>
            <a:r>
              <a:rPr lang="it-IT" dirty="0" smtClean="0"/>
              <a:t> </a:t>
            </a:r>
            <a:r>
              <a:rPr lang="it-IT" dirty="0" err="1" smtClean="0"/>
              <a:t>kvaliteta</a:t>
            </a:r>
            <a:r>
              <a:rPr lang="it-IT" dirty="0" smtClean="0"/>
              <a:t> i</a:t>
            </a:r>
          </a:p>
          <a:p>
            <a:r>
              <a:rPr lang="en-US" dirty="0" smtClean="0"/>
              <a:t>b) </a:t>
            </a:r>
            <a:r>
              <a:rPr lang="en-US" dirty="0" err="1" smtClean="0"/>
              <a:t>Neškodljivost</a:t>
            </a:r>
            <a:r>
              <a:rPr lang="en-US" dirty="0" smtClean="0"/>
              <a:t> </a:t>
            </a:r>
            <a:r>
              <a:rPr lang="en-US" dirty="0" err="1" smtClean="0"/>
              <a:t>dobijenih</a:t>
            </a:r>
            <a:r>
              <a:rPr lang="en-US" dirty="0" smtClean="0"/>
              <a:t> </a:t>
            </a:r>
            <a:r>
              <a:rPr lang="en-US" dirty="0" err="1" smtClean="0"/>
              <a:t>proizvoda</a:t>
            </a:r>
            <a:r>
              <a:rPr lang="en-US" dirty="0" smtClean="0"/>
              <a:t> </a:t>
            </a:r>
            <a:r>
              <a:rPr lang="en-US" dirty="0" err="1" smtClean="0"/>
              <a:t>po</a:t>
            </a:r>
            <a:r>
              <a:rPr lang="en-US" dirty="0" smtClean="0"/>
              <a:t> </a:t>
            </a:r>
            <a:r>
              <a:rPr lang="en-US" dirty="0" err="1" smtClean="0"/>
              <a:t>život</a:t>
            </a:r>
            <a:r>
              <a:rPr lang="en-US" dirty="0" smtClean="0"/>
              <a:t> </a:t>
            </a:r>
            <a:r>
              <a:rPr lang="en-US" dirty="0" err="1" smtClean="0"/>
              <a:t>i</a:t>
            </a:r>
            <a:r>
              <a:rPr lang="en-US" dirty="0" smtClean="0"/>
              <a:t> </a:t>
            </a:r>
            <a:r>
              <a:rPr lang="en-US" dirty="0" err="1" smtClean="0"/>
              <a:t>zdravlje</a:t>
            </a:r>
            <a:r>
              <a:rPr lang="en-US" dirty="0" smtClean="0"/>
              <a:t> </a:t>
            </a:r>
            <a:r>
              <a:rPr lang="en-US" dirty="0" err="1" smtClean="0"/>
              <a:t>ljudi</a:t>
            </a:r>
            <a:r>
              <a:rPr lang="en-US" dirty="0" smtClean="0"/>
              <a:t>, </a:t>
            </a:r>
            <a:r>
              <a:rPr lang="en-US" dirty="0" err="1" smtClean="0"/>
              <a:t>te</a:t>
            </a:r>
            <a:r>
              <a:rPr lang="en-US" dirty="0" smtClean="0"/>
              <a:t> </a:t>
            </a:r>
            <a:r>
              <a:rPr lang="en-US" dirty="0" err="1" smtClean="0"/>
              <a:t>po</a:t>
            </a:r>
            <a:r>
              <a:rPr lang="en-US" dirty="0" smtClean="0"/>
              <a:t> </a:t>
            </a:r>
            <a:r>
              <a:rPr lang="en-US" dirty="0" err="1" smtClean="0"/>
              <a:t>prirodnu</a:t>
            </a:r>
            <a:r>
              <a:rPr lang="en-US" dirty="0" smtClean="0"/>
              <a:t> </a:t>
            </a:r>
            <a:r>
              <a:rPr lang="en-US" dirty="0" err="1" smtClean="0"/>
              <a:t>okolinu</a:t>
            </a:r>
            <a:r>
              <a:rPr lang="en-US" dirty="0" smtClean="0"/>
              <a:t>.</a:t>
            </a:r>
          </a:p>
          <a:p>
            <a:r>
              <a:rPr lang="en-US" dirty="0" smtClean="0"/>
              <a:t>Pored </a:t>
            </a:r>
            <a:r>
              <a:rPr lang="en-US" dirty="0" err="1" smtClean="0"/>
              <a:t>zakonskih</a:t>
            </a:r>
            <a:r>
              <a:rPr lang="en-US" dirty="0" smtClean="0"/>
              <a:t>, </a:t>
            </a:r>
            <a:r>
              <a:rPr lang="en-US" dirty="0" err="1" smtClean="0"/>
              <a:t>poslovna</a:t>
            </a:r>
            <a:r>
              <a:rPr lang="en-US" dirty="0" smtClean="0"/>
              <a:t> </a:t>
            </a:r>
            <a:r>
              <a:rPr lang="en-US" dirty="0" err="1" smtClean="0"/>
              <a:t>praksa</a:t>
            </a:r>
            <a:r>
              <a:rPr lang="en-US" dirty="0" smtClean="0"/>
              <a:t> je </a:t>
            </a:r>
            <a:r>
              <a:rPr lang="en-US" dirty="0" err="1" smtClean="0"/>
              <a:t>razvila</a:t>
            </a:r>
            <a:r>
              <a:rPr lang="en-US" dirty="0" smtClean="0"/>
              <a:t> </a:t>
            </a:r>
            <a:r>
              <a:rPr lang="en-US" dirty="0" err="1" smtClean="0"/>
              <a:t>još</a:t>
            </a:r>
            <a:r>
              <a:rPr lang="en-US" dirty="0" smtClean="0"/>
              <a:t> </a:t>
            </a:r>
            <a:r>
              <a:rPr lang="en-US" dirty="0" err="1" smtClean="0"/>
              <a:t>neke</a:t>
            </a:r>
            <a:r>
              <a:rPr lang="en-US" dirty="0" smtClean="0"/>
              <a:t> (pod)</a:t>
            </a:r>
            <a:r>
              <a:rPr lang="en-US" dirty="0" err="1" smtClean="0"/>
              <a:t>tipove</a:t>
            </a:r>
            <a:r>
              <a:rPr lang="en-US" dirty="0" smtClean="0"/>
              <a:t> </a:t>
            </a:r>
            <a:r>
              <a:rPr lang="en-US" dirty="0" err="1" smtClean="0"/>
              <a:t>garancija</a:t>
            </a:r>
            <a:r>
              <a:rPr lang="en-US" dirty="0" smtClean="0"/>
              <a:t>. </a:t>
            </a:r>
            <a:r>
              <a:rPr lang="en-US" dirty="0" err="1" smtClean="0"/>
              <a:t>Tu</a:t>
            </a:r>
            <a:r>
              <a:rPr lang="en-US" dirty="0" smtClean="0"/>
              <a:t> </a:t>
            </a:r>
            <a:r>
              <a:rPr lang="en-US" dirty="0" err="1" smtClean="0"/>
              <a:t>na</a:t>
            </a:r>
            <a:r>
              <a:rPr lang="en-US" dirty="0" smtClean="0"/>
              <a:t> </a:t>
            </a:r>
            <a:r>
              <a:rPr lang="en-US" dirty="0" err="1" smtClean="0"/>
              <a:t>prvom</a:t>
            </a:r>
            <a:r>
              <a:rPr lang="en-US" dirty="0" smtClean="0"/>
              <a:t> </a:t>
            </a:r>
            <a:r>
              <a:rPr lang="en-US" dirty="0" err="1" smtClean="0"/>
              <a:t>mjestu</a:t>
            </a:r>
            <a:r>
              <a:rPr lang="en-US" dirty="0" smtClean="0"/>
              <a:t> </a:t>
            </a:r>
            <a:r>
              <a:rPr lang="en-US" dirty="0" err="1" smtClean="0"/>
              <a:t>spada</a:t>
            </a:r>
            <a:r>
              <a:rPr lang="en-US" dirty="0" smtClean="0"/>
              <a:t> </a:t>
            </a:r>
            <a:r>
              <a:rPr lang="en-US" dirty="0" err="1" smtClean="0"/>
              <a:t>garancija</a:t>
            </a:r>
            <a:r>
              <a:rPr lang="en-US" dirty="0" smtClean="0"/>
              <a:t> </a:t>
            </a:r>
            <a:r>
              <a:rPr lang="en-US" dirty="0" err="1" smtClean="0"/>
              <a:t>za</a:t>
            </a:r>
            <a:r>
              <a:rPr lang="en-US" dirty="0" smtClean="0"/>
              <a:t> </a:t>
            </a:r>
            <a:r>
              <a:rPr lang="en-US" dirty="0" err="1" smtClean="0"/>
              <a:t>tajnost</a:t>
            </a:r>
            <a:r>
              <a:rPr lang="en-US" dirty="0" smtClean="0"/>
              <a:t> know-how, </a:t>
            </a:r>
            <a:r>
              <a:rPr lang="en-US" dirty="0" err="1" smtClean="0"/>
              <a:t>garancija</a:t>
            </a:r>
            <a:r>
              <a:rPr lang="en-US" dirty="0" smtClean="0"/>
              <a:t> </a:t>
            </a:r>
            <a:r>
              <a:rPr lang="en-US" dirty="0" err="1" smtClean="0"/>
              <a:t>za</a:t>
            </a:r>
            <a:r>
              <a:rPr lang="en-US" dirty="0" smtClean="0"/>
              <a:t> </a:t>
            </a:r>
            <a:r>
              <a:rPr lang="en-US" dirty="0" err="1" smtClean="0"/>
              <a:t>rezultat</a:t>
            </a:r>
            <a:r>
              <a:rPr lang="en-US" dirty="0" smtClean="0"/>
              <a:t>, </a:t>
            </a:r>
            <a:r>
              <a:rPr lang="en-US" dirty="0" err="1" smtClean="0"/>
              <a:t>garancija</a:t>
            </a:r>
            <a:r>
              <a:rPr lang="en-US" dirty="0" smtClean="0"/>
              <a:t> </a:t>
            </a:r>
            <a:r>
              <a:rPr lang="en-US" dirty="0" err="1" smtClean="0"/>
              <a:t>za</a:t>
            </a:r>
            <a:r>
              <a:rPr lang="en-US" dirty="0" smtClean="0"/>
              <a:t> </a:t>
            </a:r>
            <a:r>
              <a:rPr lang="en-US" dirty="0" err="1" smtClean="0"/>
              <a:t>rentabilnost</a:t>
            </a:r>
            <a:r>
              <a:rPr lang="en-US" dirty="0" smtClean="0"/>
              <a:t> </a:t>
            </a:r>
            <a:r>
              <a:rPr lang="en-US" dirty="0" err="1" smtClean="0"/>
              <a:t>i</a:t>
            </a:r>
            <a:r>
              <a:rPr lang="en-US" dirty="0" smtClean="0"/>
              <a:t> </a:t>
            </a:r>
            <a:r>
              <a:rPr lang="en-US" dirty="0" err="1" smtClean="0"/>
              <a:t>konkurentnost</a:t>
            </a:r>
            <a:r>
              <a:rPr lang="en-US" dirty="0" smtClean="0"/>
              <a:t> </a:t>
            </a:r>
            <a:r>
              <a:rPr lang="en-US" dirty="0" err="1" smtClean="0"/>
              <a:t>proizvoda</a:t>
            </a:r>
            <a:r>
              <a:rPr lang="en-US" dirty="0" smtClean="0"/>
              <a:t> </a:t>
            </a:r>
            <a:r>
              <a:rPr lang="en-US" dirty="0" err="1" smtClean="0"/>
              <a:t>dobijenih</a:t>
            </a:r>
            <a:r>
              <a:rPr lang="en-US" dirty="0" smtClean="0"/>
              <a:t> </a:t>
            </a:r>
            <a:r>
              <a:rPr lang="en-US" dirty="0" err="1" smtClean="0"/>
              <a:t>primjenom</a:t>
            </a:r>
            <a:r>
              <a:rPr lang="en-US" dirty="0" smtClean="0"/>
              <a:t> </a:t>
            </a:r>
            <a:r>
              <a:rPr lang="en-US" dirty="0" err="1" smtClean="0"/>
              <a:t>predmeta</a:t>
            </a:r>
            <a:r>
              <a:rPr lang="en-US" dirty="0" smtClean="0"/>
              <a:t> </a:t>
            </a:r>
            <a:r>
              <a:rPr lang="en-US" dirty="0" err="1" smtClean="0"/>
              <a:t>licence</a:t>
            </a:r>
            <a:r>
              <a:rPr lang="en-US" dirty="0" smtClean="0"/>
              <a:t>, </a:t>
            </a:r>
            <a:r>
              <a:rPr lang="en-US" dirty="0" err="1" smtClean="0"/>
              <a:t>te</a:t>
            </a:r>
            <a:r>
              <a:rPr lang="en-US" dirty="0" smtClean="0"/>
              <a:t> </a:t>
            </a:r>
            <a:r>
              <a:rPr lang="en-US" dirty="0" err="1" smtClean="0"/>
              <a:t>jemstvo</a:t>
            </a:r>
            <a:r>
              <a:rPr lang="en-US" dirty="0" smtClean="0"/>
              <a:t> </a:t>
            </a:r>
            <a:r>
              <a:rPr lang="en-US" dirty="0" err="1" smtClean="0"/>
              <a:t>da</a:t>
            </a:r>
            <a:r>
              <a:rPr lang="en-US" dirty="0" smtClean="0"/>
              <a:t> </a:t>
            </a:r>
            <a:r>
              <a:rPr lang="en-US" dirty="0" err="1" smtClean="0"/>
              <a:t>su</a:t>
            </a:r>
            <a:r>
              <a:rPr lang="en-US" dirty="0" smtClean="0"/>
              <a:t> </a:t>
            </a:r>
            <a:r>
              <a:rPr lang="en-US" dirty="0" err="1" smtClean="0"/>
              <a:t>znanja</a:t>
            </a:r>
            <a:r>
              <a:rPr lang="en-US" dirty="0" smtClean="0"/>
              <a:t> </a:t>
            </a:r>
            <a:r>
              <a:rPr lang="en-US" dirty="0" err="1" smtClean="0"/>
              <a:t>i</a:t>
            </a:r>
            <a:r>
              <a:rPr lang="en-US" dirty="0" smtClean="0"/>
              <a:t> </a:t>
            </a:r>
            <a:r>
              <a:rPr lang="en-US" dirty="0" err="1" smtClean="0"/>
              <a:t>iskustva</a:t>
            </a:r>
            <a:r>
              <a:rPr lang="en-US" dirty="0" smtClean="0"/>
              <a:t> </a:t>
            </a:r>
            <a:r>
              <a:rPr lang="en-US" dirty="0" err="1" smtClean="0"/>
              <a:t>prenesena</a:t>
            </a:r>
            <a:r>
              <a:rPr lang="en-US" dirty="0" smtClean="0"/>
              <a:t> </a:t>
            </a:r>
            <a:r>
              <a:rPr lang="en-US" dirty="0" err="1" smtClean="0"/>
              <a:t>ugovorom</a:t>
            </a:r>
            <a:r>
              <a:rPr lang="en-US" dirty="0" smtClean="0"/>
              <a:t> o </a:t>
            </a:r>
            <a:r>
              <a:rPr lang="en-US" dirty="0" err="1" smtClean="0"/>
              <a:t>licenci</a:t>
            </a:r>
            <a:r>
              <a:rPr lang="en-US" dirty="0" smtClean="0"/>
              <a:t> know-how </a:t>
            </a:r>
            <a:r>
              <a:rPr lang="en-US" dirty="0" err="1" smtClean="0"/>
              <a:t>zaista</a:t>
            </a:r>
            <a:r>
              <a:rPr lang="en-US" dirty="0" smtClean="0"/>
              <a:t> </a:t>
            </a:r>
            <a:r>
              <a:rPr lang="en-US" dirty="0" err="1" smtClean="0"/>
              <a:t>tajna</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pl-PL" b="1" dirty="0" smtClean="0"/>
              <a:t>1.4. Garancija za pravne osobine prenesenog prava</a:t>
            </a:r>
          </a:p>
          <a:p>
            <a:r>
              <a:rPr lang="vi-VN" dirty="0" smtClean="0"/>
              <a:t>Davalac licence prenosi na primaoca pravo iskorištavanja objekta na kome ima apsolutno pravo. Ograničavanje toga monopola u korist primaoca je osnovni razlog zbog koga ta strana zaključuje ugovor. Zbog toga je logično da davalac već po samom zakonu (čl. 694 ZOO) jemči primaocu za svojstva prava koje mu prenosi. I ta je garancija zasnovana na zakonu te ima svojstva prirodnog elementa ugovora. U vanjskotrgovinskom prometu ova je garancija izričito utvrđena (čl. 54 ZVTP). Suština i ove garancije sastoji se u eventualnoj obavezi davaoca licence da nadoknadi štetu prouzrokovanu nedostacima prenesenog prava.</a:t>
            </a:r>
          </a:p>
          <a:p>
            <a:r>
              <a:rPr lang="en-US" dirty="0" err="1" smtClean="0"/>
              <a:t>Davalac</a:t>
            </a:r>
            <a:r>
              <a:rPr lang="en-US" dirty="0" smtClean="0"/>
              <a:t> </a:t>
            </a:r>
            <a:r>
              <a:rPr lang="en-US" dirty="0" err="1" smtClean="0"/>
              <a:t>licence</a:t>
            </a:r>
            <a:r>
              <a:rPr lang="en-US" dirty="0" smtClean="0"/>
              <a:t> </a:t>
            </a:r>
            <a:r>
              <a:rPr lang="en-US" dirty="0" err="1" smtClean="0"/>
              <a:t>jemči</a:t>
            </a:r>
            <a:r>
              <a:rPr lang="en-US" dirty="0" smtClean="0"/>
              <a:t> </a:t>
            </a:r>
            <a:r>
              <a:rPr lang="en-US" dirty="0" err="1" smtClean="0"/>
              <a:t>primaocu</a:t>
            </a:r>
            <a:r>
              <a:rPr lang="en-US" dirty="0" smtClean="0"/>
              <a:t> </a:t>
            </a:r>
            <a:r>
              <a:rPr lang="en-US" dirty="0" err="1" smtClean="0"/>
              <a:t>da</a:t>
            </a:r>
            <a:r>
              <a:rPr lang="en-US" dirty="0" smtClean="0"/>
              <a:t> </a:t>
            </a:r>
            <a:r>
              <a:rPr lang="en-US" dirty="0" err="1" smtClean="0"/>
              <a:t>pravo</a:t>
            </a:r>
            <a:r>
              <a:rPr lang="en-US" dirty="0" smtClean="0"/>
              <a:t> </a:t>
            </a:r>
            <a:r>
              <a:rPr lang="en-US" dirty="0" err="1" smtClean="0"/>
              <a:t>pripada</a:t>
            </a:r>
            <a:r>
              <a:rPr lang="en-US" dirty="0" smtClean="0"/>
              <a:t> </a:t>
            </a:r>
            <a:r>
              <a:rPr lang="en-US" dirty="0" err="1" smtClean="0"/>
              <a:t>njemu</a:t>
            </a:r>
            <a:r>
              <a:rPr lang="en-US" dirty="0" smtClean="0"/>
              <a:t>, </a:t>
            </a:r>
            <a:r>
              <a:rPr lang="en-US" dirty="0" err="1" smtClean="0"/>
              <a:t>da</a:t>
            </a:r>
            <a:r>
              <a:rPr lang="en-US" dirty="0" smtClean="0"/>
              <a:t> </a:t>
            </a:r>
            <a:r>
              <a:rPr lang="en-US" dirty="0" err="1" smtClean="0"/>
              <a:t>na</a:t>
            </a:r>
            <a:r>
              <a:rPr lang="en-US" dirty="0" smtClean="0"/>
              <a:t> </a:t>
            </a:r>
            <a:r>
              <a:rPr lang="en-US" dirty="0" err="1" smtClean="0"/>
              <a:t>pravu</a:t>
            </a:r>
            <a:r>
              <a:rPr lang="en-US" dirty="0" smtClean="0"/>
              <a:t> </a:t>
            </a:r>
            <a:r>
              <a:rPr lang="en-US" dirty="0" err="1" smtClean="0"/>
              <a:t>nisu</a:t>
            </a:r>
            <a:r>
              <a:rPr lang="en-US" dirty="0" smtClean="0"/>
              <a:t> </a:t>
            </a:r>
            <a:r>
              <a:rPr lang="en-US" dirty="0" err="1" smtClean="0"/>
              <a:t>konstituisana</a:t>
            </a:r>
            <a:r>
              <a:rPr lang="en-US" dirty="0" smtClean="0"/>
              <a:t> </a:t>
            </a:r>
            <a:r>
              <a:rPr lang="en-US" dirty="0" err="1" smtClean="0"/>
              <a:t>ovlaštenja</a:t>
            </a:r>
            <a:r>
              <a:rPr lang="en-US" dirty="0" smtClean="0"/>
              <a:t> </a:t>
            </a:r>
            <a:r>
              <a:rPr lang="en-US" dirty="0" err="1" smtClean="0"/>
              <a:t>trećih</a:t>
            </a:r>
            <a:r>
              <a:rPr lang="en-US" dirty="0" smtClean="0"/>
              <a:t> </a:t>
            </a:r>
            <a:r>
              <a:rPr lang="en-US" dirty="0" err="1" smtClean="0"/>
              <a:t>lica</a:t>
            </a:r>
            <a:r>
              <a:rPr lang="en-US" dirty="0" smtClean="0"/>
              <a:t>, </a:t>
            </a:r>
            <a:r>
              <a:rPr lang="en-US" dirty="0" err="1" smtClean="0"/>
              <a:t>te</a:t>
            </a:r>
            <a:r>
              <a:rPr lang="en-US" dirty="0" smtClean="0"/>
              <a:t> </a:t>
            </a:r>
            <a:r>
              <a:rPr lang="en-US" dirty="0" err="1" smtClean="0"/>
              <a:t>da</a:t>
            </a:r>
            <a:r>
              <a:rPr lang="en-US" dirty="0" smtClean="0"/>
              <a:t> ne </a:t>
            </a:r>
            <a:r>
              <a:rPr lang="en-US" dirty="0" err="1" smtClean="0"/>
              <a:t>postoji</a:t>
            </a:r>
            <a:r>
              <a:rPr lang="en-US" dirty="0" smtClean="0"/>
              <a:t> </a:t>
            </a:r>
            <a:r>
              <a:rPr lang="en-US" dirty="0" err="1" smtClean="0"/>
              <a:t>ograničenje</a:t>
            </a:r>
            <a:r>
              <a:rPr lang="en-US" dirty="0" smtClean="0"/>
              <a:t> </a:t>
            </a:r>
            <a:r>
              <a:rPr lang="en-US" dirty="0" err="1" smtClean="0"/>
              <a:t>prava</a:t>
            </a:r>
            <a:r>
              <a:rPr lang="en-US" dirty="0" smtClean="0"/>
              <a:t> u </a:t>
            </a:r>
            <a:r>
              <a:rPr lang="en-US" dirty="0" err="1" smtClean="0"/>
              <a:t>korist</a:t>
            </a:r>
            <a:r>
              <a:rPr lang="en-US" dirty="0" smtClean="0"/>
              <a:t> </a:t>
            </a:r>
            <a:r>
              <a:rPr lang="en-US" dirty="0" err="1" smtClean="0"/>
              <a:t>lica</a:t>
            </a:r>
            <a:r>
              <a:rPr lang="en-US" dirty="0" smtClean="0"/>
              <a:t> </a:t>
            </a:r>
            <a:r>
              <a:rPr lang="en-US" dirty="0" err="1" smtClean="0"/>
              <a:t>koja</a:t>
            </a:r>
            <a:r>
              <a:rPr lang="en-US" dirty="0" smtClean="0"/>
              <a:t> </a:t>
            </a:r>
            <a:r>
              <a:rPr lang="en-US" dirty="0" err="1" smtClean="0"/>
              <a:t>nisu</a:t>
            </a:r>
            <a:r>
              <a:rPr lang="en-US" dirty="0" smtClean="0"/>
              <a:t> </a:t>
            </a:r>
            <a:r>
              <a:rPr lang="en-US" dirty="0" err="1" smtClean="0"/>
              <a:t>stranke</a:t>
            </a:r>
            <a:r>
              <a:rPr lang="en-US" dirty="0" smtClean="0"/>
              <a:t> </a:t>
            </a:r>
            <a:r>
              <a:rPr lang="en-US" dirty="0" err="1" smtClean="0"/>
              <a:t>ugovora</a:t>
            </a:r>
            <a:r>
              <a:rPr lang="en-US" dirty="0" smtClean="0"/>
              <a:t>. </a:t>
            </a:r>
            <a:r>
              <a:rPr lang="en-US" dirty="0" err="1" smtClean="0"/>
              <a:t>Ukoliko</a:t>
            </a:r>
            <a:r>
              <a:rPr lang="en-US" dirty="0" smtClean="0"/>
              <a:t> je </a:t>
            </a:r>
            <a:r>
              <a:rPr lang="en-US" dirty="0" err="1" smtClean="0"/>
              <a:t>predmet</a:t>
            </a:r>
            <a:r>
              <a:rPr lang="en-US" dirty="0" smtClean="0"/>
              <a:t> </a:t>
            </a:r>
            <a:r>
              <a:rPr lang="en-US" dirty="0" err="1" smtClean="0"/>
              <a:t>posla</a:t>
            </a:r>
            <a:r>
              <a:rPr lang="en-US" dirty="0" smtClean="0"/>
              <a:t> </a:t>
            </a:r>
            <a:r>
              <a:rPr lang="en-US" dirty="0" err="1" smtClean="0"/>
              <a:t>isključiva</a:t>
            </a:r>
            <a:r>
              <a:rPr lang="en-US" dirty="0" smtClean="0"/>
              <a:t> </a:t>
            </a:r>
            <a:r>
              <a:rPr lang="en-US" dirty="0" err="1" smtClean="0"/>
              <a:t>licenca</a:t>
            </a:r>
            <a:r>
              <a:rPr lang="en-US" dirty="0" smtClean="0"/>
              <a:t>, </a:t>
            </a:r>
            <a:r>
              <a:rPr lang="en-US" dirty="0" err="1" smtClean="0"/>
              <a:t>garancija</a:t>
            </a:r>
            <a:r>
              <a:rPr lang="en-US" dirty="0" smtClean="0"/>
              <a:t> se </a:t>
            </a:r>
            <a:r>
              <a:rPr lang="en-US" dirty="0" err="1" smtClean="0"/>
              <a:t>proširuje</a:t>
            </a:r>
            <a:r>
              <a:rPr lang="en-US" dirty="0" smtClean="0"/>
              <a:t>. </a:t>
            </a:r>
            <a:r>
              <a:rPr lang="en-US" dirty="0" err="1" smtClean="0"/>
              <a:t>Davalac</a:t>
            </a:r>
            <a:r>
              <a:rPr lang="en-US" dirty="0" smtClean="0"/>
              <a:t> “</a:t>
            </a:r>
            <a:r>
              <a:rPr lang="en-US" dirty="0" err="1" smtClean="0"/>
              <a:t>jemči</a:t>
            </a:r>
            <a:r>
              <a:rPr lang="en-US" dirty="0" smtClean="0"/>
              <a:t> </a:t>
            </a:r>
            <a:r>
              <a:rPr lang="en-US" dirty="0" err="1" smtClean="0"/>
              <a:t>da</a:t>
            </a:r>
            <a:r>
              <a:rPr lang="en-US" dirty="0" smtClean="0"/>
              <a:t> </a:t>
            </a:r>
            <a:r>
              <a:rPr lang="en-US" dirty="0" err="1" smtClean="0"/>
              <a:t>pravo</a:t>
            </a:r>
            <a:r>
              <a:rPr lang="en-US" dirty="0" smtClean="0"/>
              <a:t> </a:t>
            </a:r>
            <a:r>
              <a:rPr lang="en-US" dirty="0" err="1" smtClean="0"/>
              <a:t>iskorištavanja</a:t>
            </a:r>
            <a:r>
              <a:rPr lang="en-US" dirty="0" smtClean="0"/>
              <a:t> </a:t>
            </a:r>
            <a:r>
              <a:rPr lang="en-US" dirty="0" err="1" smtClean="0"/>
              <a:t>nije</a:t>
            </a:r>
            <a:r>
              <a:rPr lang="en-US" dirty="0" smtClean="0"/>
              <a:t> </a:t>
            </a:r>
            <a:r>
              <a:rPr lang="en-US" dirty="0" err="1" smtClean="0"/>
              <a:t>ustupio</a:t>
            </a:r>
            <a:r>
              <a:rPr lang="en-US" dirty="0" smtClean="0"/>
              <a:t> </a:t>
            </a:r>
            <a:r>
              <a:rPr lang="en-US" dirty="0" err="1" smtClean="0"/>
              <a:t>drugome</a:t>
            </a:r>
            <a:r>
              <a:rPr lang="en-US" dirty="0" smtClean="0"/>
              <a:t> </a:t>
            </a:r>
            <a:r>
              <a:rPr lang="en-US" dirty="0" err="1" smtClean="0"/>
              <a:t>ni</a:t>
            </a:r>
            <a:r>
              <a:rPr lang="en-US" dirty="0" smtClean="0"/>
              <a:t> </a:t>
            </a:r>
            <a:r>
              <a:rPr lang="en-US" dirty="0" err="1" smtClean="0"/>
              <a:t>potpuno</a:t>
            </a:r>
            <a:r>
              <a:rPr lang="en-US" dirty="0" smtClean="0"/>
              <a:t> </a:t>
            </a:r>
            <a:r>
              <a:rPr lang="en-US" dirty="0" err="1" smtClean="0"/>
              <a:t>ni</a:t>
            </a:r>
            <a:r>
              <a:rPr lang="en-US" dirty="0" smtClean="0"/>
              <a:t> </a:t>
            </a:r>
            <a:r>
              <a:rPr lang="en-US" dirty="0" err="1" smtClean="0"/>
              <a:t>djelimično</a:t>
            </a:r>
            <a:r>
              <a:rPr lang="en-US" dirty="0" smtClean="0"/>
              <a:t>” (</a:t>
            </a:r>
            <a:r>
              <a:rPr lang="en-US" dirty="0" err="1" smtClean="0"/>
              <a:t>čl</a:t>
            </a:r>
            <a:r>
              <a:rPr lang="en-US" dirty="0" smtClean="0"/>
              <a:t>. 694 ZOO). </a:t>
            </a:r>
            <a:r>
              <a:rPr lang="en-US" dirty="0" err="1" smtClean="0"/>
              <a:t>Sadržaj</a:t>
            </a:r>
            <a:r>
              <a:rPr lang="en-US" dirty="0" smtClean="0"/>
              <a:t> </a:t>
            </a:r>
            <a:r>
              <a:rPr lang="en-US" dirty="0" err="1" smtClean="0"/>
              <a:t>ove</a:t>
            </a:r>
            <a:r>
              <a:rPr lang="en-US" dirty="0" smtClean="0"/>
              <a:t> </a:t>
            </a:r>
            <a:r>
              <a:rPr lang="en-US" dirty="0" err="1" smtClean="0"/>
              <a:t>obaveze</a:t>
            </a:r>
            <a:r>
              <a:rPr lang="en-US" dirty="0" smtClean="0"/>
              <a:t> </a:t>
            </a:r>
            <a:r>
              <a:rPr lang="en-US" dirty="0" err="1" smtClean="0"/>
              <a:t>sastoji</a:t>
            </a:r>
            <a:r>
              <a:rPr lang="en-US" dirty="0" smtClean="0"/>
              <a:t> se u </a:t>
            </a:r>
            <a:r>
              <a:rPr lang="en-US" dirty="0" err="1" smtClean="0"/>
              <a:t>održavanju</a:t>
            </a:r>
            <a:r>
              <a:rPr lang="en-US" dirty="0" smtClean="0"/>
              <a:t> </a:t>
            </a:r>
            <a:r>
              <a:rPr lang="en-US" dirty="0" err="1" smtClean="0"/>
              <a:t>onoga</a:t>
            </a:r>
            <a:r>
              <a:rPr lang="en-US" dirty="0" smtClean="0"/>
              <a:t> </a:t>
            </a:r>
            <a:r>
              <a:rPr lang="en-US" dirty="0" err="1" smtClean="0"/>
              <a:t>stanja</a:t>
            </a:r>
            <a:r>
              <a:rPr lang="en-US" dirty="0" smtClean="0"/>
              <a:t> </a:t>
            </a:r>
            <a:r>
              <a:rPr lang="en-US" dirty="0" err="1" smtClean="0"/>
              <a:t>prenesenog</a:t>
            </a:r>
            <a:r>
              <a:rPr lang="en-US" dirty="0" smtClean="0"/>
              <a:t> </a:t>
            </a:r>
            <a:r>
              <a:rPr lang="en-US" dirty="0" err="1" smtClean="0"/>
              <a:t>prava</a:t>
            </a:r>
            <a:r>
              <a:rPr lang="en-US" dirty="0" smtClean="0"/>
              <a:t> </a:t>
            </a:r>
            <a:r>
              <a:rPr lang="en-US" dirty="0" err="1" smtClean="0"/>
              <a:t>koje</a:t>
            </a:r>
            <a:r>
              <a:rPr lang="en-US" dirty="0" smtClean="0"/>
              <a:t> je </a:t>
            </a:r>
            <a:r>
              <a:rPr lang="en-US" dirty="0" err="1" smtClean="0"/>
              <a:t>postojalo</a:t>
            </a:r>
            <a:r>
              <a:rPr lang="en-US" dirty="0" smtClean="0"/>
              <a:t> u </a:t>
            </a:r>
            <a:r>
              <a:rPr lang="en-US" dirty="0" err="1" smtClean="0"/>
              <a:t>času</a:t>
            </a:r>
            <a:r>
              <a:rPr lang="en-US" dirty="0" smtClean="0"/>
              <a:t> </a:t>
            </a:r>
            <a:r>
              <a:rPr lang="en-US" dirty="0" err="1" smtClean="0"/>
              <a:t>zaključenja</a:t>
            </a:r>
            <a:r>
              <a:rPr lang="en-US" dirty="0" smtClean="0"/>
              <a:t> </a:t>
            </a:r>
            <a:r>
              <a:rPr lang="en-US" dirty="0" err="1" smtClean="0"/>
              <a:t>ugovora</a:t>
            </a:r>
            <a:r>
              <a:rPr lang="en-US" dirty="0" smtClean="0"/>
              <a:t>, </a:t>
            </a:r>
            <a:r>
              <a:rPr lang="en-US" dirty="0" err="1" smtClean="0"/>
              <a:t>te</a:t>
            </a:r>
            <a:r>
              <a:rPr lang="en-US" dirty="0" smtClean="0"/>
              <a:t> u </a:t>
            </a:r>
            <a:r>
              <a:rPr lang="en-US" dirty="0" err="1" smtClean="0"/>
              <a:t>zaštiti</a:t>
            </a:r>
            <a:r>
              <a:rPr lang="en-US" dirty="0" smtClean="0"/>
              <a:t> </a:t>
            </a:r>
            <a:r>
              <a:rPr lang="en-US" dirty="0" err="1" smtClean="0"/>
              <a:t>primaoca</a:t>
            </a:r>
            <a:r>
              <a:rPr lang="en-US" dirty="0" smtClean="0"/>
              <a:t> </a:t>
            </a:r>
            <a:r>
              <a:rPr lang="en-US" dirty="0" err="1" smtClean="0"/>
              <a:t>od</a:t>
            </a:r>
            <a:r>
              <a:rPr lang="en-US" dirty="0" smtClean="0"/>
              <a:t> </a:t>
            </a:r>
            <a:r>
              <a:rPr lang="en-US" dirty="0" err="1" smtClean="0"/>
              <a:t>svih</a:t>
            </a:r>
            <a:r>
              <a:rPr lang="en-US" dirty="0" smtClean="0"/>
              <a:t> </a:t>
            </a:r>
            <a:r>
              <a:rPr lang="en-US" dirty="0" err="1" smtClean="0"/>
              <a:t>pravnih</a:t>
            </a:r>
            <a:r>
              <a:rPr lang="en-US" dirty="0" smtClean="0"/>
              <a:t> </a:t>
            </a:r>
            <a:r>
              <a:rPr lang="en-US" dirty="0" err="1" smtClean="0"/>
              <a:t>zahtjeva</a:t>
            </a:r>
            <a:r>
              <a:rPr lang="en-US" dirty="0" smtClean="0"/>
              <a:t> </a:t>
            </a:r>
            <a:r>
              <a:rPr lang="en-US" dirty="0" err="1" smtClean="0"/>
              <a:t>trećih</a:t>
            </a:r>
            <a:r>
              <a:rPr lang="en-US" dirty="0" smtClean="0"/>
              <a:t> </a:t>
            </a:r>
            <a:r>
              <a:rPr lang="en-US" dirty="0" err="1" smtClean="0"/>
              <a:t>lica</a:t>
            </a:r>
            <a:r>
              <a:rPr lang="en-US" dirty="0" smtClean="0"/>
              <a:t>. Ova </a:t>
            </a:r>
            <a:r>
              <a:rPr lang="en-US" dirty="0" err="1" smtClean="0"/>
              <a:t>obaveza</a:t>
            </a:r>
            <a:r>
              <a:rPr lang="en-US" dirty="0" smtClean="0"/>
              <a:t> </a:t>
            </a:r>
            <a:r>
              <a:rPr lang="en-US" dirty="0" err="1" smtClean="0"/>
              <a:t>postoji</a:t>
            </a:r>
            <a:r>
              <a:rPr lang="en-US" dirty="0" smtClean="0"/>
              <a:t> </a:t>
            </a:r>
            <a:r>
              <a:rPr lang="en-US" dirty="0" err="1" smtClean="0"/>
              <a:t>tokom</a:t>
            </a:r>
            <a:r>
              <a:rPr lang="en-US" dirty="0" smtClean="0"/>
              <a:t> </a:t>
            </a:r>
            <a:r>
              <a:rPr lang="en-US" dirty="0" err="1" smtClean="0"/>
              <a:t>cijelog</a:t>
            </a:r>
            <a:r>
              <a:rPr lang="en-US" dirty="0" smtClean="0"/>
              <a:t> </a:t>
            </a:r>
            <a:r>
              <a:rPr lang="en-US" dirty="0" err="1" smtClean="0"/>
              <a:t>trajanja</a:t>
            </a:r>
            <a:r>
              <a:rPr lang="en-US" dirty="0" smtClean="0"/>
              <a:t> </a:t>
            </a:r>
            <a:r>
              <a:rPr lang="en-US" dirty="0" err="1" smtClean="0"/>
              <a:t>ugovora</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62500" lnSpcReduction="20000"/>
          </a:bodyPr>
          <a:lstStyle/>
          <a:p>
            <a:r>
              <a:rPr lang="en-US" b="1" dirty="0" smtClean="0"/>
              <a:t>UGOVOR O LICENCI</a:t>
            </a:r>
          </a:p>
          <a:p>
            <a:r>
              <a:rPr lang="en-US" b="1" dirty="0" smtClean="0"/>
              <a:t>I POJAM POSLA I ZAKLJUČIVANJE UGOVORA</a:t>
            </a:r>
          </a:p>
          <a:p>
            <a:r>
              <a:rPr lang="en-US" b="1" dirty="0" smtClean="0"/>
              <a:t>1. </a:t>
            </a:r>
            <a:r>
              <a:rPr lang="en-US" b="1" dirty="0" err="1" smtClean="0"/>
              <a:t>Pojam</a:t>
            </a:r>
            <a:r>
              <a:rPr lang="en-US" b="1" dirty="0" smtClean="0"/>
              <a:t> </a:t>
            </a:r>
            <a:r>
              <a:rPr lang="en-US" b="1" dirty="0" err="1" smtClean="0"/>
              <a:t>posla</a:t>
            </a:r>
            <a:endParaRPr lang="en-US" b="1" dirty="0" smtClean="0"/>
          </a:p>
          <a:p>
            <a:r>
              <a:rPr lang="vi-VN" dirty="0" smtClean="0"/>
              <a:t>Kreativnost je izuzetno značajan faktor uspješnog privređivanja. Zbog toga duhovne tvorevine kroz koje se ona izražava imaju posebnu ekonomsku vrijednost. Najvažnije među njima su stekle status objekta prava. Odnosi povodom tih objekata uređeni su posebnim granama prava. Književna, naučna i umjetnička djela, ali i kompjuterski programi, predmet su autorskog prava. Firma, trgovačko ime i oznaka uređeni su poslovnim </a:t>
            </a:r>
            <a:r>
              <a:rPr lang="vi-VN" dirty="0" smtClean="0"/>
              <a:t>pravom</a:t>
            </a:r>
            <a:r>
              <a:rPr lang="hr-HR" dirty="0" smtClean="0"/>
              <a:t> </a:t>
            </a:r>
            <a:r>
              <a:rPr lang="vi-VN" dirty="0" smtClean="0"/>
              <a:t>i </a:t>
            </a:r>
            <a:r>
              <a:rPr lang="vi-VN" dirty="0" smtClean="0"/>
              <a:t>pravom industrijske svojine. Izumi, tehnička unapređenja i znakovi razlikovanja (modeli, robni i uslužni žigovi-industrijski dizajn i geografske oznake) spadaju u pravo industrijske svojine</a:t>
            </a:r>
            <a:r>
              <a:rPr lang="vi-VN" dirty="0" smtClean="0"/>
              <a:t>. </a:t>
            </a:r>
            <a:r>
              <a:rPr lang="vi-VN" dirty="0" smtClean="0"/>
              <a:t>U istu granu je uključena i nova, specifična i tajna kombinacija poznatih savremenih tehničkih i tehnoloških znanja, iskustava i vještina koja se može primijeniti u industrijskoj i drugoj proizvodnji (know-how) koje kao posebnu kategoriju uvodi i ZOO (član 686).</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b="1" dirty="0" smtClean="0"/>
              <a:t>2. </a:t>
            </a:r>
            <a:r>
              <a:rPr lang="en-US" b="1" dirty="0" err="1" smtClean="0"/>
              <a:t>Obaveze</a:t>
            </a:r>
            <a:r>
              <a:rPr lang="en-US" b="1" dirty="0" smtClean="0"/>
              <a:t> </a:t>
            </a:r>
            <a:r>
              <a:rPr lang="en-US" b="1" dirty="0" err="1" smtClean="0"/>
              <a:t>primaoca</a:t>
            </a:r>
            <a:r>
              <a:rPr lang="en-US" b="1" dirty="0" smtClean="0"/>
              <a:t> </a:t>
            </a:r>
            <a:r>
              <a:rPr lang="en-US" b="1" dirty="0" err="1" smtClean="0"/>
              <a:t>licence</a:t>
            </a:r>
            <a:endParaRPr lang="en-US" b="1" dirty="0" smtClean="0"/>
          </a:p>
          <a:p>
            <a:r>
              <a:rPr lang="en-US" b="1" dirty="0" smtClean="0"/>
              <a:t>2.1. </a:t>
            </a:r>
            <a:r>
              <a:rPr lang="en-US" b="1" dirty="0" err="1" smtClean="0"/>
              <a:t>Iskorištavanje</a:t>
            </a:r>
            <a:r>
              <a:rPr lang="en-US" b="1" dirty="0" smtClean="0"/>
              <a:t> </a:t>
            </a:r>
            <a:r>
              <a:rPr lang="en-US" b="1" dirty="0" err="1" smtClean="0"/>
              <a:t>predmeta</a:t>
            </a:r>
            <a:r>
              <a:rPr lang="en-US" b="1" dirty="0" smtClean="0"/>
              <a:t> </a:t>
            </a:r>
            <a:r>
              <a:rPr lang="en-US" b="1" dirty="0" err="1" smtClean="0"/>
              <a:t>licence</a:t>
            </a:r>
            <a:endParaRPr lang="en-US" b="1" dirty="0" smtClean="0"/>
          </a:p>
          <a:p>
            <a:r>
              <a:rPr lang="en-US" dirty="0" smtClean="0"/>
              <a:t>“</a:t>
            </a:r>
            <a:r>
              <a:rPr lang="en-US" dirty="0" err="1" smtClean="0"/>
              <a:t>Sticalac</a:t>
            </a:r>
            <a:r>
              <a:rPr lang="en-US" dirty="0" smtClean="0"/>
              <a:t> </a:t>
            </a:r>
            <a:r>
              <a:rPr lang="en-US" dirty="0" err="1" smtClean="0"/>
              <a:t>licence</a:t>
            </a:r>
            <a:r>
              <a:rPr lang="en-US" dirty="0" smtClean="0"/>
              <a:t> </a:t>
            </a:r>
            <a:r>
              <a:rPr lang="en-US" dirty="0" err="1" smtClean="0"/>
              <a:t>dužan</a:t>
            </a:r>
            <a:r>
              <a:rPr lang="en-US" dirty="0" smtClean="0"/>
              <a:t> je </a:t>
            </a:r>
            <a:r>
              <a:rPr lang="en-US" dirty="0" err="1" smtClean="0"/>
              <a:t>iskorištavati</a:t>
            </a:r>
            <a:r>
              <a:rPr lang="en-US" dirty="0" smtClean="0"/>
              <a:t> </a:t>
            </a:r>
            <a:r>
              <a:rPr lang="en-US" dirty="0" err="1" smtClean="0"/>
              <a:t>predmet</a:t>
            </a:r>
            <a:r>
              <a:rPr lang="en-US" dirty="0" smtClean="0"/>
              <a:t> </a:t>
            </a:r>
            <a:r>
              <a:rPr lang="en-US" dirty="0" err="1" smtClean="0"/>
              <a:t>licence</a:t>
            </a:r>
            <a:r>
              <a:rPr lang="en-US" dirty="0" smtClean="0"/>
              <a:t> </a:t>
            </a:r>
            <a:r>
              <a:rPr lang="en-US" dirty="0" err="1" smtClean="0"/>
              <a:t>na</a:t>
            </a:r>
            <a:r>
              <a:rPr lang="en-US" dirty="0" smtClean="0"/>
              <a:t> </a:t>
            </a:r>
            <a:r>
              <a:rPr lang="en-US" dirty="0" err="1" smtClean="0"/>
              <a:t>ugovoreni</a:t>
            </a:r>
            <a:r>
              <a:rPr lang="en-US" dirty="0" smtClean="0"/>
              <a:t> </a:t>
            </a:r>
            <a:r>
              <a:rPr lang="en-US" dirty="0" err="1" smtClean="0"/>
              <a:t>način</a:t>
            </a:r>
            <a:r>
              <a:rPr lang="en-US" dirty="0" smtClean="0"/>
              <a:t>, u </a:t>
            </a:r>
            <a:r>
              <a:rPr lang="en-US" dirty="0" err="1" smtClean="0"/>
              <a:t>ugovorenom</a:t>
            </a:r>
            <a:r>
              <a:rPr lang="en-US" dirty="0" smtClean="0"/>
              <a:t> </a:t>
            </a:r>
            <a:r>
              <a:rPr lang="en-US" dirty="0" err="1" smtClean="0"/>
              <a:t>obimu</a:t>
            </a:r>
            <a:r>
              <a:rPr lang="en-US" dirty="0" smtClean="0"/>
              <a:t> </a:t>
            </a:r>
            <a:r>
              <a:rPr lang="en-US" dirty="0" err="1" smtClean="0"/>
              <a:t>i</a:t>
            </a:r>
            <a:r>
              <a:rPr lang="en-US" dirty="0" smtClean="0"/>
              <a:t> u </a:t>
            </a:r>
            <a:r>
              <a:rPr lang="en-US" dirty="0" err="1" smtClean="0"/>
              <a:t>ugovorenim</a:t>
            </a:r>
            <a:r>
              <a:rPr lang="en-US" dirty="0" smtClean="0"/>
              <a:t> </a:t>
            </a:r>
            <a:r>
              <a:rPr lang="en-US" dirty="0" err="1" smtClean="0"/>
              <a:t>granicama</a:t>
            </a:r>
            <a:r>
              <a:rPr lang="en-US" dirty="0" smtClean="0"/>
              <a:t>” (</a:t>
            </a:r>
            <a:r>
              <a:rPr lang="en-US" dirty="0" err="1" smtClean="0"/>
              <a:t>čl</a:t>
            </a:r>
            <a:r>
              <a:rPr lang="en-US" dirty="0" smtClean="0"/>
              <a:t>. 696 ZOO). </a:t>
            </a:r>
            <a:r>
              <a:rPr lang="en-US" dirty="0" err="1" smtClean="0"/>
              <a:t>Citirana</a:t>
            </a:r>
            <a:r>
              <a:rPr lang="en-US" dirty="0" smtClean="0"/>
              <a:t> </a:t>
            </a:r>
            <a:r>
              <a:rPr lang="en-US" dirty="0" err="1" smtClean="0"/>
              <a:t>formulacija</a:t>
            </a:r>
            <a:r>
              <a:rPr lang="en-US" dirty="0" smtClean="0"/>
              <a:t> </a:t>
            </a:r>
            <a:r>
              <a:rPr lang="en-US" dirty="0" err="1" smtClean="0"/>
              <a:t>dozvoljava</a:t>
            </a:r>
            <a:r>
              <a:rPr lang="en-US" dirty="0" smtClean="0"/>
              <a:t> </a:t>
            </a:r>
            <a:r>
              <a:rPr lang="en-US" dirty="0" err="1" smtClean="0"/>
              <a:t>da</a:t>
            </a:r>
            <a:r>
              <a:rPr lang="en-US" dirty="0" smtClean="0"/>
              <a:t> se ova </a:t>
            </a:r>
            <a:r>
              <a:rPr lang="en-US" dirty="0" err="1" smtClean="0"/>
              <a:t>dužnost</a:t>
            </a:r>
            <a:r>
              <a:rPr lang="en-US" dirty="0" smtClean="0"/>
              <a:t> </a:t>
            </a:r>
            <a:r>
              <a:rPr lang="en-US" dirty="0" err="1" smtClean="0"/>
              <a:t>dvostruko</a:t>
            </a:r>
            <a:r>
              <a:rPr lang="en-US" dirty="0" smtClean="0"/>
              <a:t> </a:t>
            </a:r>
            <a:r>
              <a:rPr lang="en-US" dirty="0" err="1" smtClean="0"/>
              <a:t>shvati</a:t>
            </a:r>
            <a:r>
              <a:rPr lang="en-US" dirty="0" smtClean="0"/>
              <a:t>. </a:t>
            </a:r>
            <a:r>
              <a:rPr lang="en-US" dirty="0" err="1" smtClean="0"/>
              <a:t>Primalac</a:t>
            </a:r>
            <a:r>
              <a:rPr lang="en-US" dirty="0" smtClean="0"/>
              <a:t> </a:t>
            </a:r>
            <a:r>
              <a:rPr lang="en-US" dirty="0" err="1" smtClean="0"/>
              <a:t>najprije</a:t>
            </a:r>
            <a:r>
              <a:rPr lang="en-US" dirty="0" smtClean="0"/>
              <a:t>, ne </a:t>
            </a:r>
            <a:r>
              <a:rPr lang="en-US" dirty="0" err="1" smtClean="0"/>
              <a:t>stiče</a:t>
            </a:r>
            <a:r>
              <a:rPr lang="en-US" dirty="0" smtClean="0"/>
              <a:t> </a:t>
            </a:r>
            <a:r>
              <a:rPr lang="en-US" dirty="0" err="1" smtClean="0"/>
              <a:t>samo</a:t>
            </a:r>
            <a:r>
              <a:rPr lang="en-US" dirty="0" smtClean="0"/>
              <a:t> </a:t>
            </a:r>
            <a:r>
              <a:rPr lang="en-US" dirty="0" err="1" smtClean="0"/>
              <a:t>pravo</a:t>
            </a:r>
            <a:r>
              <a:rPr lang="en-US" dirty="0" smtClean="0"/>
              <a:t>, </a:t>
            </a:r>
            <a:r>
              <a:rPr lang="en-US" dirty="0" err="1" smtClean="0"/>
              <a:t>nego</a:t>
            </a:r>
            <a:r>
              <a:rPr lang="en-US" dirty="0" smtClean="0"/>
              <a:t> </a:t>
            </a:r>
            <a:r>
              <a:rPr lang="en-US" dirty="0" err="1" smtClean="0"/>
              <a:t>i</a:t>
            </a:r>
            <a:r>
              <a:rPr lang="en-US" dirty="0" smtClean="0"/>
              <a:t> </a:t>
            </a:r>
            <a:r>
              <a:rPr lang="en-US" dirty="0" err="1" smtClean="0"/>
              <a:t>dužnost</a:t>
            </a:r>
            <a:r>
              <a:rPr lang="en-US" dirty="0" smtClean="0"/>
              <a:t> </a:t>
            </a:r>
            <a:r>
              <a:rPr lang="en-US" dirty="0" err="1" smtClean="0"/>
              <a:t>iskorištavanja</a:t>
            </a:r>
            <a:r>
              <a:rPr lang="en-US" dirty="0" smtClean="0"/>
              <a:t> </a:t>
            </a:r>
            <a:r>
              <a:rPr lang="en-US" dirty="0" err="1" smtClean="0"/>
              <a:t>predmeta</a:t>
            </a:r>
            <a:r>
              <a:rPr lang="en-US" dirty="0" smtClean="0"/>
              <a:t> </a:t>
            </a:r>
            <a:r>
              <a:rPr lang="en-US" dirty="0" err="1" smtClean="0"/>
              <a:t>licence</a:t>
            </a:r>
            <a:r>
              <a:rPr lang="en-US" dirty="0" smtClean="0"/>
              <a:t>. I </a:t>
            </a:r>
            <a:r>
              <a:rPr lang="en-US" dirty="0" err="1" smtClean="0"/>
              <a:t>drugo</a:t>
            </a:r>
            <a:r>
              <a:rPr lang="en-US" dirty="0" smtClean="0"/>
              <a:t>, </a:t>
            </a:r>
            <a:r>
              <a:rPr lang="en-US" dirty="0" err="1" smtClean="0"/>
              <a:t>svoju</a:t>
            </a:r>
            <a:r>
              <a:rPr lang="en-US" dirty="0" smtClean="0"/>
              <a:t> </a:t>
            </a:r>
            <a:r>
              <a:rPr lang="en-US" dirty="0" err="1" smtClean="0"/>
              <a:t>obavezu</a:t>
            </a:r>
            <a:r>
              <a:rPr lang="en-US" dirty="0" smtClean="0"/>
              <a:t> </a:t>
            </a:r>
            <a:r>
              <a:rPr lang="en-US" dirty="0" err="1" smtClean="0"/>
              <a:t>i</a:t>
            </a:r>
            <a:r>
              <a:rPr lang="hr-HR" dirty="0" smtClean="0"/>
              <a:t> </a:t>
            </a:r>
            <a:r>
              <a:rPr lang="en-US" dirty="0" err="1" smtClean="0"/>
              <a:t>pravo</a:t>
            </a:r>
            <a:r>
              <a:rPr lang="en-US" dirty="0" smtClean="0"/>
              <a:t> </a:t>
            </a:r>
            <a:r>
              <a:rPr lang="en-US" dirty="0" err="1" smtClean="0"/>
              <a:t>iskorištavanja</a:t>
            </a:r>
            <a:r>
              <a:rPr lang="en-US" dirty="0" smtClean="0"/>
              <a:t> </a:t>
            </a:r>
            <a:r>
              <a:rPr lang="en-US" dirty="0" err="1" smtClean="0"/>
              <a:t>licenciranog</a:t>
            </a:r>
            <a:r>
              <a:rPr lang="en-US" dirty="0" smtClean="0"/>
              <a:t> </a:t>
            </a:r>
            <a:r>
              <a:rPr lang="en-US" dirty="0" err="1" smtClean="0"/>
              <a:t>objekta</a:t>
            </a:r>
            <a:r>
              <a:rPr lang="en-US" dirty="0" smtClean="0"/>
              <a:t> </a:t>
            </a:r>
            <a:r>
              <a:rPr lang="en-US" dirty="0" err="1" smtClean="0"/>
              <a:t>mora</a:t>
            </a:r>
            <a:r>
              <a:rPr lang="en-US" dirty="0" smtClean="0"/>
              <a:t> </a:t>
            </a:r>
            <a:r>
              <a:rPr lang="en-US" dirty="0" err="1" smtClean="0"/>
              <a:t>vršiti</a:t>
            </a:r>
            <a:r>
              <a:rPr lang="en-US" dirty="0" smtClean="0"/>
              <a:t> u </a:t>
            </a:r>
            <a:r>
              <a:rPr lang="en-US" dirty="0" err="1" smtClean="0"/>
              <a:t>skladu</a:t>
            </a:r>
            <a:r>
              <a:rPr lang="en-US" dirty="0" smtClean="0"/>
              <a:t> </a:t>
            </a:r>
            <a:r>
              <a:rPr lang="en-US" dirty="0" err="1" smtClean="0"/>
              <a:t>sa</a:t>
            </a:r>
            <a:r>
              <a:rPr lang="en-US" dirty="0" smtClean="0"/>
              <a:t> </a:t>
            </a:r>
            <a:r>
              <a:rPr lang="en-US" dirty="0" err="1" smtClean="0"/>
              <a:t>ugovorom</a:t>
            </a:r>
            <a:r>
              <a:rPr lang="en-US" dirty="0" smtClean="0"/>
              <a:t>. </a:t>
            </a:r>
            <a:r>
              <a:rPr lang="en-US" dirty="0" err="1" smtClean="0"/>
              <a:t>Teorija</a:t>
            </a:r>
            <a:r>
              <a:rPr lang="en-US" dirty="0" smtClean="0"/>
              <a:t> je </a:t>
            </a:r>
            <a:r>
              <a:rPr lang="en-US" dirty="0" err="1" smtClean="0"/>
              <a:t>zauzela</a:t>
            </a:r>
            <a:r>
              <a:rPr lang="en-US" dirty="0" smtClean="0"/>
              <a:t> </a:t>
            </a:r>
            <a:r>
              <a:rPr lang="en-US" dirty="0" err="1" smtClean="0"/>
              <a:t>stanovište</a:t>
            </a:r>
            <a:r>
              <a:rPr lang="en-US" dirty="0" smtClean="0"/>
              <a:t> </a:t>
            </a:r>
            <a:r>
              <a:rPr lang="en-US" dirty="0" err="1" smtClean="0"/>
              <a:t>da</a:t>
            </a:r>
            <a:r>
              <a:rPr lang="en-US" dirty="0" smtClean="0"/>
              <a:t> je </a:t>
            </a:r>
            <a:r>
              <a:rPr lang="en-US" dirty="0" err="1" smtClean="0"/>
              <a:t>primalac</a:t>
            </a:r>
            <a:r>
              <a:rPr lang="en-US" dirty="0" smtClean="0"/>
              <a:t> </a:t>
            </a:r>
            <a:r>
              <a:rPr lang="en-US" dirty="0" err="1" smtClean="0"/>
              <a:t>dužan</a:t>
            </a:r>
            <a:r>
              <a:rPr lang="en-US" dirty="0" smtClean="0"/>
              <a:t> </a:t>
            </a:r>
            <a:r>
              <a:rPr lang="en-US" dirty="0" err="1" smtClean="0"/>
              <a:t>i</a:t>
            </a:r>
            <a:r>
              <a:rPr lang="en-US" dirty="0" smtClean="0"/>
              <a:t> </a:t>
            </a:r>
            <a:r>
              <a:rPr lang="en-US" dirty="0" err="1" smtClean="0"/>
              <a:t>iskorištavati</a:t>
            </a:r>
            <a:r>
              <a:rPr lang="en-US" dirty="0" smtClean="0"/>
              <a:t> </a:t>
            </a:r>
            <a:r>
              <a:rPr lang="en-US" dirty="0" err="1" smtClean="0"/>
              <a:t>licencu</a:t>
            </a:r>
            <a:r>
              <a:rPr lang="en-US" dirty="0" smtClean="0"/>
              <a:t> </a:t>
            </a:r>
            <a:r>
              <a:rPr lang="en-US" dirty="0" err="1" smtClean="0"/>
              <a:t>i</a:t>
            </a:r>
            <a:r>
              <a:rPr lang="en-US" dirty="0" smtClean="0"/>
              <a:t> to </a:t>
            </a:r>
            <a:r>
              <a:rPr lang="en-US" dirty="0" err="1" smtClean="0"/>
              <a:t>činiti</a:t>
            </a:r>
            <a:r>
              <a:rPr lang="en-US" dirty="0" smtClean="0"/>
              <a:t> </a:t>
            </a:r>
            <a:r>
              <a:rPr lang="en-US" dirty="0" err="1" smtClean="0"/>
              <a:t>na</a:t>
            </a:r>
            <a:r>
              <a:rPr lang="en-US" dirty="0" smtClean="0"/>
              <a:t> </a:t>
            </a:r>
            <a:r>
              <a:rPr lang="en-US" dirty="0" err="1" smtClean="0"/>
              <a:t>ugovoreni</a:t>
            </a:r>
            <a:r>
              <a:rPr lang="en-US" dirty="0" smtClean="0"/>
              <a:t> </a:t>
            </a:r>
            <a:r>
              <a:rPr lang="en-US" dirty="0" err="1" smtClean="0"/>
              <a:t>način</a:t>
            </a:r>
            <a:r>
              <a:rPr lang="en-US" dirty="0" smtClean="0"/>
              <a:t>, </a:t>
            </a:r>
            <a:r>
              <a:rPr lang="en-US" dirty="0" err="1" smtClean="0"/>
              <a:t>čak</a:t>
            </a:r>
            <a:r>
              <a:rPr lang="en-US" dirty="0" smtClean="0"/>
              <a:t> </a:t>
            </a:r>
            <a:r>
              <a:rPr lang="en-US" dirty="0" err="1" smtClean="0"/>
              <a:t>i</a:t>
            </a:r>
            <a:r>
              <a:rPr lang="en-US" dirty="0" smtClean="0"/>
              <a:t> </a:t>
            </a:r>
            <a:r>
              <a:rPr lang="en-US" dirty="0" err="1" smtClean="0"/>
              <a:t>onda</a:t>
            </a:r>
            <a:r>
              <a:rPr lang="en-US" dirty="0" smtClean="0"/>
              <a:t> </a:t>
            </a:r>
            <a:r>
              <a:rPr lang="en-US" dirty="0" err="1" smtClean="0"/>
              <a:t>kada</a:t>
            </a:r>
            <a:r>
              <a:rPr lang="en-US" dirty="0" smtClean="0"/>
              <a:t> je data </a:t>
            </a:r>
            <a:r>
              <a:rPr lang="en-US" dirty="0" err="1" smtClean="0"/>
              <a:t>neisključiva</a:t>
            </a:r>
            <a:r>
              <a:rPr lang="en-US" dirty="0" smtClean="0"/>
              <a:t> </a:t>
            </a:r>
            <a:r>
              <a:rPr lang="en-US" dirty="0" err="1" smtClean="0"/>
              <a:t>licenca</a:t>
            </a:r>
            <a:r>
              <a:rPr lang="en-US" dirty="0" smtClean="0"/>
              <a:t>. </a:t>
            </a:r>
            <a:r>
              <a:rPr lang="en-US" dirty="0" err="1" smtClean="0"/>
              <a:t>Suprotno</a:t>
            </a:r>
            <a:r>
              <a:rPr lang="en-US" dirty="0" smtClean="0"/>
              <a:t> </a:t>
            </a:r>
            <a:r>
              <a:rPr lang="en-US" dirty="0" err="1" smtClean="0"/>
              <a:t>rješenje</a:t>
            </a:r>
            <a:r>
              <a:rPr lang="en-US" dirty="0" smtClean="0"/>
              <a:t> </a:t>
            </a:r>
            <a:r>
              <a:rPr lang="en-US" dirty="0" err="1" smtClean="0"/>
              <a:t>mora</a:t>
            </a:r>
            <a:r>
              <a:rPr lang="en-US" dirty="0" smtClean="0"/>
              <a:t> </a:t>
            </a:r>
            <a:r>
              <a:rPr lang="en-US" dirty="0" err="1" smtClean="0"/>
              <a:t>nesumnjivo</a:t>
            </a:r>
            <a:r>
              <a:rPr lang="en-US" dirty="0" smtClean="0"/>
              <a:t> </a:t>
            </a:r>
            <a:r>
              <a:rPr lang="en-US" dirty="0" err="1" smtClean="0"/>
              <a:t>proizlaziti</a:t>
            </a:r>
            <a:r>
              <a:rPr lang="en-US" dirty="0" smtClean="0"/>
              <a:t> </a:t>
            </a:r>
            <a:r>
              <a:rPr lang="en-US" dirty="0" err="1" smtClean="0"/>
              <a:t>iz</a:t>
            </a:r>
            <a:r>
              <a:rPr lang="en-US" dirty="0" smtClean="0"/>
              <a:t> </a:t>
            </a:r>
            <a:r>
              <a:rPr lang="en-US" dirty="0" err="1" smtClean="0"/>
              <a:t>ugovora</a:t>
            </a:r>
            <a:r>
              <a:rPr lang="en-US" dirty="0" smtClean="0"/>
              <a:t>.</a:t>
            </a:r>
            <a:endParaRPr lang="en-US" dirty="0" smtClean="0"/>
          </a:p>
          <a:p>
            <a:r>
              <a:rPr lang="vi-VN" dirty="0" smtClean="0"/>
              <a:t>Način iskorištavanja predmeta licence zavisi od ugovora. Ukoliko prekorači utvrđena ograničenja, primalac licence odgovara kao i svako treće lice koje se neovlašteno služi tuđim pravom industrijske svojine.</a:t>
            </a:r>
          </a:p>
          <a:p>
            <a:r>
              <a:rPr lang="vi-VN" dirty="0" smtClean="0"/>
              <a:t>Pravo i obaveza iskorištavanja postoje u pogledu predmeta ugovora o licenci. Zbog toga se primalac licence mora suzdržavati od korišćenja naknadnim usavršavanjima objekta industrijske svojine. Suprotno može biti predviđeno prinudnim </a:t>
            </a:r>
            <a:r>
              <a:rPr lang="vi-VN" dirty="0" smtClean="0"/>
              <a:t>propisom </a:t>
            </a:r>
            <a:r>
              <a:rPr lang="vi-VN" dirty="0" smtClean="0"/>
              <a:t>ili izričito ugovoreno. Dozvoljeno korišćenje kasnijim usavršavanjima predmeta licence mora se takođe odvijati u granicama zakona ili sporazuma stranaka.</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b="1" dirty="0" smtClean="0"/>
              <a:t>2.2. </a:t>
            </a:r>
            <a:r>
              <a:rPr lang="en-US" b="1" dirty="0" err="1" smtClean="0"/>
              <a:t>Plaćanje</a:t>
            </a:r>
            <a:r>
              <a:rPr lang="en-US" b="1" dirty="0" smtClean="0"/>
              <a:t> </a:t>
            </a:r>
            <a:r>
              <a:rPr lang="en-US" b="1" dirty="0" err="1" smtClean="0"/>
              <a:t>naknade</a:t>
            </a:r>
            <a:endParaRPr lang="en-US" b="1" dirty="0" smtClean="0"/>
          </a:p>
          <a:p>
            <a:r>
              <a:rPr lang="vi-VN" dirty="0" smtClean="0"/>
              <a:t>Primalac je obavezan da plati ugovorenu naknadu. Način plaćanja zavisi od modaliteta po kojem je cijena licence utvrđena i od posebnih odredbi ugovora o ovom pitanju. Ukoliko one ne postoje, primijeniće se opšta pravila obligacionog prava o ispunjenju novčanih obligacija.</a:t>
            </a:r>
          </a:p>
          <a:p>
            <a:r>
              <a:rPr lang="vi-VN" dirty="0" smtClean="0"/>
              <a:t>Ako se naknada utvrđuje prema obimu iskorištavanja predmeta licence, “sticalac licence dužan je podnijeti davaocu licence izvještaj o obimu iskorištavanja i obračunati naknadu svake godine, ako ugovorom nije za to određen kraći rok” (čl. 702 ZOO). Složenost ovog metoda utvrđivanja i plaćanja cijene zahtijeva da se ugovorom detaljno urede postupci utvrđivanja rezultata poslovanja i rokovi obavještavanja o njima. Od rješenja ovih procedura zavisi i početak rokova za plaćanje, odnosno trenutak padanja u docnju sa izvršenjem obaveze.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7500" lnSpcReduction="20000"/>
          </a:bodyPr>
          <a:lstStyle/>
          <a:p>
            <a:r>
              <a:rPr lang="en-US" b="1" dirty="0" smtClean="0"/>
              <a:t>2.3. </a:t>
            </a:r>
            <a:r>
              <a:rPr lang="en-US" b="1" dirty="0" err="1" smtClean="0"/>
              <a:t>Obaveze</a:t>
            </a:r>
            <a:r>
              <a:rPr lang="en-US" b="1" dirty="0" smtClean="0"/>
              <a:t> </a:t>
            </a:r>
            <a:r>
              <a:rPr lang="en-US" b="1" dirty="0" err="1" smtClean="0"/>
              <a:t>uslovljene</a:t>
            </a:r>
            <a:r>
              <a:rPr lang="en-US" b="1" dirty="0" smtClean="0"/>
              <a:t> </a:t>
            </a:r>
            <a:r>
              <a:rPr lang="en-US" b="1" dirty="0" err="1" smtClean="0"/>
              <a:t>vrstom</a:t>
            </a:r>
            <a:r>
              <a:rPr lang="en-US" b="1" dirty="0" smtClean="0"/>
              <a:t> </a:t>
            </a:r>
            <a:r>
              <a:rPr lang="en-US" b="1" dirty="0" err="1" smtClean="0"/>
              <a:t>ugovora</a:t>
            </a:r>
            <a:r>
              <a:rPr lang="en-US" b="1" dirty="0" smtClean="0"/>
              <a:t> o </a:t>
            </a:r>
            <a:r>
              <a:rPr lang="en-US" b="1" dirty="0" err="1" smtClean="0"/>
              <a:t>licenci</a:t>
            </a:r>
            <a:endParaRPr lang="en-US" b="1" dirty="0" smtClean="0"/>
          </a:p>
          <a:p>
            <a:r>
              <a:rPr lang="vi-VN" dirty="0" smtClean="0"/>
              <a:t>Različitost objekata industrijske svojine i njihovog iskorištavanja dovela je do pojave obaveza karakterističnih samo za neke tipove ugovora o licenci. Najvažnije među njima su uređene u Zakonu o obligacionim odnosima.</a:t>
            </a:r>
          </a:p>
          <a:p>
            <a:r>
              <a:rPr lang="en-US" dirty="0" err="1" smtClean="0"/>
              <a:t>Kod</a:t>
            </a:r>
            <a:r>
              <a:rPr lang="en-US" dirty="0" smtClean="0"/>
              <a:t> </a:t>
            </a:r>
            <a:r>
              <a:rPr lang="en-US" dirty="0" err="1" smtClean="0"/>
              <a:t>ugovora</a:t>
            </a:r>
            <a:r>
              <a:rPr lang="en-US" dirty="0" smtClean="0"/>
              <a:t> o </a:t>
            </a:r>
            <a:r>
              <a:rPr lang="en-US" dirty="0" err="1" smtClean="0"/>
              <a:t>licenci</a:t>
            </a:r>
            <a:r>
              <a:rPr lang="en-US" dirty="0" smtClean="0"/>
              <a:t> know-how, </a:t>
            </a:r>
            <a:r>
              <a:rPr lang="en-US" dirty="0" err="1" smtClean="0"/>
              <a:t>uključujući</a:t>
            </a:r>
            <a:r>
              <a:rPr lang="en-US" dirty="0" smtClean="0"/>
              <a:t> </a:t>
            </a:r>
            <a:r>
              <a:rPr lang="en-US" dirty="0" err="1" smtClean="0"/>
              <a:t>i</a:t>
            </a:r>
            <a:r>
              <a:rPr lang="en-US" dirty="0" smtClean="0"/>
              <a:t> </a:t>
            </a:r>
            <a:r>
              <a:rPr lang="en-US" dirty="0" err="1" smtClean="0"/>
              <a:t>nepatentirani</a:t>
            </a:r>
            <a:r>
              <a:rPr lang="en-US" dirty="0" smtClean="0"/>
              <a:t> </a:t>
            </a:r>
            <a:r>
              <a:rPr lang="en-US" dirty="0" err="1" smtClean="0"/>
              <a:t>izum</a:t>
            </a:r>
            <a:r>
              <a:rPr lang="en-US" dirty="0" smtClean="0"/>
              <a:t>, </a:t>
            </a:r>
            <a:r>
              <a:rPr lang="en-US" dirty="0" err="1" smtClean="0"/>
              <a:t>primalac</a:t>
            </a:r>
            <a:r>
              <a:rPr lang="en-US" dirty="0" smtClean="0"/>
              <a:t> </a:t>
            </a:r>
            <a:r>
              <a:rPr lang="en-US" dirty="0" err="1" smtClean="0"/>
              <a:t>licence</a:t>
            </a:r>
            <a:r>
              <a:rPr lang="en-US" dirty="0" smtClean="0"/>
              <a:t> </a:t>
            </a:r>
            <a:r>
              <a:rPr lang="en-US" dirty="0" err="1" smtClean="0"/>
              <a:t>ima</a:t>
            </a:r>
            <a:r>
              <a:rPr lang="en-US" dirty="0" smtClean="0"/>
              <a:t> </a:t>
            </a:r>
            <a:r>
              <a:rPr lang="en-US" dirty="0" err="1" smtClean="0"/>
              <a:t>obavezu</a:t>
            </a:r>
            <a:r>
              <a:rPr lang="en-US" dirty="0" smtClean="0"/>
              <a:t> </a:t>
            </a:r>
            <a:r>
              <a:rPr lang="en-US" dirty="0" err="1" smtClean="0"/>
              <a:t>čuvanja</a:t>
            </a:r>
            <a:r>
              <a:rPr lang="en-US" dirty="0" smtClean="0"/>
              <a:t> u </a:t>
            </a:r>
            <a:r>
              <a:rPr lang="en-US" dirty="0" err="1" smtClean="0"/>
              <a:t>tajnosti</a:t>
            </a:r>
            <a:r>
              <a:rPr lang="en-US" dirty="0" smtClean="0"/>
              <a:t> </a:t>
            </a:r>
            <a:r>
              <a:rPr lang="en-US" dirty="0" err="1" smtClean="0"/>
              <a:t>dobijenih</a:t>
            </a:r>
            <a:r>
              <a:rPr lang="en-US" dirty="0" smtClean="0"/>
              <a:t> </a:t>
            </a:r>
            <a:r>
              <a:rPr lang="en-US" dirty="0" err="1" smtClean="0"/>
              <a:t>znanja</a:t>
            </a:r>
            <a:r>
              <a:rPr lang="en-US" dirty="0" smtClean="0"/>
              <a:t>. Ova </a:t>
            </a:r>
            <a:r>
              <a:rPr lang="en-US" dirty="0" err="1" smtClean="0"/>
              <a:t>obaveza</a:t>
            </a:r>
            <a:r>
              <a:rPr lang="en-US" dirty="0" smtClean="0"/>
              <a:t> </a:t>
            </a:r>
            <a:r>
              <a:rPr lang="en-US" dirty="0" err="1" smtClean="0"/>
              <a:t>postoji</a:t>
            </a:r>
            <a:r>
              <a:rPr lang="en-US" dirty="0" smtClean="0"/>
              <a:t> </a:t>
            </a:r>
            <a:r>
              <a:rPr lang="en-US" dirty="0" err="1" smtClean="0"/>
              <a:t>po</a:t>
            </a:r>
            <a:r>
              <a:rPr lang="en-US" dirty="0" smtClean="0"/>
              <a:t> </a:t>
            </a:r>
            <a:r>
              <a:rPr lang="en-US" dirty="0" err="1" smtClean="0"/>
              <a:t>samom</a:t>
            </a:r>
            <a:r>
              <a:rPr lang="en-US" dirty="0" smtClean="0"/>
              <a:t> </a:t>
            </a:r>
            <a:r>
              <a:rPr lang="en-US" dirty="0" err="1" smtClean="0"/>
              <a:t>zakonu</a:t>
            </a:r>
            <a:r>
              <a:rPr lang="en-US" dirty="0" smtClean="0"/>
              <a:t> (</a:t>
            </a:r>
            <a:r>
              <a:rPr lang="en-US" dirty="0" err="1" smtClean="0"/>
              <a:t>čl</a:t>
            </a:r>
            <a:r>
              <a:rPr lang="en-US" dirty="0" smtClean="0"/>
              <a:t>. 698 ZOO), </a:t>
            </a:r>
            <a:r>
              <a:rPr lang="en-US" dirty="0" err="1" smtClean="0"/>
              <a:t>dakle</a:t>
            </a:r>
            <a:r>
              <a:rPr lang="en-US" dirty="0" smtClean="0"/>
              <a:t> </a:t>
            </a:r>
            <a:r>
              <a:rPr lang="en-US" dirty="0" err="1" smtClean="0"/>
              <a:t>i</a:t>
            </a:r>
            <a:r>
              <a:rPr lang="en-US" dirty="0" smtClean="0"/>
              <a:t> </a:t>
            </a:r>
            <a:r>
              <a:rPr lang="en-US" dirty="0" err="1" smtClean="0"/>
              <a:t>onda</a:t>
            </a:r>
            <a:r>
              <a:rPr lang="en-US" dirty="0" smtClean="0"/>
              <a:t> </a:t>
            </a:r>
            <a:r>
              <a:rPr lang="en-US" dirty="0" err="1" smtClean="0"/>
              <a:t>kada</a:t>
            </a:r>
            <a:r>
              <a:rPr lang="en-US" dirty="0" smtClean="0"/>
              <a:t> </a:t>
            </a:r>
            <a:r>
              <a:rPr lang="en-US" dirty="0" err="1" smtClean="0"/>
              <a:t>nije</a:t>
            </a:r>
            <a:r>
              <a:rPr lang="en-US" dirty="0" smtClean="0"/>
              <a:t> </a:t>
            </a:r>
            <a:r>
              <a:rPr lang="en-US" dirty="0" err="1" smtClean="0"/>
              <a:t>izričito</a:t>
            </a:r>
            <a:r>
              <a:rPr lang="en-US" dirty="0" smtClean="0"/>
              <a:t> </a:t>
            </a:r>
            <a:r>
              <a:rPr lang="en-US" dirty="0" err="1" smtClean="0"/>
              <a:t>ugovorena</a:t>
            </a:r>
            <a:r>
              <a:rPr lang="en-US" dirty="0" smtClean="0"/>
              <a:t>. </a:t>
            </a:r>
            <a:r>
              <a:rPr lang="en-US" dirty="0" err="1" smtClean="0"/>
              <a:t>Trajnog</a:t>
            </a:r>
            <a:r>
              <a:rPr lang="en-US" dirty="0" smtClean="0"/>
              <a:t> je </a:t>
            </a:r>
            <a:r>
              <a:rPr lang="en-US" dirty="0" err="1" smtClean="0"/>
              <a:t>karaktera</a:t>
            </a:r>
            <a:r>
              <a:rPr lang="en-US" dirty="0" smtClean="0"/>
              <a:t>. </a:t>
            </a:r>
            <a:r>
              <a:rPr lang="en-US" dirty="0" err="1" smtClean="0"/>
              <a:t>Povreda</a:t>
            </a:r>
            <a:r>
              <a:rPr lang="en-US" dirty="0" smtClean="0"/>
              <a:t> </a:t>
            </a:r>
            <a:r>
              <a:rPr lang="en-US" dirty="0" err="1" smtClean="0"/>
              <a:t>ove</a:t>
            </a:r>
            <a:r>
              <a:rPr lang="en-US" dirty="0" smtClean="0"/>
              <a:t> </a:t>
            </a:r>
            <a:r>
              <a:rPr lang="en-US" dirty="0" err="1" smtClean="0"/>
              <a:t>dužnosti</a:t>
            </a:r>
            <a:r>
              <a:rPr lang="en-US" dirty="0" smtClean="0"/>
              <a:t> </a:t>
            </a:r>
            <a:r>
              <a:rPr lang="en-US" dirty="0" err="1" smtClean="0"/>
              <a:t>predstavlja</a:t>
            </a:r>
            <a:r>
              <a:rPr lang="en-US" dirty="0" smtClean="0"/>
              <a:t> </a:t>
            </a:r>
            <a:r>
              <a:rPr lang="en-US" dirty="0" err="1" smtClean="0"/>
              <a:t>i</a:t>
            </a:r>
            <a:r>
              <a:rPr lang="en-US" dirty="0" smtClean="0"/>
              <a:t> </a:t>
            </a:r>
            <a:r>
              <a:rPr lang="en-US" dirty="0" err="1" smtClean="0"/>
              <a:t>povredu</a:t>
            </a:r>
            <a:r>
              <a:rPr lang="en-US" dirty="0" smtClean="0"/>
              <a:t> </a:t>
            </a:r>
            <a:r>
              <a:rPr lang="en-US" dirty="0" err="1" smtClean="0"/>
              <a:t>poslovne</a:t>
            </a:r>
            <a:r>
              <a:rPr lang="en-US" dirty="0" smtClean="0"/>
              <a:t> </a:t>
            </a:r>
            <a:r>
              <a:rPr lang="en-US" dirty="0" err="1" smtClean="0"/>
              <a:t>tajne</a:t>
            </a:r>
            <a:r>
              <a:rPr lang="en-US" dirty="0" smtClean="0"/>
              <a:t> </a:t>
            </a:r>
            <a:r>
              <a:rPr lang="en-US" dirty="0" err="1" smtClean="0"/>
              <a:t>davaoca</a:t>
            </a:r>
            <a:r>
              <a:rPr lang="en-US" dirty="0" smtClean="0"/>
              <a:t> </a:t>
            </a:r>
            <a:r>
              <a:rPr lang="en-US" dirty="0" err="1" smtClean="0"/>
              <a:t>licence</a:t>
            </a:r>
            <a:r>
              <a:rPr lang="en-US" dirty="0" smtClean="0"/>
              <a:t>, pa se </a:t>
            </a:r>
            <a:r>
              <a:rPr lang="en-US" dirty="0" err="1" smtClean="0"/>
              <a:t>njeno</a:t>
            </a:r>
            <a:r>
              <a:rPr lang="en-US" dirty="0" smtClean="0"/>
              <a:t> </a:t>
            </a:r>
            <a:r>
              <a:rPr lang="en-US" dirty="0" err="1" smtClean="0"/>
              <a:t>poštovanje</a:t>
            </a:r>
            <a:r>
              <a:rPr lang="en-US" dirty="0" smtClean="0"/>
              <a:t> </a:t>
            </a:r>
            <a:r>
              <a:rPr lang="en-US" dirty="0" err="1" smtClean="0"/>
              <a:t>štiti</a:t>
            </a:r>
            <a:r>
              <a:rPr lang="en-US" dirty="0" smtClean="0"/>
              <a:t> </a:t>
            </a:r>
            <a:r>
              <a:rPr lang="en-US" dirty="0" err="1" smtClean="0"/>
              <a:t>i</a:t>
            </a:r>
            <a:r>
              <a:rPr lang="en-US" dirty="0" smtClean="0"/>
              <a:t> </a:t>
            </a:r>
            <a:r>
              <a:rPr lang="en-US" dirty="0" err="1" smtClean="0"/>
              <a:t>po</a:t>
            </a:r>
            <a:r>
              <a:rPr lang="en-US" dirty="0" smtClean="0"/>
              <a:t> tom </a:t>
            </a:r>
            <a:r>
              <a:rPr lang="en-US" dirty="0" err="1" smtClean="0"/>
              <a:t>osnovu</a:t>
            </a:r>
            <a:r>
              <a:rPr lang="en-US" dirty="0" smtClean="0"/>
              <a: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92500" lnSpcReduction="20000"/>
          </a:bodyPr>
          <a:lstStyle/>
          <a:p>
            <a:r>
              <a:rPr lang="vi-VN" dirty="0" smtClean="0"/>
              <a:t>Bude li zajedno sa licencom za određenu proizvodnju ustupljena i licenca žiga kojim se proizvodi obilježavaju, primalac licence stiče i posebne zakonske obaveze. On može tako dobijene proizvode pustiti u promet sa tim žigom “samo ako je njezin kvalitet isti kao što je kvalitet robe koju proizvodi davalac licence” (čl. 699 ZOO). Pored toga, roba proizvedena po licenci mora biti obilježena oznakom o proizvodnji po licenci i kada se ne prodaje pod određenim robnim žigom (čl. 700 ZOO).</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b="1" dirty="0" smtClean="0"/>
              <a:t>IV ODGOVORNOST STRANAKA</a:t>
            </a:r>
          </a:p>
          <a:p>
            <a:r>
              <a:rPr lang="en-US" b="1" dirty="0" smtClean="0"/>
              <a:t>1. </a:t>
            </a:r>
            <a:r>
              <a:rPr lang="en-US" b="1" dirty="0" err="1" smtClean="0"/>
              <a:t>Odgovornost</a:t>
            </a:r>
            <a:r>
              <a:rPr lang="en-US" b="1" dirty="0" smtClean="0"/>
              <a:t> </a:t>
            </a:r>
            <a:r>
              <a:rPr lang="en-US" b="1" dirty="0" err="1" smtClean="0"/>
              <a:t>davaoca</a:t>
            </a:r>
            <a:r>
              <a:rPr lang="en-US" b="1" dirty="0" smtClean="0"/>
              <a:t> </a:t>
            </a:r>
            <a:r>
              <a:rPr lang="en-US" b="1" dirty="0" err="1" smtClean="0"/>
              <a:t>licence</a:t>
            </a:r>
            <a:endParaRPr lang="en-US" b="1" dirty="0" smtClean="0"/>
          </a:p>
          <a:p>
            <a:r>
              <a:rPr lang="en-US" dirty="0" err="1" smtClean="0"/>
              <a:t>Davalac</a:t>
            </a:r>
            <a:r>
              <a:rPr lang="en-US" dirty="0" smtClean="0"/>
              <a:t> </a:t>
            </a:r>
            <a:r>
              <a:rPr lang="en-US" dirty="0" err="1" smtClean="0"/>
              <a:t>licence</a:t>
            </a:r>
            <a:r>
              <a:rPr lang="en-US" dirty="0" smtClean="0"/>
              <a:t> </a:t>
            </a:r>
            <a:r>
              <a:rPr lang="en-US" dirty="0" err="1" smtClean="0"/>
              <a:t>odgovara</a:t>
            </a:r>
            <a:r>
              <a:rPr lang="en-US" dirty="0" smtClean="0"/>
              <a:t> </a:t>
            </a:r>
            <a:r>
              <a:rPr lang="en-US" dirty="0" err="1" smtClean="0"/>
              <a:t>bez</a:t>
            </a:r>
            <a:r>
              <a:rPr lang="en-US" dirty="0" smtClean="0"/>
              <a:t> </a:t>
            </a:r>
            <a:r>
              <a:rPr lang="en-US" dirty="0" err="1" smtClean="0"/>
              <a:t>obzira</a:t>
            </a:r>
            <a:r>
              <a:rPr lang="en-US" dirty="0" smtClean="0"/>
              <a:t> </a:t>
            </a:r>
            <a:r>
              <a:rPr lang="en-US" dirty="0" err="1" smtClean="0"/>
              <a:t>na</a:t>
            </a:r>
            <a:r>
              <a:rPr lang="en-US" dirty="0" smtClean="0"/>
              <a:t> </a:t>
            </a:r>
            <a:r>
              <a:rPr lang="en-US" dirty="0" err="1" smtClean="0"/>
              <a:t>odsustvo</a:t>
            </a:r>
            <a:r>
              <a:rPr lang="en-US" dirty="0" smtClean="0"/>
              <a:t> </a:t>
            </a:r>
            <a:r>
              <a:rPr lang="en-US" dirty="0" err="1" smtClean="0"/>
              <a:t>svoje</a:t>
            </a:r>
            <a:r>
              <a:rPr lang="en-US" dirty="0" smtClean="0"/>
              <a:t> </a:t>
            </a:r>
            <a:r>
              <a:rPr lang="en-US" dirty="0" err="1" smtClean="0"/>
              <a:t>krivice</a:t>
            </a:r>
            <a:r>
              <a:rPr lang="en-US" dirty="0" smtClean="0"/>
              <a:t> </a:t>
            </a:r>
            <a:r>
              <a:rPr lang="en-US" dirty="0" err="1" smtClean="0"/>
              <a:t>za</a:t>
            </a:r>
            <a:r>
              <a:rPr lang="en-US" dirty="0" smtClean="0"/>
              <a:t> </a:t>
            </a:r>
            <a:r>
              <a:rPr lang="en-US" dirty="0" err="1" smtClean="0"/>
              <a:t>prekršaj</a:t>
            </a:r>
            <a:r>
              <a:rPr lang="en-US" dirty="0" smtClean="0"/>
              <a:t> </a:t>
            </a:r>
            <a:r>
              <a:rPr lang="en-US" dirty="0" err="1" smtClean="0"/>
              <a:t>obaveza</a:t>
            </a:r>
            <a:r>
              <a:rPr lang="en-US" dirty="0" smtClean="0"/>
              <a:t> </a:t>
            </a:r>
            <a:r>
              <a:rPr lang="en-US" dirty="0" err="1" smtClean="0"/>
              <a:t>garancije</a:t>
            </a:r>
            <a:r>
              <a:rPr lang="en-US" dirty="0" smtClean="0"/>
              <a:t> </a:t>
            </a:r>
            <a:r>
              <a:rPr lang="en-US" dirty="0" err="1" smtClean="0"/>
              <a:t>za</a:t>
            </a:r>
            <a:r>
              <a:rPr lang="en-US" dirty="0" smtClean="0"/>
              <a:t> </a:t>
            </a:r>
            <a:r>
              <a:rPr lang="en-US" dirty="0" err="1" smtClean="0"/>
              <a:t>tehničku</a:t>
            </a:r>
            <a:r>
              <a:rPr lang="en-US" dirty="0" smtClean="0"/>
              <a:t> </a:t>
            </a:r>
            <a:r>
              <a:rPr lang="en-US" dirty="0" err="1" smtClean="0"/>
              <a:t>izvodljivost</a:t>
            </a:r>
            <a:r>
              <a:rPr lang="en-US" dirty="0" smtClean="0"/>
              <a:t> </a:t>
            </a:r>
            <a:r>
              <a:rPr lang="en-US" dirty="0" err="1" smtClean="0"/>
              <a:t>i</a:t>
            </a:r>
            <a:r>
              <a:rPr lang="en-US" dirty="0" smtClean="0"/>
              <a:t> </a:t>
            </a:r>
            <a:r>
              <a:rPr lang="en-US" dirty="0" err="1" smtClean="0"/>
              <a:t>upotrebljivost</a:t>
            </a:r>
            <a:r>
              <a:rPr lang="en-US" dirty="0" smtClean="0"/>
              <a:t> </a:t>
            </a:r>
            <a:r>
              <a:rPr lang="en-US" dirty="0" err="1" smtClean="0"/>
              <a:t>predmeta</a:t>
            </a:r>
            <a:r>
              <a:rPr lang="en-US" dirty="0" smtClean="0"/>
              <a:t> </a:t>
            </a:r>
            <a:r>
              <a:rPr lang="en-US" dirty="0" err="1" smtClean="0"/>
              <a:t>licence</a:t>
            </a:r>
            <a:r>
              <a:rPr lang="en-US" dirty="0" smtClean="0"/>
              <a:t>, </a:t>
            </a:r>
            <a:r>
              <a:rPr lang="en-US" dirty="0" err="1" smtClean="0"/>
              <a:t>ukoliko</a:t>
            </a:r>
            <a:r>
              <a:rPr lang="en-US" dirty="0" smtClean="0"/>
              <a:t> je </a:t>
            </a:r>
            <a:r>
              <a:rPr lang="en-US" dirty="0" err="1" smtClean="0"/>
              <a:t>nedostatak</a:t>
            </a:r>
            <a:r>
              <a:rPr lang="en-US" dirty="0" smtClean="0"/>
              <a:t> bio </a:t>
            </a:r>
            <a:r>
              <a:rPr lang="en-US" dirty="0" err="1" smtClean="0"/>
              <a:t>skriven</a:t>
            </a:r>
            <a:r>
              <a:rPr lang="en-US" dirty="0" smtClean="0"/>
              <a:t>. </a:t>
            </a:r>
            <a:r>
              <a:rPr lang="en-US" dirty="0" err="1" smtClean="0"/>
              <a:t>Njegova</a:t>
            </a:r>
            <a:r>
              <a:rPr lang="en-US" dirty="0" smtClean="0"/>
              <a:t> </a:t>
            </a:r>
            <a:r>
              <a:rPr lang="en-US" dirty="0" err="1" smtClean="0"/>
              <a:t>odgovornost</a:t>
            </a:r>
            <a:r>
              <a:rPr lang="en-US" dirty="0" smtClean="0"/>
              <a:t> u </a:t>
            </a:r>
            <a:r>
              <a:rPr lang="en-US" dirty="0" err="1" smtClean="0"/>
              <a:t>ovom</a:t>
            </a:r>
            <a:r>
              <a:rPr lang="en-US" dirty="0" smtClean="0"/>
              <a:t> </a:t>
            </a:r>
            <a:r>
              <a:rPr lang="en-US" dirty="0" err="1" smtClean="0"/>
              <a:t>slučaju</a:t>
            </a:r>
            <a:r>
              <a:rPr lang="en-US" dirty="0" smtClean="0"/>
              <a:t> je, </a:t>
            </a:r>
            <a:r>
              <a:rPr lang="en-US" dirty="0" err="1" smtClean="0"/>
              <a:t>dakle</a:t>
            </a:r>
            <a:r>
              <a:rPr lang="en-US" dirty="0" smtClean="0"/>
              <a:t>, </a:t>
            </a:r>
            <a:r>
              <a:rPr lang="en-US" dirty="0" err="1" smtClean="0"/>
              <a:t>objektivna</a:t>
            </a:r>
            <a:r>
              <a:rPr lang="en-US" dirty="0" smtClean="0"/>
              <a:t>. </a:t>
            </a:r>
            <a:r>
              <a:rPr lang="en-US" dirty="0" err="1" smtClean="0"/>
              <a:t>Prava</a:t>
            </a:r>
            <a:r>
              <a:rPr lang="en-US" dirty="0" smtClean="0"/>
              <a:t> </a:t>
            </a:r>
            <a:r>
              <a:rPr lang="en-US" dirty="0" err="1" smtClean="0"/>
              <a:t>primaoca</a:t>
            </a:r>
            <a:r>
              <a:rPr lang="en-US" dirty="0" smtClean="0"/>
              <a:t> </a:t>
            </a:r>
            <a:r>
              <a:rPr lang="en-US" dirty="0" err="1" smtClean="0"/>
              <a:t>licence</a:t>
            </a:r>
            <a:r>
              <a:rPr lang="en-US" dirty="0" smtClean="0"/>
              <a:t> </a:t>
            </a:r>
            <a:r>
              <a:rPr lang="en-US" dirty="0" err="1" smtClean="0"/>
              <a:t>analogna</a:t>
            </a:r>
            <a:r>
              <a:rPr lang="en-US" dirty="0" smtClean="0"/>
              <a:t> </a:t>
            </a:r>
            <a:r>
              <a:rPr lang="en-US" dirty="0" err="1" smtClean="0"/>
              <a:t>su</a:t>
            </a:r>
            <a:r>
              <a:rPr lang="en-US" dirty="0" smtClean="0"/>
              <a:t> </a:t>
            </a:r>
            <a:r>
              <a:rPr lang="en-US" dirty="0" err="1" smtClean="0"/>
              <a:t>onima</a:t>
            </a:r>
            <a:r>
              <a:rPr lang="en-US" dirty="0" smtClean="0"/>
              <a:t> </a:t>
            </a:r>
            <a:r>
              <a:rPr lang="en-US" dirty="0" err="1" smtClean="0"/>
              <a:t>koja</a:t>
            </a:r>
            <a:r>
              <a:rPr lang="en-US" dirty="0" smtClean="0"/>
              <a:t> </a:t>
            </a:r>
            <a:r>
              <a:rPr lang="en-US" dirty="0" err="1" smtClean="0"/>
              <a:t>ima</a:t>
            </a:r>
            <a:r>
              <a:rPr lang="en-US" dirty="0" smtClean="0"/>
              <a:t> </a:t>
            </a:r>
            <a:r>
              <a:rPr lang="en-US" dirty="0" err="1" smtClean="0"/>
              <a:t>kupac</a:t>
            </a:r>
            <a:r>
              <a:rPr lang="en-US" dirty="0" smtClean="0"/>
              <a:t> u </a:t>
            </a:r>
            <a:r>
              <a:rPr lang="en-US" dirty="0" err="1" smtClean="0"/>
              <a:t>slučaju</a:t>
            </a:r>
            <a:r>
              <a:rPr lang="en-US" dirty="0" smtClean="0"/>
              <a:t> </a:t>
            </a:r>
            <a:r>
              <a:rPr lang="en-US" dirty="0" err="1" smtClean="0"/>
              <a:t>skrivenih</a:t>
            </a:r>
            <a:r>
              <a:rPr lang="en-US" dirty="0" smtClean="0"/>
              <a:t> </a:t>
            </a:r>
            <a:r>
              <a:rPr lang="en-US" dirty="0" err="1" smtClean="0"/>
              <a:t>materijalnih</a:t>
            </a:r>
            <a:r>
              <a:rPr lang="en-US" dirty="0" smtClean="0"/>
              <a:t> </a:t>
            </a:r>
            <a:r>
              <a:rPr lang="en-US" dirty="0" err="1" smtClean="0"/>
              <a:t>nedostataka</a:t>
            </a:r>
            <a:r>
              <a:rPr lang="en-US" dirty="0" smtClean="0"/>
              <a:t> </a:t>
            </a:r>
            <a:r>
              <a:rPr lang="en-US" dirty="0" err="1" smtClean="0"/>
              <a:t>kod</a:t>
            </a:r>
            <a:r>
              <a:rPr lang="en-US" dirty="0" smtClean="0"/>
              <a:t> </a:t>
            </a:r>
            <a:r>
              <a:rPr lang="en-US" dirty="0" err="1" smtClean="0"/>
              <a:t>ugovora</a:t>
            </a:r>
            <a:r>
              <a:rPr lang="en-US" dirty="0" smtClean="0"/>
              <a:t> o </a:t>
            </a:r>
            <a:r>
              <a:rPr lang="en-US" dirty="0" err="1" smtClean="0"/>
              <a:t>prodaji</a:t>
            </a:r>
            <a:r>
              <a:rPr lang="en-US" dirty="0" smtClean="0"/>
              <a:t> (</a:t>
            </a:r>
            <a:r>
              <a:rPr lang="en-US" dirty="0" err="1" smtClean="0"/>
              <a:t>čl</a:t>
            </a:r>
            <a:r>
              <a:rPr lang="en-US" dirty="0" smtClean="0"/>
              <a:t>. 121 ZOO</a:t>
            </a:r>
            <a:r>
              <a:rPr lang="en-US" dirty="0" smtClean="0"/>
              <a:t>).</a:t>
            </a:r>
            <a:endParaRPr lang="en-US" dirty="0" smtClean="0"/>
          </a:p>
          <a:p>
            <a:r>
              <a:rPr lang="en-US" dirty="0" err="1" smtClean="0"/>
              <a:t>Drugi</a:t>
            </a:r>
            <a:r>
              <a:rPr lang="en-US" dirty="0" smtClean="0"/>
              <a:t> </a:t>
            </a:r>
            <a:r>
              <a:rPr lang="en-US" dirty="0" err="1" smtClean="0"/>
              <a:t>slučaj</a:t>
            </a:r>
            <a:r>
              <a:rPr lang="en-US" dirty="0" smtClean="0"/>
              <a:t> </a:t>
            </a:r>
            <a:r>
              <a:rPr lang="en-US" dirty="0" err="1" smtClean="0"/>
              <a:t>objektivne</a:t>
            </a:r>
            <a:r>
              <a:rPr lang="en-US" dirty="0" smtClean="0"/>
              <a:t> </a:t>
            </a:r>
            <a:r>
              <a:rPr lang="en-US" dirty="0" err="1" smtClean="0"/>
              <a:t>odgovornosti</a:t>
            </a:r>
            <a:r>
              <a:rPr lang="en-US" dirty="0" smtClean="0"/>
              <a:t> </a:t>
            </a:r>
            <a:r>
              <a:rPr lang="en-US" dirty="0" err="1" smtClean="0"/>
              <a:t>davaoca</a:t>
            </a:r>
            <a:r>
              <a:rPr lang="en-US" dirty="0" smtClean="0"/>
              <a:t> </a:t>
            </a:r>
            <a:r>
              <a:rPr lang="en-US" dirty="0" err="1" smtClean="0"/>
              <a:t>licence</a:t>
            </a:r>
            <a:r>
              <a:rPr lang="en-US" dirty="0" smtClean="0"/>
              <a:t> </a:t>
            </a:r>
            <a:r>
              <a:rPr lang="en-US" dirty="0" err="1" smtClean="0"/>
              <a:t>postoji</a:t>
            </a:r>
            <a:r>
              <a:rPr lang="en-US" dirty="0" smtClean="0"/>
              <a:t> </a:t>
            </a:r>
            <a:r>
              <a:rPr lang="en-US" dirty="0" err="1" smtClean="0"/>
              <a:t>onda</a:t>
            </a:r>
            <a:r>
              <a:rPr lang="en-US" dirty="0" smtClean="0"/>
              <a:t> </a:t>
            </a:r>
            <a:r>
              <a:rPr lang="en-US" dirty="0" err="1" smtClean="0"/>
              <a:t>kada</a:t>
            </a:r>
            <a:r>
              <a:rPr lang="en-US" dirty="0" smtClean="0"/>
              <a:t> se </a:t>
            </a:r>
            <a:r>
              <a:rPr lang="en-US" dirty="0" err="1" smtClean="0"/>
              <a:t>pojave</a:t>
            </a:r>
            <a:r>
              <a:rPr lang="en-US" dirty="0" smtClean="0"/>
              <a:t> </a:t>
            </a:r>
            <a:r>
              <a:rPr lang="en-US" dirty="0" err="1" smtClean="0"/>
              <a:t>pravni</a:t>
            </a:r>
            <a:r>
              <a:rPr lang="en-US" dirty="0" smtClean="0"/>
              <a:t> </a:t>
            </a:r>
            <a:r>
              <a:rPr lang="en-US" dirty="0" err="1" smtClean="0"/>
              <a:t>nedostaci</a:t>
            </a:r>
            <a:r>
              <a:rPr lang="en-US" dirty="0" smtClean="0"/>
              <a:t> (</a:t>
            </a:r>
            <a:r>
              <a:rPr lang="en-US" dirty="0" err="1" smtClean="0"/>
              <a:t>čl</a:t>
            </a:r>
            <a:r>
              <a:rPr lang="en-US" dirty="0" smtClean="0"/>
              <a:t>. 121 ZOO). </a:t>
            </a:r>
            <a:r>
              <a:rPr lang="en-US" dirty="0" err="1" smtClean="0"/>
              <a:t>Prava</a:t>
            </a:r>
            <a:r>
              <a:rPr lang="en-US" dirty="0" smtClean="0"/>
              <a:t> </a:t>
            </a:r>
            <a:r>
              <a:rPr lang="en-US" dirty="0" err="1" smtClean="0"/>
              <a:t>primaoca</a:t>
            </a:r>
            <a:r>
              <a:rPr lang="en-US" dirty="0" smtClean="0"/>
              <a:t> </a:t>
            </a:r>
            <a:r>
              <a:rPr lang="en-US" dirty="0" err="1" smtClean="0"/>
              <a:t>licence</a:t>
            </a:r>
            <a:r>
              <a:rPr lang="en-US" dirty="0" smtClean="0"/>
              <a:t> u </a:t>
            </a:r>
            <a:r>
              <a:rPr lang="en-US" dirty="0" err="1" smtClean="0"/>
              <a:t>ovom</a:t>
            </a:r>
            <a:r>
              <a:rPr lang="en-US" dirty="0" smtClean="0"/>
              <a:t> </a:t>
            </a:r>
            <a:r>
              <a:rPr lang="en-US" dirty="0" err="1" smtClean="0"/>
              <a:t>slučaju</a:t>
            </a:r>
            <a:r>
              <a:rPr lang="en-US" dirty="0" smtClean="0"/>
              <a:t> </a:t>
            </a:r>
            <a:r>
              <a:rPr lang="en-US" dirty="0" err="1" smtClean="0"/>
              <a:t>ista</a:t>
            </a:r>
            <a:r>
              <a:rPr lang="en-US" dirty="0" smtClean="0"/>
              <a:t> </a:t>
            </a:r>
            <a:r>
              <a:rPr lang="en-US" dirty="0" err="1" smtClean="0"/>
              <a:t>su</a:t>
            </a:r>
            <a:r>
              <a:rPr lang="en-US" dirty="0" smtClean="0"/>
              <a:t> </a:t>
            </a:r>
            <a:r>
              <a:rPr lang="en-US" dirty="0" err="1" smtClean="0"/>
              <a:t>kao</a:t>
            </a:r>
            <a:r>
              <a:rPr lang="en-US" dirty="0" smtClean="0"/>
              <a:t> </a:t>
            </a:r>
            <a:r>
              <a:rPr lang="en-US" dirty="0" err="1" smtClean="0"/>
              <a:t>i</a:t>
            </a:r>
            <a:r>
              <a:rPr lang="en-US" dirty="0" smtClean="0"/>
              <a:t> </a:t>
            </a:r>
            <a:r>
              <a:rPr lang="en-US" dirty="0" err="1" smtClean="0"/>
              <a:t>prava</a:t>
            </a:r>
            <a:r>
              <a:rPr lang="en-US" dirty="0" smtClean="0"/>
              <a:t> </a:t>
            </a:r>
            <a:r>
              <a:rPr lang="en-US" dirty="0" err="1" smtClean="0"/>
              <a:t>kupca</a:t>
            </a:r>
            <a:r>
              <a:rPr lang="en-US" dirty="0" smtClean="0"/>
              <a:t> </a:t>
            </a:r>
            <a:r>
              <a:rPr lang="en-US" dirty="0" err="1" smtClean="0"/>
              <a:t>kada</a:t>
            </a:r>
            <a:r>
              <a:rPr lang="en-US" dirty="0" smtClean="0"/>
              <a:t> </a:t>
            </a:r>
            <a:r>
              <a:rPr lang="en-US" dirty="0" err="1" smtClean="0"/>
              <a:t>roba</a:t>
            </a:r>
            <a:r>
              <a:rPr lang="en-US" dirty="0" smtClean="0"/>
              <a:t> </a:t>
            </a:r>
            <a:r>
              <a:rPr lang="en-US" dirty="0" err="1" smtClean="0"/>
              <a:t>ima</a:t>
            </a:r>
            <a:r>
              <a:rPr lang="en-US" dirty="0" smtClean="0"/>
              <a:t> </a:t>
            </a:r>
            <a:r>
              <a:rPr lang="en-US" dirty="0" err="1" smtClean="0"/>
              <a:t>pravne</a:t>
            </a:r>
            <a:r>
              <a:rPr lang="en-US" dirty="0" smtClean="0"/>
              <a:t> </a:t>
            </a:r>
            <a:r>
              <a:rPr lang="en-US" dirty="0" err="1" smtClean="0"/>
              <a:t>nedostatke</a:t>
            </a:r>
            <a:r>
              <a:rPr lang="en-US" dirty="0" smtClean="0"/>
              <a:t>.</a:t>
            </a:r>
          </a:p>
          <a:p>
            <a:r>
              <a:rPr lang="en-US" dirty="0" err="1" smtClean="0"/>
              <a:t>Za</a:t>
            </a:r>
            <a:r>
              <a:rPr lang="en-US" dirty="0" smtClean="0"/>
              <a:t> </a:t>
            </a:r>
            <a:r>
              <a:rPr lang="en-US" dirty="0" err="1" smtClean="0"/>
              <a:t>neizvršavanje</a:t>
            </a:r>
            <a:r>
              <a:rPr lang="en-US" dirty="0" smtClean="0"/>
              <a:t> </a:t>
            </a:r>
            <a:r>
              <a:rPr lang="en-US" dirty="0" err="1" smtClean="0"/>
              <a:t>ostalih</a:t>
            </a:r>
            <a:r>
              <a:rPr lang="en-US" dirty="0" smtClean="0"/>
              <a:t> </a:t>
            </a:r>
            <a:r>
              <a:rPr lang="en-US" dirty="0" err="1" smtClean="0"/>
              <a:t>obaveza</a:t>
            </a:r>
            <a:r>
              <a:rPr lang="en-US" dirty="0" smtClean="0"/>
              <a:t> </a:t>
            </a:r>
            <a:r>
              <a:rPr lang="en-US" dirty="0" err="1" smtClean="0"/>
              <a:t>iz</a:t>
            </a:r>
            <a:r>
              <a:rPr lang="en-US" dirty="0" smtClean="0"/>
              <a:t> </a:t>
            </a:r>
            <a:r>
              <a:rPr lang="en-US" dirty="0" err="1" smtClean="0"/>
              <a:t>ugovora</a:t>
            </a:r>
            <a:r>
              <a:rPr lang="en-US" dirty="0" smtClean="0"/>
              <a:t> o </a:t>
            </a:r>
            <a:r>
              <a:rPr lang="en-US" dirty="0" err="1" smtClean="0"/>
              <a:t>licenci</a:t>
            </a:r>
            <a:r>
              <a:rPr lang="en-US" dirty="0" smtClean="0"/>
              <a:t>, </a:t>
            </a:r>
            <a:r>
              <a:rPr lang="en-US" dirty="0" err="1" smtClean="0"/>
              <a:t>davalac</a:t>
            </a:r>
            <a:r>
              <a:rPr lang="en-US" dirty="0" smtClean="0"/>
              <a:t> </a:t>
            </a:r>
            <a:r>
              <a:rPr lang="en-US" dirty="0" err="1" smtClean="0"/>
              <a:t>odgovara</a:t>
            </a:r>
            <a:r>
              <a:rPr lang="en-US" dirty="0" smtClean="0"/>
              <a:t> </a:t>
            </a:r>
            <a:r>
              <a:rPr lang="en-US" dirty="0" err="1" smtClean="0"/>
              <a:t>samo</a:t>
            </a:r>
            <a:r>
              <a:rPr lang="en-US" dirty="0" smtClean="0"/>
              <a:t> </a:t>
            </a:r>
            <a:r>
              <a:rPr lang="en-US" dirty="0" err="1" smtClean="0"/>
              <a:t>onda</a:t>
            </a:r>
            <a:r>
              <a:rPr lang="en-US" dirty="0" smtClean="0"/>
              <a:t> </a:t>
            </a:r>
            <a:r>
              <a:rPr lang="en-US" dirty="0" err="1" smtClean="0"/>
              <a:t>kada</a:t>
            </a:r>
            <a:r>
              <a:rPr lang="en-US" dirty="0" smtClean="0"/>
              <a:t> je </a:t>
            </a:r>
            <a:r>
              <a:rPr lang="en-US" dirty="0" err="1" smtClean="0"/>
              <a:t>za</a:t>
            </a:r>
            <a:r>
              <a:rPr lang="en-US" dirty="0" smtClean="0"/>
              <a:t> to </a:t>
            </a:r>
            <a:r>
              <a:rPr lang="en-US" dirty="0" err="1" smtClean="0"/>
              <a:t>kriv</a:t>
            </a:r>
            <a:r>
              <a:rPr lang="en-US" dirty="0" smtClean="0"/>
              <a:t>. </a:t>
            </a:r>
            <a:r>
              <a:rPr lang="en-US" dirty="0" err="1" smtClean="0"/>
              <a:t>Njegova</a:t>
            </a:r>
            <a:r>
              <a:rPr lang="en-US" dirty="0" smtClean="0"/>
              <a:t> </a:t>
            </a:r>
            <a:r>
              <a:rPr lang="en-US" dirty="0" err="1" smtClean="0"/>
              <a:t>odgovornost</a:t>
            </a:r>
            <a:r>
              <a:rPr lang="en-US" dirty="0" smtClean="0"/>
              <a:t> je </a:t>
            </a:r>
            <a:r>
              <a:rPr lang="en-US" dirty="0" err="1" smtClean="0"/>
              <a:t>tada</a:t>
            </a:r>
            <a:r>
              <a:rPr lang="en-US" dirty="0" smtClean="0"/>
              <a:t> </a:t>
            </a:r>
            <a:r>
              <a:rPr lang="en-US" dirty="0" err="1" smtClean="0"/>
              <a:t>subjektivna</a:t>
            </a:r>
            <a:r>
              <a:rPr lang="en-US" dirty="0" smtClean="0"/>
              <a:t>, a </a:t>
            </a:r>
            <a:r>
              <a:rPr lang="en-US" dirty="0" err="1" smtClean="0"/>
              <a:t>naknada</a:t>
            </a:r>
            <a:r>
              <a:rPr lang="en-US" dirty="0" smtClean="0"/>
              <a:t> </a:t>
            </a:r>
            <a:r>
              <a:rPr lang="en-US" dirty="0" err="1" smtClean="0"/>
              <a:t>štete</a:t>
            </a:r>
            <a:r>
              <a:rPr lang="en-US" dirty="0" smtClean="0"/>
              <a:t> se </a:t>
            </a:r>
            <a:r>
              <a:rPr lang="en-US" dirty="0" err="1" smtClean="0"/>
              <a:t>ravna</a:t>
            </a:r>
            <a:r>
              <a:rPr lang="en-US" dirty="0" smtClean="0"/>
              <a:t> </a:t>
            </a:r>
            <a:r>
              <a:rPr lang="en-US" dirty="0" err="1" smtClean="0"/>
              <a:t>po</a:t>
            </a:r>
            <a:r>
              <a:rPr lang="en-US" dirty="0" smtClean="0"/>
              <a:t> opštim </a:t>
            </a:r>
            <a:r>
              <a:rPr lang="en-US" dirty="0" err="1" smtClean="0"/>
              <a:t>pravilima</a:t>
            </a:r>
            <a:r>
              <a:rPr lang="en-US" dirty="0" smtClean="0"/>
              <a: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85000" lnSpcReduction="20000"/>
          </a:bodyPr>
          <a:lstStyle/>
          <a:p>
            <a:r>
              <a:rPr lang="en-US" b="1" dirty="0" smtClean="0"/>
              <a:t>2. </a:t>
            </a:r>
            <a:r>
              <a:rPr lang="en-US" b="1" dirty="0" err="1" smtClean="0"/>
              <a:t>Odgovornost</a:t>
            </a:r>
            <a:r>
              <a:rPr lang="en-US" b="1" dirty="0" smtClean="0"/>
              <a:t> </a:t>
            </a:r>
            <a:r>
              <a:rPr lang="en-US" b="1" dirty="0" err="1" smtClean="0"/>
              <a:t>primaoca</a:t>
            </a:r>
            <a:r>
              <a:rPr lang="en-US" b="1" dirty="0" smtClean="0"/>
              <a:t> </a:t>
            </a:r>
            <a:r>
              <a:rPr lang="en-US" b="1" dirty="0" err="1" smtClean="0"/>
              <a:t>licence</a:t>
            </a:r>
            <a:endParaRPr lang="en-US" b="1" dirty="0" smtClean="0"/>
          </a:p>
          <a:p>
            <a:r>
              <a:rPr lang="en-US" dirty="0" err="1" smtClean="0"/>
              <a:t>Primalac</a:t>
            </a:r>
            <a:r>
              <a:rPr lang="en-US" dirty="0" smtClean="0"/>
              <a:t> </a:t>
            </a:r>
            <a:r>
              <a:rPr lang="en-US" dirty="0" err="1" smtClean="0"/>
              <a:t>licence</a:t>
            </a:r>
            <a:r>
              <a:rPr lang="en-US" dirty="0" smtClean="0"/>
              <a:t> </a:t>
            </a:r>
            <a:r>
              <a:rPr lang="en-US" dirty="0" err="1" smtClean="0"/>
              <a:t>odgovara</a:t>
            </a:r>
            <a:r>
              <a:rPr lang="en-US" dirty="0" smtClean="0"/>
              <a:t> </a:t>
            </a:r>
            <a:r>
              <a:rPr lang="en-US" dirty="0" err="1" smtClean="0"/>
              <a:t>objektivno</a:t>
            </a:r>
            <a:r>
              <a:rPr lang="en-US" dirty="0" smtClean="0"/>
              <a:t> </a:t>
            </a:r>
            <a:r>
              <a:rPr lang="en-US" dirty="0" err="1" smtClean="0"/>
              <a:t>za</a:t>
            </a:r>
            <a:r>
              <a:rPr lang="en-US" dirty="0" smtClean="0"/>
              <a:t> </a:t>
            </a:r>
            <a:r>
              <a:rPr lang="en-US" dirty="0" err="1" smtClean="0"/>
              <a:t>neizvršavanje</a:t>
            </a:r>
            <a:r>
              <a:rPr lang="en-US" dirty="0" smtClean="0"/>
              <a:t> </a:t>
            </a:r>
            <a:r>
              <a:rPr lang="en-US" dirty="0" err="1" smtClean="0"/>
              <a:t>svojih</a:t>
            </a:r>
            <a:r>
              <a:rPr lang="en-US" dirty="0" smtClean="0"/>
              <a:t> </a:t>
            </a:r>
            <a:r>
              <a:rPr lang="en-US" dirty="0" err="1" smtClean="0"/>
              <a:t>novčanih</a:t>
            </a:r>
            <a:r>
              <a:rPr lang="en-US" dirty="0" smtClean="0"/>
              <a:t> </a:t>
            </a:r>
            <a:r>
              <a:rPr lang="en-US" dirty="0" err="1" smtClean="0"/>
              <a:t>obaveza</a:t>
            </a:r>
            <a:r>
              <a:rPr lang="en-US" dirty="0" smtClean="0"/>
              <a:t>. </a:t>
            </a:r>
            <a:r>
              <a:rPr lang="en-US" dirty="0" err="1" smtClean="0"/>
              <a:t>Prava</a:t>
            </a:r>
            <a:r>
              <a:rPr lang="en-US" dirty="0" smtClean="0"/>
              <a:t> </a:t>
            </a:r>
            <a:r>
              <a:rPr lang="en-US" dirty="0" err="1" smtClean="0"/>
              <a:t>davaoca</a:t>
            </a:r>
            <a:r>
              <a:rPr lang="en-US" dirty="0" smtClean="0"/>
              <a:t> </a:t>
            </a:r>
            <a:r>
              <a:rPr lang="en-US" dirty="0" err="1" smtClean="0"/>
              <a:t>licence</a:t>
            </a:r>
            <a:r>
              <a:rPr lang="en-US" dirty="0" smtClean="0"/>
              <a:t> </a:t>
            </a:r>
            <a:r>
              <a:rPr lang="en-US" dirty="0" err="1" smtClean="0"/>
              <a:t>prema</a:t>
            </a:r>
            <a:r>
              <a:rPr lang="en-US" dirty="0" smtClean="0"/>
              <a:t> </a:t>
            </a:r>
            <a:r>
              <a:rPr lang="en-US" dirty="0" err="1" smtClean="0"/>
              <a:t>primaocu</a:t>
            </a:r>
            <a:r>
              <a:rPr lang="en-US" dirty="0" smtClean="0"/>
              <a:t> </a:t>
            </a:r>
            <a:r>
              <a:rPr lang="en-US" dirty="0" err="1" smtClean="0"/>
              <a:t>koji</a:t>
            </a:r>
            <a:r>
              <a:rPr lang="en-US" dirty="0" smtClean="0"/>
              <a:t> </a:t>
            </a:r>
            <a:r>
              <a:rPr lang="en-US" dirty="0" err="1" smtClean="0"/>
              <a:t>kasni</a:t>
            </a:r>
            <a:r>
              <a:rPr lang="en-US" dirty="0" smtClean="0"/>
              <a:t> </a:t>
            </a:r>
            <a:r>
              <a:rPr lang="en-US" dirty="0" err="1" smtClean="0"/>
              <a:t>sa</a:t>
            </a:r>
            <a:r>
              <a:rPr lang="en-US" dirty="0" smtClean="0"/>
              <a:t> </a:t>
            </a:r>
            <a:r>
              <a:rPr lang="en-US" dirty="0" err="1" smtClean="0"/>
              <a:t>plaćanjem</a:t>
            </a:r>
            <a:r>
              <a:rPr lang="en-US" dirty="0" smtClean="0"/>
              <a:t> </a:t>
            </a:r>
            <a:r>
              <a:rPr lang="en-US" dirty="0" err="1" smtClean="0"/>
              <a:t>naknade</a:t>
            </a:r>
            <a:r>
              <a:rPr lang="en-US" dirty="0" smtClean="0"/>
              <a:t> </a:t>
            </a:r>
            <a:r>
              <a:rPr lang="en-US" dirty="0" err="1" smtClean="0"/>
              <a:t>analogna</a:t>
            </a:r>
            <a:r>
              <a:rPr lang="en-US" dirty="0" smtClean="0"/>
              <a:t> </a:t>
            </a:r>
            <a:r>
              <a:rPr lang="en-US" dirty="0" err="1" smtClean="0"/>
              <a:t>su</a:t>
            </a:r>
            <a:r>
              <a:rPr lang="en-US" dirty="0" smtClean="0"/>
              <a:t> </a:t>
            </a:r>
            <a:r>
              <a:rPr lang="en-US" dirty="0" err="1" smtClean="0"/>
              <a:t>pravima</a:t>
            </a:r>
            <a:r>
              <a:rPr lang="en-US" dirty="0" smtClean="0"/>
              <a:t> </a:t>
            </a:r>
            <a:r>
              <a:rPr lang="en-US" dirty="0" err="1" smtClean="0"/>
              <a:t>prodavca</a:t>
            </a:r>
            <a:r>
              <a:rPr lang="en-US" dirty="0" smtClean="0"/>
              <a:t> u </a:t>
            </a:r>
            <a:r>
              <a:rPr lang="en-US" dirty="0" err="1" smtClean="0"/>
              <a:t>slučaju</a:t>
            </a:r>
            <a:r>
              <a:rPr lang="en-US" dirty="0" smtClean="0"/>
              <a:t> </a:t>
            </a:r>
            <a:r>
              <a:rPr lang="en-US" dirty="0" err="1" smtClean="0"/>
              <a:t>docnje</a:t>
            </a:r>
            <a:r>
              <a:rPr lang="en-US" dirty="0" smtClean="0"/>
              <a:t> </a:t>
            </a:r>
            <a:r>
              <a:rPr lang="en-US" dirty="0" err="1" smtClean="0"/>
              <a:t>kupca</a:t>
            </a:r>
            <a:r>
              <a:rPr lang="en-US" dirty="0" smtClean="0"/>
              <a:t> </a:t>
            </a:r>
            <a:r>
              <a:rPr lang="en-US" dirty="0" err="1" smtClean="0"/>
              <a:t>sa</a:t>
            </a:r>
            <a:r>
              <a:rPr lang="en-US" dirty="0" smtClean="0"/>
              <a:t> </a:t>
            </a:r>
            <a:r>
              <a:rPr lang="en-US" dirty="0" err="1" smtClean="0"/>
              <a:t>plaćanjem</a:t>
            </a:r>
            <a:r>
              <a:rPr lang="en-US" dirty="0" smtClean="0"/>
              <a:t> </a:t>
            </a:r>
            <a:r>
              <a:rPr lang="en-US" dirty="0" err="1" smtClean="0"/>
              <a:t>cijene</a:t>
            </a:r>
            <a:r>
              <a:rPr lang="en-US" dirty="0" smtClean="0"/>
              <a:t>.</a:t>
            </a:r>
          </a:p>
          <a:p>
            <a:r>
              <a:rPr lang="en-US" dirty="0" err="1" smtClean="0"/>
              <a:t>Za</a:t>
            </a:r>
            <a:r>
              <a:rPr lang="en-US" dirty="0" smtClean="0"/>
              <a:t> </a:t>
            </a:r>
            <a:r>
              <a:rPr lang="en-US" dirty="0" err="1" smtClean="0"/>
              <a:t>neizvršavanje</a:t>
            </a:r>
            <a:r>
              <a:rPr lang="en-US" dirty="0" smtClean="0"/>
              <a:t> </a:t>
            </a:r>
            <a:r>
              <a:rPr lang="en-US" dirty="0" err="1" smtClean="0"/>
              <a:t>ostalih</a:t>
            </a:r>
            <a:r>
              <a:rPr lang="en-US" dirty="0" smtClean="0"/>
              <a:t> </a:t>
            </a:r>
            <a:r>
              <a:rPr lang="en-US" dirty="0" err="1" smtClean="0"/>
              <a:t>obaveza</a:t>
            </a:r>
            <a:r>
              <a:rPr lang="en-US" dirty="0" smtClean="0"/>
              <a:t> </a:t>
            </a:r>
            <a:r>
              <a:rPr lang="en-US" dirty="0" err="1" smtClean="0"/>
              <a:t>primalac</a:t>
            </a:r>
            <a:r>
              <a:rPr lang="en-US" dirty="0" smtClean="0"/>
              <a:t> </a:t>
            </a:r>
            <a:r>
              <a:rPr lang="en-US" dirty="0" err="1" smtClean="0"/>
              <a:t>licence</a:t>
            </a:r>
            <a:r>
              <a:rPr lang="en-US" dirty="0" smtClean="0"/>
              <a:t> </a:t>
            </a:r>
            <a:r>
              <a:rPr lang="en-US" dirty="0" err="1" smtClean="0"/>
              <a:t>odgovara</a:t>
            </a:r>
            <a:r>
              <a:rPr lang="en-US" dirty="0" smtClean="0"/>
              <a:t> </a:t>
            </a:r>
            <a:r>
              <a:rPr lang="en-US" dirty="0" err="1" smtClean="0"/>
              <a:t>subjektivno</a:t>
            </a:r>
            <a:r>
              <a:rPr lang="en-US" dirty="0" smtClean="0"/>
              <a:t>. No, </a:t>
            </a:r>
            <a:r>
              <a:rPr lang="en-US" dirty="0" err="1" smtClean="0"/>
              <a:t>pri</a:t>
            </a:r>
            <a:r>
              <a:rPr lang="en-US" dirty="0" smtClean="0"/>
              <a:t> tome </a:t>
            </a:r>
            <a:r>
              <a:rPr lang="en-US" dirty="0" err="1" smtClean="0"/>
              <a:t>treba</a:t>
            </a:r>
            <a:r>
              <a:rPr lang="en-US" dirty="0" smtClean="0"/>
              <a:t> </a:t>
            </a:r>
            <a:r>
              <a:rPr lang="en-US" dirty="0" err="1" smtClean="0"/>
              <a:t>voditi</a:t>
            </a:r>
            <a:r>
              <a:rPr lang="en-US" dirty="0" smtClean="0"/>
              <a:t> </a:t>
            </a:r>
            <a:r>
              <a:rPr lang="en-US" dirty="0" err="1" smtClean="0"/>
              <a:t>računa</a:t>
            </a:r>
            <a:r>
              <a:rPr lang="en-US" dirty="0" smtClean="0"/>
              <a:t> </a:t>
            </a:r>
            <a:r>
              <a:rPr lang="en-US" dirty="0" err="1" smtClean="0"/>
              <a:t>da</a:t>
            </a:r>
            <a:r>
              <a:rPr lang="en-US" dirty="0" smtClean="0"/>
              <a:t> se </a:t>
            </a:r>
            <a:r>
              <a:rPr lang="en-US" dirty="0" err="1" smtClean="0"/>
              <a:t>krivica</a:t>
            </a:r>
            <a:r>
              <a:rPr lang="en-US" dirty="0" smtClean="0"/>
              <a:t> </a:t>
            </a:r>
            <a:r>
              <a:rPr lang="en-US" dirty="0" err="1" smtClean="0"/>
              <a:t>pretpostavlja</a:t>
            </a:r>
            <a:r>
              <a:rPr lang="en-US" dirty="0" smtClean="0"/>
              <a:t>, </a:t>
            </a:r>
            <a:r>
              <a:rPr lang="en-US" dirty="0" err="1" smtClean="0"/>
              <a:t>da</a:t>
            </a:r>
            <a:r>
              <a:rPr lang="en-US" dirty="0" smtClean="0"/>
              <a:t> je </a:t>
            </a:r>
            <a:r>
              <a:rPr lang="en-US" dirty="0" err="1" smtClean="0"/>
              <a:t>teret</a:t>
            </a:r>
            <a:r>
              <a:rPr lang="en-US" dirty="0" smtClean="0"/>
              <a:t> </a:t>
            </a:r>
            <a:r>
              <a:rPr lang="en-US" dirty="0" err="1" smtClean="0"/>
              <a:t>dokazivanja</a:t>
            </a:r>
            <a:r>
              <a:rPr lang="en-US" dirty="0" smtClean="0"/>
              <a:t> </a:t>
            </a:r>
            <a:r>
              <a:rPr lang="en-US" dirty="0" err="1" smtClean="0"/>
              <a:t>njenog</a:t>
            </a:r>
            <a:r>
              <a:rPr lang="en-US" dirty="0" smtClean="0"/>
              <a:t> </a:t>
            </a:r>
            <a:r>
              <a:rPr lang="en-US" dirty="0" err="1" smtClean="0"/>
              <a:t>odsustva</a:t>
            </a:r>
            <a:r>
              <a:rPr lang="en-US" dirty="0" smtClean="0"/>
              <a:t> </a:t>
            </a:r>
            <a:r>
              <a:rPr lang="en-US" dirty="0" err="1" smtClean="0"/>
              <a:t>na</a:t>
            </a:r>
            <a:r>
              <a:rPr lang="en-US" dirty="0" smtClean="0"/>
              <a:t> </a:t>
            </a:r>
            <a:r>
              <a:rPr lang="en-US" dirty="0" err="1" smtClean="0"/>
              <a:t>primaocu</a:t>
            </a:r>
            <a:r>
              <a:rPr lang="en-US" dirty="0" smtClean="0"/>
              <a:t> </a:t>
            </a:r>
            <a:r>
              <a:rPr lang="en-US" dirty="0" err="1" smtClean="0"/>
              <a:t>licence</a:t>
            </a:r>
            <a:r>
              <a:rPr lang="en-US" dirty="0" smtClean="0"/>
              <a:t>. Ta </a:t>
            </a:r>
            <a:r>
              <a:rPr lang="en-US" dirty="0" err="1" smtClean="0"/>
              <a:t>činjenica</a:t>
            </a:r>
            <a:r>
              <a:rPr lang="en-US" dirty="0" smtClean="0"/>
              <a:t> </a:t>
            </a:r>
            <a:r>
              <a:rPr lang="en-US" dirty="0" err="1" smtClean="0"/>
              <a:t>i</a:t>
            </a:r>
            <a:r>
              <a:rPr lang="en-US" dirty="0" smtClean="0"/>
              <a:t> </a:t>
            </a:r>
            <a:r>
              <a:rPr lang="en-US" dirty="0" err="1" smtClean="0"/>
              <a:t>karakter</a:t>
            </a:r>
            <a:r>
              <a:rPr lang="en-US" dirty="0" smtClean="0"/>
              <a:t> </a:t>
            </a:r>
            <a:r>
              <a:rPr lang="en-US" dirty="0" err="1" smtClean="0"/>
              <a:t>obaveza</a:t>
            </a:r>
            <a:r>
              <a:rPr lang="en-US" dirty="0" smtClean="0"/>
              <a:t> </a:t>
            </a:r>
            <a:r>
              <a:rPr lang="en-US" dirty="0" err="1" smtClean="0"/>
              <a:t>znatno</a:t>
            </a:r>
            <a:r>
              <a:rPr lang="en-US" dirty="0" smtClean="0"/>
              <a:t> </a:t>
            </a:r>
            <a:r>
              <a:rPr lang="en-US" dirty="0" err="1" smtClean="0"/>
              <a:t>otežavaju</a:t>
            </a:r>
            <a:r>
              <a:rPr lang="en-US" dirty="0" smtClean="0"/>
              <a:t> </a:t>
            </a:r>
            <a:r>
              <a:rPr lang="en-US" dirty="0" err="1" smtClean="0"/>
              <a:t>položaj</a:t>
            </a:r>
            <a:r>
              <a:rPr lang="en-US" dirty="0" smtClean="0"/>
              <a:t> </a:t>
            </a:r>
            <a:r>
              <a:rPr lang="en-US" dirty="0" err="1" smtClean="0"/>
              <a:t>primaoca</a:t>
            </a:r>
            <a:r>
              <a:rPr lang="en-US" dirty="0" smtClean="0"/>
              <a:t> u </a:t>
            </a:r>
            <a:r>
              <a:rPr lang="en-US" dirty="0" err="1" smtClean="0"/>
              <a:t>postupku</a:t>
            </a:r>
            <a:r>
              <a:rPr lang="en-US" dirty="0" smtClean="0"/>
              <a:t> </a:t>
            </a:r>
            <a:r>
              <a:rPr lang="en-US" dirty="0" err="1" smtClean="0"/>
              <a:t>dokazivanja</a:t>
            </a:r>
            <a:r>
              <a:rPr lang="en-US" dirty="0" smtClean="0"/>
              <a: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V VRSTE LICENCI I PODLICENCA</a:t>
            </a:r>
          </a:p>
          <a:p>
            <a:r>
              <a:rPr lang="en-US" b="1" dirty="0" smtClean="0"/>
              <a:t>1. </a:t>
            </a:r>
            <a:r>
              <a:rPr lang="en-US" b="1" dirty="0" err="1" smtClean="0"/>
              <a:t>Podjela</a:t>
            </a:r>
            <a:r>
              <a:rPr lang="en-US" b="1" dirty="0" smtClean="0"/>
              <a:t> </a:t>
            </a:r>
            <a:r>
              <a:rPr lang="en-US" b="1" dirty="0" err="1" smtClean="0"/>
              <a:t>licenci</a:t>
            </a:r>
            <a:endParaRPr lang="en-US" b="1" dirty="0" smtClean="0"/>
          </a:p>
          <a:p>
            <a:r>
              <a:rPr lang="vi-VN" dirty="0" smtClean="0"/>
              <a:t>Podjela licenci može se vršiti prema različitim mjerilima. Pošto vrsta objekta i karakteristike prava koje se prenosi bitno utiču i na izgled ugovora, ista mjerila su relevantna i za klasifikaciju ugovora o licenci. Ovdje ćemo se zadržati samo na onim vrstama licenci koje već nisu obrađene kroz razmatranje predmeta ugovora.</a:t>
            </a:r>
          </a:p>
          <a:p>
            <a:r>
              <a:rPr lang="vi-VN" dirty="0" smtClean="0"/>
              <a:t>Prema namjeni za koju se preneseno pravo može koristiti, licence se dijele na one za proizvodnju, upotrebu i prodaju proizvoda dobijenih licenciranim postupkom ili obilježenih ustupljenim žigom. U spoljnotrgovinskoj razmjeni licence se mogu podijeliti na uvozne i izvozne, zavisno od ovlaštenja koje primalac dobija ugovorom. Treba istaći da u pogledu zabranjenih i obaveznih klauzula Zakon o vanjskotrgovinskom poslovanju ne pravi razliku između ugovora u kojima je BiH partner davalac i onih u kojima je on primalac licence. I ličnost primaoca može biti osnov za klasifikaciju. Pogonske licence su one koje su ustupljene određenom preduzeću (društvu). Ako drukčije nije ugovoreno, ova “licenca nije prenosiva bez istodobnog prijenosa samog pogona u kojem se ona koristi</a:t>
            </a:r>
            <a:r>
              <a:rPr lang="vi-VN" dirty="0" smtClean="0"/>
              <a:t>.” </a:t>
            </a:r>
            <a:r>
              <a:rPr lang="vi-VN" dirty="0" smtClean="0"/>
              <a:t>Pogonska licenca može biti posebno značajna pri prodaji trgovačkog društva ili njegovog dijela. Koncernskom se naziva licenca čiji je nosilac koncern, ali je namijenjena preduzećima u njegovom sastavu. Napokon, lična licenca je ona koja se ne može prenositi na drugoga ukoliko ta mogućnost nije izričito ugovorena</a:t>
            </a:r>
            <a:r>
              <a:rPr lang="vi-VN" dirty="0" smtClean="0"/>
              <a:t>. Nelične </a:t>
            </a:r>
            <a:r>
              <a:rPr lang="vi-VN" dirty="0" smtClean="0"/>
              <a:t>isključive licence mogu se prenositi na treća lica ugovorom o podlicenci.</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2. </a:t>
            </a:r>
            <a:r>
              <a:rPr lang="en-US" b="1" dirty="0" err="1" smtClean="0"/>
              <a:t>Podlicenca</a:t>
            </a:r>
            <a:endParaRPr lang="en-US" b="1" dirty="0" smtClean="0"/>
          </a:p>
          <a:p>
            <a:r>
              <a:rPr lang="vi-VN" dirty="0" smtClean="0"/>
              <a:t>Podlicenca ili ugovor o podlicenci je rezultat sporazuma primaoca isključive licence i trećeg lica o prenosu prava iskorištavanja predmeta ugovora o licenci. Radi se, dakle, o novom ugovoru o licenci čiji predmet ne može da bude širi od predmeta prvobitnog ugovora o licenci istog objekta (predmeta). Ono što predstavlja specifičnost ovoga posla jesu posebni odnosi između prvobitnog davaoca isključive licence, primaoca isključive licence i trećeg lica.</a:t>
            </a:r>
          </a:p>
          <a:p>
            <a:r>
              <a:rPr lang="en-US" dirty="0" smtClean="0"/>
              <a:t>U </a:t>
            </a:r>
            <a:r>
              <a:rPr lang="en-US" dirty="0" err="1" smtClean="0"/>
              <a:t>principu</a:t>
            </a:r>
            <a:r>
              <a:rPr lang="en-US" dirty="0" smtClean="0"/>
              <a:t>, </a:t>
            </a:r>
            <a:r>
              <a:rPr lang="en-US" dirty="0" err="1" smtClean="0"/>
              <a:t>primalac</a:t>
            </a:r>
            <a:r>
              <a:rPr lang="en-US" dirty="0" smtClean="0"/>
              <a:t> </a:t>
            </a:r>
            <a:r>
              <a:rPr lang="en-US" dirty="0" err="1" smtClean="0"/>
              <a:t>isključive</a:t>
            </a:r>
            <a:r>
              <a:rPr lang="en-US" dirty="0" smtClean="0"/>
              <a:t> </a:t>
            </a:r>
            <a:r>
              <a:rPr lang="en-US" dirty="0" err="1" smtClean="0"/>
              <a:t>licence</a:t>
            </a:r>
            <a:r>
              <a:rPr lang="en-US" dirty="0" smtClean="0"/>
              <a:t> je </a:t>
            </a:r>
            <a:r>
              <a:rPr lang="en-US" dirty="0" err="1" smtClean="0"/>
              <a:t>ovlašten</a:t>
            </a:r>
            <a:r>
              <a:rPr lang="en-US" dirty="0" smtClean="0"/>
              <a:t> </a:t>
            </a:r>
            <a:r>
              <a:rPr lang="en-US" dirty="0" err="1" smtClean="0"/>
              <a:t>da</a:t>
            </a:r>
            <a:r>
              <a:rPr lang="en-US" dirty="0" smtClean="0"/>
              <a:t> je </a:t>
            </a:r>
            <a:r>
              <a:rPr lang="en-US" dirty="0" err="1" smtClean="0"/>
              <a:t>ekonomski</a:t>
            </a:r>
            <a:r>
              <a:rPr lang="en-US" dirty="0" smtClean="0"/>
              <a:t> </a:t>
            </a:r>
            <a:r>
              <a:rPr lang="en-US" dirty="0" err="1" smtClean="0"/>
              <a:t>iskorištava</a:t>
            </a:r>
            <a:r>
              <a:rPr lang="en-US" dirty="0" smtClean="0"/>
              <a:t> </a:t>
            </a:r>
            <a:r>
              <a:rPr lang="en-US" dirty="0" err="1" smtClean="0"/>
              <a:t>i</a:t>
            </a:r>
            <a:r>
              <a:rPr lang="en-US" dirty="0" smtClean="0"/>
              <a:t> </a:t>
            </a:r>
            <a:r>
              <a:rPr lang="en-US" dirty="0" err="1" smtClean="0"/>
              <a:t>na</a:t>
            </a:r>
            <a:r>
              <a:rPr lang="en-US" dirty="0" smtClean="0"/>
              <a:t> </a:t>
            </a:r>
            <a:r>
              <a:rPr lang="en-US" dirty="0" err="1" smtClean="0"/>
              <a:t>taj</a:t>
            </a:r>
            <a:r>
              <a:rPr lang="en-US" dirty="0" smtClean="0"/>
              <a:t> </a:t>
            </a:r>
            <a:r>
              <a:rPr lang="en-US" dirty="0" err="1" smtClean="0"/>
              <a:t>način</a:t>
            </a:r>
            <a:r>
              <a:rPr lang="en-US" dirty="0" smtClean="0"/>
              <a:t> </a:t>
            </a:r>
            <a:r>
              <a:rPr lang="en-US" dirty="0" err="1" smtClean="0"/>
              <a:t>što</a:t>
            </a:r>
            <a:r>
              <a:rPr lang="en-US" dirty="0" smtClean="0"/>
              <a:t> </a:t>
            </a:r>
            <a:r>
              <a:rPr lang="en-US" dirty="0" err="1" smtClean="0"/>
              <a:t>će</a:t>
            </a:r>
            <a:r>
              <a:rPr lang="en-US" dirty="0" smtClean="0"/>
              <a:t> </a:t>
            </a:r>
            <a:r>
              <a:rPr lang="en-US" dirty="0" err="1" smtClean="0"/>
              <a:t>na</a:t>
            </a:r>
            <a:r>
              <a:rPr lang="en-US" dirty="0" smtClean="0"/>
              <a:t> </a:t>
            </a:r>
            <a:r>
              <a:rPr lang="en-US" dirty="0" err="1" smtClean="0"/>
              <a:t>treće</a:t>
            </a:r>
            <a:r>
              <a:rPr lang="en-US" dirty="0" smtClean="0"/>
              <a:t> lice </a:t>
            </a:r>
            <a:r>
              <a:rPr lang="en-US" dirty="0" err="1" smtClean="0"/>
              <a:t>prenijeti</a:t>
            </a:r>
            <a:r>
              <a:rPr lang="en-US" dirty="0" smtClean="0"/>
              <a:t> </a:t>
            </a:r>
            <a:r>
              <a:rPr lang="en-US" dirty="0" err="1" smtClean="0"/>
              <a:t>pravo</a:t>
            </a:r>
            <a:r>
              <a:rPr lang="en-US" dirty="0" smtClean="0"/>
              <a:t> </a:t>
            </a:r>
            <a:r>
              <a:rPr lang="en-US" dirty="0" err="1" smtClean="0"/>
              <a:t>njenog</a:t>
            </a:r>
            <a:r>
              <a:rPr lang="en-US" dirty="0" smtClean="0"/>
              <a:t> </a:t>
            </a:r>
            <a:r>
              <a:rPr lang="en-US" dirty="0" err="1" smtClean="0"/>
              <a:t>korištenja</a:t>
            </a:r>
            <a:r>
              <a:rPr lang="en-US" dirty="0" smtClean="0"/>
              <a:t> (</a:t>
            </a:r>
            <a:r>
              <a:rPr lang="en-US" dirty="0" err="1" smtClean="0"/>
              <a:t>čl</a:t>
            </a:r>
            <a:r>
              <a:rPr lang="en-US" dirty="0" smtClean="0"/>
              <a:t>. 704 ZOO). </a:t>
            </a:r>
            <a:r>
              <a:rPr lang="en-US" dirty="0" err="1" smtClean="0"/>
              <a:t>Ugovorom</a:t>
            </a:r>
            <a:r>
              <a:rPr lang="en-US" dirty="0" smtClean="0"/>
              <a:t> o </a:t>
            </a:r>
            <a:r>
              <a:rPr lang="en-US" dirty="0" err="1" smtClean="0"/>
              <a:t>licenci</a:t>
            </a:r>
            <a:r>
              <a:rPr lang="en-US" dirty="0" smtClean="0"/>
              <a:t> </a:t>
            </a:r>
            <a:r>
              <a:rPr lang="en-US" dirty="0" err="1" smtClean="0"/>
              <a:t>mora</a:t>
            </a:r>
            <a:r>
              <a:rPr lang="en-US" dirty="0" smtClean="0"/>
              <a:t> </a:t>
            </a:r>
            <a:r>
              <a:rPr lang="en-US" dirty="0" err="1" smtClean="0"/>
              <a:t>biti</a:t>
            </a:r>
            <a:r>
              <a:rPr lang="en-US" dirty="0" smtClean="0"/>
              <a:t> </a:t>
            </a:r>
            <a:r>
              <a:rPr lang="en-US" dirty="0" err="1" smtClean="0"/>
              <a:t>izričito</a:t>
            </a:r>
            <a:r>
              <a:rPr lang="en-US" dirty="0" smtClean="0"/>
              <a:t> </a:t>
            </a:r>
            <a:r>
              <a:rPr lang="en-US" dirty="0" err="1" smtClean="0"/>
              <a:t>isključena</a:t>
            </a:r>
            <a:r>
              <a:rPr lang="en-US" dirty="0" smtClean="0"/>
              <a:t> ova </a:t>
            </a:r>
            <a:r>
              <a:rPr lang="en-US" dirty="0" err="1" smtClean="0"/>
              <a:t>mogućnost</a:t>
            </a:r>
            <a:r>
              <a:rPr lang="en-US" dirty="0" smtClean="0"/>
              <a:t>, </a:t>
            </a:r>
            <a:r>
              <a:rPr lang="en-US" dirty="0" err="1" smtClean="0"/>
              <a:t>bilo</a:t>
            </a:r>
            <a:r>
              <a:rPr lang="en-US" dirty="0" smtClean="0"/>
              <a:t> </a:t>
            </a:r>
            <a:r>
              <a:rPr lang="en-US" dirty="0" err="1" smtClean="0"/>
              <a:t>apsolutno</a:t>
            </a:r>
            <a:r>
              <a:rPr lang="en-US" dirty="0" smtClean="0"/>
              <a:t>, </a:t>
            </a:r>
            <a:r>
              <a:rPr lang="en-US" dirty="0" err="1" smtClean="0"/>
              <a:t>bilo</a:t>
            </a:r>
            <a:r>
              <a:rPr lang="en-US" dirty="0" smtClean="0"/>
              <a:t> </a:t>
            </a:r>
            <a:r>
              <a:rPr lang="en-US" dirty="0" err="1" smtClean="0"/>
              <a:t>relativno</a:t>
            </a:r>
            <a:r>
              <a:rPr lang="en-US" dirty="0" smtClean="0"/>
              <a:t>. </a:t>
            </a:r>
            <a:r>
              <a:rPr lang="en-US" dirty="0" err="1" smtClean="0"/>
              <a:t>Relativno</a:t>
            </a:r>
            <a:r>
              <a:rPr lang="en-US" dirty="0" smtClean="0"/>
              <a:t> </a:t>
            </a:r>
            <a:r>
              <a:rPr lang="en-US" dirty="0" err="1" smtClean="0"/>
              <a:t>ograničavanje</a:t>
            </a:r>
            <a:r>
              <a:rPr lang="en-US" dirty="0" smtClean="0"/>
              <a:t> </a:t>
            </a:r>
            <a:r>
              <a:rPr lang="en-US" dirty="0" err="1" smtClean="0"/>
              <a:t>slobode</a:t>
            </a:r>
            <a:r>
              <a:rPr lang="en-US" dirty="0" smtClean="0"/>
              <a:t> </a:t>
            </a:r>
            <a:r>
              <a:rPr lang="en-US" dirty="0" err="1" smtClean="0"/>
              <a:t>podlicenciranja</a:t>
            </a:r>
            <a:r>
              <a:rPr lang="en-US" dirty="0" smtClean="0"/>
              <a:t> </a:t>
            </a:r>
            <a:r>
              <a:rPr lang="en-US" dirty="0" err="1" smtClean="0"/>
              <a:t>postoji</a:t>
            </a:r>
            <a:r>
              <a:rPr lang="en-US" dirty="0" smtClean="0"/>
              <a:t> </a:t>
            </a:r>
            <a:r>
              <a:rPr lang="en-US" dirty="0" err="1" smtClean="0"/>
              <a:t>onda</a:t>
            </a:r>
            <a:r>
              <a:rPr lang="en-US" dirty="0" smtClean="0"/>
              <a:t> </a:t>
            </a:r>
            <a:r>
              <a:rPr lang="en-US" dirty="0" err="1" smtClean="0"/>
              <a:t>kada</a:t>
            </a:r>
            <a:r>
              <a:rPr lang="en-US" dirty="0" smtClean="0"/>
              <a:t> </a:t>
            </a:r>
            <a:r>
              <a:rPr lang="en-US" dirty="0" err="1" smtClean="0"/>
              <a:t>zaključivanje</a:t>
            </a:r>
            <a:r>
              <a:rPr lang="en-US" dirty="0" smtClean="0"/>
              <a:t> </a:t>
            </a:r>
            <a:r>
              <a:rPr lang="en-US" dirty="0" err="1" smtClean="0"/>
              <a:t>novog</a:t>
            </a:r>
            <a:r>
              <a:rPr lang="en-US" dirty="0" smtClean="0"/>
              <a:t> </a:t>
            </a:r>
            <a:r>
              <a:rPr lang="en-US" dirty="0" err="1" smtClean="0"/>
              <a:t>ugovora</a:t>
            </a:r>
            <a:r>
              <a:rPr lang="en-US" dirty="0" smtClean="0"/>
              <a:t> </a:t>
            </a:r>
            <a:r>
              <a:rPr lang="en-US" dirty="0" err="1" smtClean="0"/>
              <a:t>nije</a:t>
            </a:r>
            <a:r>
              <a:rPr lang="en-US" dirty="0" smtClean="0"/>
              <a:t> </a:t>
            </a:r>
            <a:r>
              <a:rPr lang="en-US" dirty="0" err="1" smtClean="0"/>
              <a:t>moguće</a:t>
            </a:r>
            <a:r>
              <a:rPr lang="en-US" dirty="0" smtClean="0"/>
              <a:t> </a:t>
            </a:r>
            <a:r>
              <a:rPr lang="en-US" dirty="0" err="1" smtClean="0"/>
              <a:t>bez</a:t>
            </a:r>
            <a:r>
              <a:rPr lang="en-US" dirty="0" smtClean="0"/>
              <a:t> </a:t>
            </a:r>
            <a:r>
              <a:rPr lang="en-US" dirty="0" err="1" smtClean="0"/>
              <a:t>dopuštenja</a:t>
            </a:r>
            <a:r>
              <a:rPr lang="en-US" dirty="0" smtClean="0"/>
              <a:t> </a:t>
            </a:r>
            <a:r>
              <a:rPr lang="en-US" dirty="0" err="1" smtClean="0"/>
              <a:t>davaoca</a:t>
            </a:r>
            <a:r>
              <a:rPr lang="en-US" dirty="0" smtClean="0"/>
              <a:t> </a:t>
            </a:r>
            <a:r>
              <a:rPr lang="en-US" dirty="0" err="1" smtClean="0"/>
              <a:t>licence</a:t>
            </a:r>
            <a:r>
              <a:rPr lang="en-US" dirty="0" smtClean="0"/>
              <a:t>. </a:t>
            </a:r>
            <a:r>
              <a:rPr lang="en-US" dirty="0" err="1" smtClean="0"/>
              <a:t>Dopuštanje</a:t>
            </a:r>
            <a:r>
              <a:rPr lang="en-US" dirty="0" smtClean="0"/>
              <a:t> se </a:t>
            </a:r>
            <a:r>
              <a:rPr lang="en-US" dirty="0" err="1" smtClean="0"/>
              <a:t>može</a:t>
            </a:r>
            <a:r>
              <a:rPr lang="en-US" dirty="0" smtClean="0"/>
              <a:t> </a:t>
            </a:r>
            <a:r>
              <a:rPr lang="en-US" dirty="0" err="1" smtClean="0"/>
              <a:t>dati</a:t>
            </a:r>
            <a:r>
              <a:rPr lang="en-US" dirty="0" smtClean="0"/>
              <a:t> </a:t>
            </a:r>
            <a:r>
              <a:rPr lang="en-US" dirty="0" err="1" smtClean="0"/>
              <a:t>unaprijed</a:t>
            </a:r>
            <a:r>
              <a:rPr lang="en-US" dirty="0" smtClean="0"/>
              <a:t>, </a:t>
            </a:r>
            <a:r>
              <a:rPr lang="en-US" dirty="0" err="1" smtClean="0"/>
              <a:t>najčešće</a:t>
            </a:r>
            <a:r>
              <a:rPr lang="en-US" dirty="0" smtClean="0"/>
              <a:t> u </a:t>
            </a:r>
            <a:r>
              <a:rPr lang="en-US" dirty="0" err="1" smtClean="0"/>
              <a:t>samom</a:t>
            </a:r>
            <a:r>
              <a:rPr lang="en-US" dirty="0" smtClean="0"/>
              <a:t> </a:t>
            </a:r>
            <a:r>
              <a:rPr lang="en-US" dirty="0" err="1" smtClean="0"/>
              <a:t>ugovoru</a:t>
            </a:r>
            <a:r>
              <a:rPr lang="en-US" dirty="0" smtClean="0"/>
              <a:t> o </a:t>
            </a:r>
            <a:r>
              <a:rPr lang="en-US" dirty="0" err="1" smtClean="0"/>
              <a:t>licenci</a:t>
            </a:r>
            <a:r>
              <a:rPr lang="en-US" dirty="0" smtClean="0"/>
              <a:t>. Tada </a:t>
            </a:r>
            <a:r>
              <a:rPr lang="en-US" dirty="0" err="1" smtClean="0"/>
              <a:t>ima</a:t>
            </a:r>
            <a:r>
              <a:rPr lang="en-US" dirty="0" smtClean="0"/>
              <a:t> </a:t>
            </a:r>
            <a:r>
              <a:rPr lang="en-US" dirty="0" err="1" smtClean="0"/>
              <a:t>karakter</a:t>
            </a:r>
            <a:r>
              <a:rPr lang="en-US" dirty="0" smtClean="0"/>
              <a:t> </a:t>
            </a:r>
            <a:r>
              <a:rPr lang="en-US" dirty="0" err="1" smtClean="0"/>
              <a:t>dozvole</a:t>
            </a:r>
            <a:r>
              <a:rPr lang="en-US" dirty="0" smtClean="0"/>
              <a:t> </a:t>
            </a:r>
            <a:r>
              <a:rPr lang="en-US" dirty="0" err="1" smtClean="0"/>
              <a:t>prema</a:t>
            </a:r>
            <a:r>
              <a:rPr lang="en-US" dirty="0" smtClean="0"/>
              <a:t> </a:t>
            </a:r>
            <a:r>
              <a:rPr lang="en-US" dirty="0" err="1" smtClean="0"/>
              <a:t>Zakonu</a:t>
            </a:r>
            <a:r>
              <a:rPr lang="en-US" dirty="0" smtClean="0"/>
              <a:t> (</a:t>
            </a:r>
            <a:r>
              <a:rPr lang="en-US" dirty="0" err="1" smtClean="0"/>
              <a:t>čl</a:t>
            </a:r>
            <a:r>
              <a:rPr lang="en-US" dirty="0" smtClean="0"/>
              <a:t>. 29 ZOO). Ono je </a:t>
            </a:r>
            <a:r>
              <a:rPr lang="en-US" dirty="0" err="1" smtClean="0"/>
              <a:t>pravovaljano</a:t>
            </a:r>
            <a:r>
              <a:rPr lang="en-US" dirty="0" smtClean="0"/>
              <a:t> </a:t>
            </a:r>
            <a:r>
              <a:rPr lang="en-US" dirty="0" err="1" smtClean="0"/>
              <a:t>i</a:t>
            </a:r>
            <a:r>
              <a:rPr lang="en-US" dirty="0" smtClean="0"/>
              <a:t> </a:t>
            </a:r>
            <a:r>
              <a:rPr lang="en-US" dirty="0" err="1" smtClean="0"/>
              <a:t>kada</a:t>
            </a:r>
            <a:r>
              <a:rPr lang="en-US" dirty="0" smtClean="0"/>
              <a:t> se </a:t>
            </a:r>
            <a:r>
              <a:rPr lang="en-US" dirty="0" err="1" smtClean="0"/>
              <a:t>pribavi</a:t>
            </a:r>
            <a:r>
              <a:rPr lang="en-US" dirty="0" smtClean="0"/>
              <a:t> </a:t>
            </a:r>
            <a:r>
              <a:rPr lang="en-US" dirty="0" err="1" smtClean="0"/>
              <a:t>naknadno</a:t>
            </a:r>
            <a:r>
              <a:rPr lang="en-US" dirty="0" smtClean="0"/>
              <a:t>, </a:t>
            </a:r>
            <a:r>
              <a:rPr lang="en-US" dirty="0" err="1" smtClean="0"/>
              <a:t>kao</a:t>
            </a:r>
            <a:r>
              <a:rPr lang="en-US" dirty="0" smtClean="0"/>
              <a:t> “</a:t>
            </a:r>
            <a:r>
              <a:rPr lang="en-US" dirty="0" err="1" smtClean="0"/>
              <a:t>odobrenje</a:t>
            </a:r>
            <a:r>
              <a:rPr lang="en-US" dirty="0" smtClean="0"/>
              <a:t>”. </a:t>
            </a:r>
            <a:r>
              <a:rPr lang="en-US" dirty="0" err="1" smtClean="0"/>
              <a:t>Dopuštenje</a:t>
            </a:r>
            <a:r>
              <a:rPr lang="en-US" dirty="0" smtClean="0"/>
              <a:t> </a:t>
            </a:r>
            <a:r>
              <a:rPr lang="en-US" dirty="0" err="1" smtClean="0"/>
              <a:t>može</a:t>
            </a:r>
            <a:r>
              <a:rPr lang="en-US" dirty="0" smtClean="0"/>
              <a:t> </a:t>
            </a:r>
            <a:r>
              <a:rPr lang="en-US" dirty="0" err="1" smtClean="0"/>
              <a:t>biti</a:t>
            </a:r>
            <a:r>
              <a:rPr lang="en-US" dirty="0" smtClean="0"/>
              <a:t> </a:t>
            </a:r>
            <a:r>
              <a:rPr lang="en-US" dirty="0" err="1" smtClean="0"/>
              <a:t>uskraćeno</a:t>
            </a:r>
            <a:r>
              <a:rPr lang="en-US" dirty="0" smtClean="0"/>
              <a:t> “</a:t>
            </a:r>
            <a:r>
              <a:rPr lang="en-US" dirty="0" err="1" smtClean="0"/>
              <a:t>samo</a:t>
            </a:r>
            <a:r>
              <a:rPr lang="en-US" dirty="0" smtClean="0"/>
              <a:t> </a:t>
            </a:r>
            <a:r>
              <a:rPr lang="en-US" dirty="0" err="1" smtClean="0"/>
              <a:t>iz</a:t>
            </a:r>
            <a:r>
              <a:rPr lang="en-US" dirty="0" smtClean="0"/>
              <a:t> </a:t>
            </a:r>
            <a:r>
              <a:rPr lang="en-US" dirty="0" err="1" smtClean="0"/>
              <a:t>ozbiljnih</a:t>
            </a:r>
            <a:r>
              <a:rPr lang="hr-HR" dirty="0" smtClean="0"/>
              <a:t> </a:t>
            </a:r>
            <a:r>
              <a:rPr lang="en-US" dirty="0" err="1" smtClean="0"/>
              <a:t>razloga</a:t>
            </a:r>
            <a:r>
              <a:rPr lang="en-US" dirty="0" smtClean="0"/>
              <a:t>” (</a:t>
            </a:r>
            <a:r>
              <a:rPr lang="en-US" dirty="0" err="1" smtClean="0"/>
              <a:t>čl</a:t>
            </a:r>
            <a:r>
              <a:rPr lang="en-US" dirty="0" smtClean="0"/>
              <a:t>. 705 ZOO). </a:t>
            </a:r>
            <a:r>
              <a:rPr lang="en-US" dirty="0" err="1" smtClean="0"/>
              <a:t>Ovaj</a:t>
            </a:r>
            <a:r>
              <a:rPr lang="en-US" dirty="0" smtClean="0"/>
              <a:t> </a:t>
            </a:r>
            <a:r>
              <a:rPr lang="en-US" dirty="0" err="1" smtClean="0"/>
              <a:t>pravni</a:t>
            </a:r>
            <a:r>
              <a:rPr lang="en-US" dirty="0" smtClean="0"/>
              <a:t> standard </a:t>
            </a:r>
            <a:r>
              <a:rPr lang="en-US" dirty="0" err="1" smtClean="0"/>
              <a:t>tumači</a:t>
            </a:r>
            <a:r>
              <a:rPr lang="en-US" dirty="0" smtClean="0"/>
              <a:t> se </a:t>
            </a:r>
            <a:r>
              <a:rPr lang="en-US" dirty="0" err="1" smtClean="0"/>
              <a:t>prema</a:t>
            </a:r>
            <a:r>
              <a:rPr lang="en-US" dirty="0" smtClean="0"/>
              <a:t> </a:t>
            </a:r>
            <a:r>
              <a:rPr lang="en-US" dirty="0" err="1" smtClean="0"/>
              <a:t>okolnostima</a:t>
            </a:r>
            <a:r>
              <a:rPr lang="en-US" dirty="0" smtClean="0"/>
              <a:t> </a:t>
            </a:r>
            <a:r>
              <a:rPr lang="en-US" dirty="0" err="1" smtClean="0"/>
              <a:t>konkretnog</a:t>
            </a:r>
            <a:r>
              <a:rPr lang="en-US" dirty="0" smtClean="0"/>
              <a:t> </a:t>
            </a:r>
            <a:r>
              <a:rPr lang="en-US" dirty="0" err="1" smtClean="0"/>
              <a:t>ugovora</a:t>
            </a:r>
            <a:r>
              <a:rPr lang="en-US" dirty="0" smtClean="0"/>
              <a:t> o </a:t>
            </a:r>
            <a:r>
              <a:rPr lang="en-US" dirty="0" err="1" smtClean="0"/>
              <a:t>licenci</a:t>
            </a:r>
            <a:r>
              <a:rPr lang="en-US" dirty="0" smtClean="0"/>
              <a:t>. </a:t>
            </a:r>
            <a:r>
              <a:rPr lang="en-US" dirty="0" err="1" smtClean="0"/>
              <a:t>Ukoliko</a:t>
            </a:r>
            <a:r>
              <a:rPr lang="en-US" dirty="0" smtClean="0"/>
              <a:t> </a:t>
            </a:r>
            <a:r>
              <a:rPr lang="en-US" dirty="0" err="1" smtClean="0"/>
              <a:t>primalac</a:t>
            </a:r>
            <a:r>
              <a:rPr lang="en-US" dirty="0" smtClean="0"/>
              <a:t> </a:t>
            </a:r>
            <a:r>
              <a:rPr lang="en-US" dirty="0" err="1" smtClean="0"/>
              <a:t>licence</a:t>
            </a:r>
            <a:r>
              <a:rPr lang="en-US" dirty="0" smtClean="0"/>
              <a:t> </a:t>
            </a:r>
            <a:r>
              <a:rPr lang="en-US" dirty="0" err="1" smtClean="0"/>
              <a:t>zaključi</a:t>
            </a:r>
            <a:r>
              <a:rPr lang="en-US" dirty="0" smtClean="0"/>
              <a:t> </a:t>
            </a:r>
            <a:r>
              <a:rPr lang="en-US" dirty="0" err="1" smtClean="0"/>
              <a:t>ugovor</a:t>
            </a:r>
            <a:r>
              <a:rPr lang="en-US" dirty="0" smtClean="0"/>
              <a:t> o </a:t>
            </a:r>
            <a:r>
              <a:rPr lang="en-US" dirty="0" err="1" smtClean="0"/>
              <a:t>podlicenci</a:t>
            </a:r>
            <a:r>
              <a:rPr lang="en-US" dirty="0" smtClean="0"/>
              <a:t> </a:t>
            </a:r>
            <a:r>
              <a:rPr lang="en-US" dirty="0" err="1" smtClean="0"/>
              <a:t>bez</a:t>
            </a:r>
            <a:r>
              <a:rPr lang="en-US" dirty="0" smtClean="0"/>
              <a:t> </a:t>
            </a:r>
            <a:r>
              <a:rPr lang="en-US" dirty="0" err="1" smtClean="0"/>
              <a:t>dopuštanja</a:t>
            </a:r>
            <a:r>
              <a:rPr lang="en-US" dirty="0" smtClean="0"/>
              <a:t> </a:t>
            </a:r>
            <a:r>
              <a:rPr lang="en-US" dirty="0" err="1" smtClean="0"/>
              <a:t>davaoca</a:t>
            </a:r>
            <a:r>
              <a:rPr lang="en-US" dirty="0" smtClean="0"/>
              <a:t>, </a:t>
            </a:r>
            <a:r>
              <a:rPr lang="en-US" dirty="0" err="1" smtClean="0"/>
              <a:t>koje</a:t>
            </a:r>
            <a:r>
              <a:rPr lang="en-US" dirty="0" smtClean="0"/>
              <a:t> je </a:t>
            </a:r>
            <a:r>
              <a:rPr lang="en-US" dirty="0" err="1" smtClean="0"/>
              <a:t>prema</a:t>
            </a:r>
            <a:r>
              <a:rPr lang="en-US" dirty="0" smtClean="0"/>
              <a:t> </a:t>
            </a:r>
            <a:r>
              <a:rPr lang="en-US" dirty="0" err="1" smtClean="0"/>
              <a:t>zakonu</a:t>
            </a:r>
            <a:r>
              <a:rPr lang="en-US" dirty="0" smtClean="0"/>
              <a:t> </a:t>
            </a:r>
            <a:r>
              <a:rPr lang="en-US" dirty="0" err="1" smtClean="0"/>
              <a:t>ili</a:t>
            </a:r>
            <a:r>
              <a:rPr lang="en-US" dirty="0" smtClean="0"/>
              <a:t> </a:t>
            </a:r>
            <a:r>
              <a:rPr lang="en-US" dirty="0" err="1" smtClean="0"/>
              <a:t>ugovoru</a:t>
            </a:r>
            <a:r>
              <a:rPr lang="en-US" dirty="0" smtClean="0"/>
              <a:t> </a:t>
            </a:r>
            <a:r>
              <a:rPr lang="en-US" dirty="0" err="1" smtClean="0"/>
              <a:t>neophodno</a:t>
            </a:r>
            <a:r>
              <a:rPr lang="en-US" dirty="0" smtClean="0"/>
              <a:t>, </a:t>
            </a:r>
            <a:r>
              <a:rPr lang="en-US" dirty="0" err="1" smtClean="0"/>
              <a:t>davalac</a:t>
            </a:r>
            <a:r>
              <a:rPr lang="en-US" dirty="0" smtClean="0"/>
              <a:t> </a:t>
            </a:r>
            <a:r>
              <a:rPr lang="en-US" dirty="0" err="1" smtClean="0"/>
              <a:t>može</a:t>
            </a:r>
            <a:r>
              <a:rPr lang="en-US" dirty="0" smtClean="0"/>
              <a:t> </a:t>
            </a:r>
            <a:r>
              <a:rPr lang="en-US" dirty="0" err="1" smtClean="0"/>
              <a:t>otkazati</a:t>
            </a:r>
            <a:r>
              <a:rPr lang="en-US" dirty="0" smtClean="0"/>
              <a:t> </a:t>
            </a:r>
            <a:r>
              <a:rPr lang="en-US" dirty="0" err="1" smtClean="0"/>
              <a:t>ugovor</a:t>
            </a:r>
            <a:r>
              <a:rPr lang="en-US" dirty="0" smtClean="0"/>
              <a:t> o </a:t>
            </a:r>
            <a:r>
              <a:rPr lang="en-US" dirty="0" err="1" smtClean="0"/>
              <a:t>licenci</a:t>
            </a:r>
            <a:r>
              <a:rPr lang="en-US" dirty="0" smtClean="0"/>
              <a:t> </a:t>
            </a:r>
            <a:r>
              <a:rPr lang="en-US" dirty="0" err="1" smtClean="0"/>
              <a:t>i</a:t>
            </a:r>
            <a:r>
              <a:rPr lang="en-US" dirty="0" smtClean="0"/>
              <a:t> </a:t>
            </a:r>
            <a:r>
              <a:rPr lang="en-US" dirty="0" err="1" smtClean="0"/>
              <a:t>bez</a:t>
            </a:r>
            <a:r>
              <a:rPr lang="en-US" dirty="0" smtClean="0"/>
              <a:t> </a:t>
            </a:r>
            <a:r>
              <a:rPr lang="en-US" dirty="0" err="1" smtClean="0"/>
              <a:t>otkaznog</a:t>
            </a:r>
            <a:r>
              <a:rPr lang="en-US" dirty="0" smtClean="0"/>
              <a:t> </a:t>
            </a:r>
            <a:r>
              <a:rPr lang="en-US" dirty="0" err="1" smtClean="0"/>
              <a:t>roka</a:t>
            </a:r>
            <a:r>
              <a:rPr lang="en-US" dirty="0" smtClean="0"/>
              <a:t>, a to </a:t>
            </a:r>
            <a:r>
              <a:rPr lang="en-US" dirty="0" err="1" smtClean="0"/>
              <a:t>znači</a:t>
            </a:r>
            <a:r>
              <a:rPr lang="en-US" dirty="0" smtClean="0"/>
              <a:t> </a:t>
            </a:r>
            <a:r>
              <a:rPr lang="en-US" dirty="0" err="1" smtClean="0"/>
              <a:t>odmah</a:t>
            </a:r>
            <a:r>
              <a:rPr lang="en-US" dirty="0" smtClean="0"/>
              <a:t> (</a:t>
            </a:r>
            <a:r>
              <a:rPr lang="en-US" dirty="0" err="1" smtClean="0"/>
              <a:t>čl</a:t>
            </a:r>
            <a:r>
              <a:rPr lang="en-US" dirty="0" smtClean="0"/>
              <a:t>. 706 ZOO).</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85000" lnSpcReduction="20000"/>
          </a:bodyPr>
          <a:lstStyle/>
          <a:p>
            <a:r>
              <a:rPr lang="en-US" dirty="0" err="1" smtClean="0"/>
              <a:t>Treće</a:t>
            </a:r>
            <a:r>
              <a:rPr lang="en-US" dirty="0" smtClean="0"/>
              <a:t> lice </a:t>
            </a:r>
            <a:r>
              <a:rPr lang="en-US" dirty="0" err="1" smtClean="0"/>
              <a:t>kao</a:t>
            </a:r>
            <a:r>
              <a:rPr lang="en-US" dirty="0" smtClean="0"/>
              <a:t> </a:t>
            </a:r>
            <a:r>
              <a:rPr lang="en-US" dirty="0" err="1" smtClean="0"/>
              <a:t>primalac</a:t>
            </a:r>
            <a:r>
              <a:rPr lang="en-US" dirty="0" smtClean="0"/>
              <a:t> </a:t>
            </a:r>
            <a:r>
              <a:rPr lang="en-US" dirty="0" err="1" smtClean="0"/>
              <a:t>podlicence</a:t>
            </a:r>
            <a:r>
              <a:rPr lang="en-US" dirty="0" smtClean="0"/>
              <a:t> </a:t>
            </a:r>
            <a:r>
              <a:rPr lang="en-US" dirty="0" err="1" smtClean="0"/>
              <a:t>načelno</a:t>
            </a:r>
            <a:r>
              <a:rPr lang="en-US" dirty="0" smtClean="0"/>
              <a:t> ne </a:t>
            </a:r>
            <a:r>
              <a:rPr lang="en-US" dirty="0" err="1" smtClean="0"/>
              <a:t>stoji</a:t>
            </a:r>
            <a:r>
              <a:rPr lang="en-US" dirty="0" smtClean="0"/>
              <a:t> </a:t>
            </a:r>
            <a:r>
              <a:rPr lang="en-US" dirty="0" err="1" smtClean="0"/>
              <a:t>sa</a:t>
            </a:r>
            <a:r>
              <a:rPr lang="en-US" dirty="0" smtClean="0"/>
              <a:t> </a:t>
            </a:r>
            <a:r>
              <a:rPr lang="en-US" dirty="0" err="1" smtClean="0"/>
              <a:t>prvobitnim</a:t>
            </a:r>
            <a:r>
              <a:rPr lang="en-US" dirty="0" smtClean="0"/>
              <a:t> </a:t>
            </a:r>
            <a:r>
              <a:rPr lang="en-US" dirty="0" err="1" smtClean="0"/>
              <a:t>davaocem</a:t>
            </a:r>
            <a:r>
              <a:rPr lang="en-US" dirty="0" smtClean="0"/>
              <a:t> </a:t>
            </a:r>
            <a:r>
              <a:rPr lang="en-US" dirty="0" err="1" smtClean="0"/>
              <a:t>licence</a:t>
            </a:r>
            <a:r>
              <a:rPr lang="en-US" dirty="0" smtClean="0"/>
              <a:t> </a:t>
            </a:r>
            <a:r>
              <a:rPr lang="en-US" dirty="0" err="1" smtClean="0"/>
              <a:t>ni</a:t>
            </a:r>
            <a:r>
              <a:rPr lang="en-US" dirty="0" smtClean="0"/>
              <a:t> u </a:t>
            </a:r>
            <a:r>
              <a:rPr lang="en-US" dirty="0" err="1" smtClean="0"/>
              <a:t>kakvom</a:t>
            </a:r>
            <a:r>
              <a:rPr lang="en-US" dirty="0" smtClean="0"/>
              <a:t> </a:t>
            </a:r>
            <a:r>
              <a:rPr lang="en-US" dirty="0" err="1" smtClean="0"/>
              <a:t>pravnom</a:t>
            </a:r>
            <a:r>
              <a:rPr lang="en-US" dirty="0" smtClean="0"/>
              <a:t> </a:t>
            </a:r>
            <a:r>
              <a:rPr lang="en-US" dirty="0" err="1" smtClean="0"/>
              <a:t>odnosu</a:t>
            </a:r>
            <a:r>
              <a:rPr lang="en-US" dirty="0" smtClean="0"/>
              <a:t>, “</a:t>
            </a:r>
            <a:r>
              <a:rPr lang="en-US" dirty="0" err="1" smtClean="0"/>
              <a:t>čak</a:t>
            </a:r>
            <a:r>
              <a:rPr lang="en-US" dirty="0" smtClean="0"/>
              <a:t> </a:t>
            </a:r>
            <a:r>
              <a:rPr lang="en-US" dirty="0" err="1" smtClean="0"/>
              <a:t>ni</a:t>
            </a:r>
            <a:r>
              <a:rPr lang="en-US" dirty="0" smtClean="0"/>
              <a:t> </a:t>
            </a:r>
            <a:r>
              <a:rPr lang="en-US" dirty="0" err="1" smtClean="0"/>
              <a:t>kad</a:t>
            </a:r>
            <a:r>
              <a:rPr lang="en-US" dirty="0" smtClean="0"/>
              <a:t> je </a:t>
            </a:r>
            <a:r>
              <a:rPr lang="en-US" dirty="0" err="1" smtClean="0"/>
              <a:t>davalac</a:t>
            </a:r>
            <a:r>
              <a:rPr lang="en-US" dirty="0" smtClean="0"/>
              <a:t> </a:t>
            </a:r>
            <a:r>
              <a:rPr lang="en-US" dirty="0" err="1" smtClean="0"/>
              <a:t>licence</a:t>
            </a:r>
            <a:r>
              <a:rPr lang="en-US" dirty="0" smtClean="0"/>
              <a:t> </a:t>
            </a:r>
            <a:r>
              <a:rPr lang="en-US" dirty="0" err="1" smtClean="0"/>
              <a:t>dao</a:t>
            </a:r>
            <a:r>
              <a:rPr lang="en-US" dirty="0" smtClean="0"/>
              <a:t> </a:t>
            </a:r>
            <a:r>
              <a:rPr lang="en-US" dirty="0" err="1" smtClean="0"/>
              <a:t>potrebno</a:t>
            </a:r>
            <a:r>
              <a:rPr lang="en-US" dirty="0" smtClean="0"/>
              <a:t> </a:t>
            </a:r>
            <a:r>
              <a:rPr lang="en-US" dirty="0" err="1" smtClean="0"/>
              <a:t>dopuštenje</a:t>
            </a:r>
            <a:r>
              <a:rPr lang="en-US" dirty="0" smtClean="0"/>
              <a:t> </a:t>
            </a:r>
            <a:r>
              <a:rPr lang="en-US" dirty="0" err="1" smtClean="0"/>
              <a:t>za</a:t>
            </a:r>
            <a:r>
              <a:rPr lang="en-US" dirty="0" smtClean="0"/>
              <a:t> </a:t>
            </a:r>
            <a:r>
              <a:rPr lang="en-US" dirty="0" err="1" smtClean="0"/>
              <a:t>zaključivanje</a:t>
            </a:r>
            <a:r>
              <a:rPr lang="en-US" dirty="0" smtClean="0"/>
              <a:t> </a:t>
            </a:r>
            <a:r>
              <a:rPr lang="en-US" dirty="0" err="1" smtClean="0"/>
              <a:t>podlicence</a:t>
            </a:r>
            <a:r>
              <a:rPr lang="en-US" dirty="0" smtClean="0"/>
              <a:t>” (</a:t>
            </a:r>
            <a:r>
              <a:rPr lang="en-US" dirty="0" err="1" smtClean="0"/>
              <a:t>čl</a:t>
            </a:r>
            <a:r>
              <a:rPr lang="en-US" dirty="0" smtClean="0"/>
              <a:t>. 707 ZOO). </a:t>
            </a:r>
            <a:r>
              <a:rPr lang="en-US" dirty="0" err="1" smtClean="0"/>
              <a:t>Jedan</a:t>
            </a:r>
            <a:r>
              <a:rPr lang="en-US" dirty="0" smtClean="0"/>
              <a:t> </a:t>
            </a:r>
            <a:r>
              <a:rPr lang="en-US" dirty="0" err="1" smtClean="0"/>
              <a:t>izuzetak</a:t>
            </a:r>
            <a:r>
              <a:rPr lang="en-US" dirty="0" smtClean="0"/>
              <a:t> </a:t>
            </a:r>
            <a:r>
              <a:rPr lang="en-US" dirty="0" err="1" smtClean="0"/>
              <a:t>ipak</a:t>
            </a:r>
            <a:r>
              <a:rPr lang="en-US" dirty="0" smtClean="0"/>
              <a:t> </a:t>
            </a:r>
            <a:r>
              <a:rPr lang="en-US" dirty="0" err="1" smtClean="0"/>
              <a:t>postoji</a:t>
            </a:r>
            <a:r>
              <a:rPr lang="en-US" dirty="0" smtClean="0"/>
              <a:t> </a:t>
            </a:r>
            <a:r>
              <a:rPr lang="en-US" dirty="0" err="1" smtClean="0"/>
              <a:t>i</a:t>
            </a:r>
            <a:r>
              <a:rPr lang="en-US" dirty="0" smtClean="0"/>
              <a:t> on </a:t>
            </a:r>
            <a:r>
              <a:rPr lang="en-US" dirty="0" err="1" smtClean="0"/>
              <a:t>ima</a:t>
            </a:r>
            <a:r>
              <a:rPr lang="en-US" dirty="0" smtClean="0"/>
              <a:t> </a:t>
            </a:r>
            <a:r>
              <a:rPr lang="en-US" dirty="0" err="1" smtClean="0"/>
              <a:t>zakonski</a:t>
            </a:r>
            <a:r>
              <a:rPr lang="en-US" dirty="0" smtClean="0"/>
              <a:t>, </a:t>
            </a:r>
            <a:r>
              <a:rPr lang="en-US" dirty="0" err="1" smtClean="0"/>
              <a:t>dakle</a:t>
            </a:r>
            <a:r>
              <a:rPr lang="en-US" dirty="0" smtClean="0"/>
              <a:t> </a:t>
            </a:r>
            <a:r>
              <a:rPr lang="en-US" dirty="0" err="1" smtClean="0"/>
              <a:t>prinudni</a:t>
            </a:r>
            <a:r>
              <a:rPr lang="en-US" dirty="0" smtClean="0"/>
              <a:t> </a:t>
            </a:r>
            <a:r>
              <a:rPr lang="en-US" dirty="0" err="1" smtClean="0"/>
              <a:t>karakter</a:t>
            </a:r>
            <a:r>
              <a:rPr lang="en-US" dirty="0" smtClean="0"/>
              <a:t>. </a:t>
            </a:r>
            <a:r>
              <a:rPr lang="en-US" dirty="0" err="1" smtClean="0"/>
              <a:t>Davalac</a:t>
            </a:r>
            <a:r>
              <a:rPr lang="en-US" dirty="0" smtClean="0"/>
              <a:t> </a:t>
            </a:r>
            <a:r>
              <a:rPr lang="en-US" dirty="0" err="1" smtClean="0"/>
              <a:t>licence</a:t>
            </a:r>
            <a:r>
              <a:rPr lang="en-US" dirty="0" smtClean="0"/>
              <a:t> je </a:t>
            </a:r>
            <a:r>
              <a:rPr lang="en-US" dirty="0" err="1" smtClean="0"/>
              <a:t>ovlašten</a:t>
            </a:r>
            <a:r>
              <a:rPr lang="en-US" dirty="0" smtClean="0"/>
              <a:t> </a:t>
            </a:r>
            <a:r>
              <a:rPr lang="en-US" dirty="0" err="1" smtClean="0"/>
              <a:t>da</a:t>
            </a:r>
            <a:r>
              <a:rPr lang="en-US" dirty="0" smtClean="0"/>
              <a:t> </a:t>
            </a:r>
            <a:r>
              <a:rPr lang="en-US" dirty="0" err="1" smtClean="0"/>
              <a:t>od</a:t>
            </a:r>
            <a:r>
              <a:rPr lang="en-US" dirty="0" smtClean="0"/>
              <a:t> </a:t>
            </a:r>
            <a:r>
              <a:rPr lang="en-US" dirty="0" err="1" smtClean="0"/>
              <a:t>primaoca</a:t>
            </a:r>
            <a:r>
              <a:rPr lang="en-US" dirty="0" smtClean="0"/>
              <a:t> </a:t>
            </a:r>
            <a:r>
              <a:rPr lang="en-US" dirty="0" err="1" smtClean="0"/>
              <a:t>podlicence</a:t>
            </a:r>
            <a:r>
              <a:rPr lang="en-US" dirty="0" smtClean="0"/>
              <a:t> </a:t>
            </a:r>
            <a:r>
              <a:rPr lang="en-US" dirty="0" err="1" smtClean="0"/>
              <a:t>zahtijeva</a:t>
            </a:r>
            <a:r>
              <a:rPr lang="en-US" dirty="0" smtClean="0"/>
              <a:t> “</a:t>
            </a:r>
            <a:r>
              <a:rPr lang="en-US" dirty="0" err="1" smtClean="0"/>
              <a:t>isplatu</a:t>
            </a:r>
            <a:r>
              <a:rPr lang="en-US" dirty="0" smtClean="0"/>
              <a:t> </a:t>
            </a:r>
            <a:r>
              <a:rPr lang="en-US" dirty="0" err="1" smtClean="0"/>
              <a:t>iznosa</a:t>
            </a:r>
            <a:r>
              <a:rPr lang="en-US" dirty="0" smtClean="0"/>
              <a:t> </a:t>
            </a:r>
            <a:r>
              <a:rPr lang="en-US" dirty="0" err="1" smtClean="0"/>
              <a:t>koje</a:t>
            </a:r>
            <a:r>
              <a:rPr lang="en-US" dirty="0" smtClean="0"/>
              <a:t> </a:t>
            </a:r>
            <a:r>
              <a:rPr lang="en-US" dirty="0" err="1" smtClean="0"/>
              <a:t>ovaj</a:t>
            </a:r>
            <a:r>
              <a:rPr lang="en-US" dirty="0" smtClean="0"/>
              <a:t> </a:t>
            </a:r>
            <a:r>
              <a:rPr lang="en-US" dirty="0" err="1" smtClean="0"/>
              <a:t>duguje</a:t>
            </a:r>
            <a:r>
              <a:rPr lang="en-US" dirty="0" smtClean="0"/>
              <a:t> </a:t>
            </a:r>
            <a:r>
              <a:rPr lang="en-US" dirty="0" err="1" smtClean="0"/>
              <a:t>davaocu</a:t>
            </a:r>
            <a:r>
              <a:rPr lang="en-US" dirty="0" smtClean="0"/>
              <a:t> </a:t>
            </a:r>
            <a:r>
              <a:rPr lang="en-US" dirty="0" err="1" smtClean="0"/>
              <a:t>podlicence</a:t>
            </a:r>
            <a:r>
              <a:rPr lang="en-US" dirty="0" smtClean="0"/>
              <a:t> </a:t>
            </a:r>
            <a:r>
              <a:rPr lang="en-US" dirty="0" err="1" smtClean="0"/>
              <a:t>po</a:t>
            </a:r>
            <a:r>
              <a:rPr lang="en-US" dirty="0" smtClean="0"/>
              <a:t> </a:t>
            </a:r>
            <a:r>
              <a:rPr lang="en-US" dirty="0" err="1" smtClean="0"/>
              <a:t>osnovi</a:t>
            </a:r>
            <a:r>
              <a:rPr lang="en-US" dirty="0" smtClean="0"/>
              <a:t> </a:t>
            </a:r>
            <a:r>
              <a:rPr lang="en-US" dirty="0" err="1" smtClean="0"/>
              <a:t>podlicence</a:t>
            </a:r>
            <a:r>
              <a:rPr lang="en-US" dirty="0" smtClean="0"/>
              <a:t>” </a:t>
            </a:r>
            <a:r>
              <a:rPr lang="en-US" dirty="0" err="1" smtClean="0"/>
              <a:t>ukoliko</a:t>
            </a:r>
            <a:r>
              <a:rPr lang="en-US" dirty="0" smtClean="0"/>
              <a:t> </a:t>
            </a:r>
            <a:r>
              <a:rPr lang="en-US" dirty="0" err="1" smtClean="0"/>
              <a:t>primalac</a:t>
            </a:r>
            <a:r>
              <a:rPr lang="en-US" dirty="0" smtClean="0"/>
              <a:t> </a:t>
            </a:r>
            <a:r>
              <a:rPr lang="en-US" dirty="0" err="1" smtClean="0"/>
              <a:t>licence</a:t>
            </a:r>
            <a:r>
              <a:rPr lang="en-US" dirty="0" smtClean="0"/>
              <a:t> ne </a:t>
            </a:r>
            <a:r>
              <a:rPr lang="en-US" dirty="0" err="1" smtClean="0"/>
              <a:t>izmiruje</a:t>
            </a:r>
            <a:r>
              <a:rPr lang="en-US" dirty="0" smtClean="0"/>
              <a:t> </a:t>
            </a:r>
            <a:r>
              <a:rPr lang="en-US" dirty="0" err="1" smtClean="0"/>
              <a:t>svoja</a:t>
            </a:r>
            <a:r>
              <a:rPr lang="en-US" dirty="0" smtClean="0"/>
              <a:t> </a:t>
            </a:r>
            <a:r>
              <a:rPr lang="en-US" dirty="0" err="1" smtClean="0"/>
              <a:t>potraživanja</a:t>
            </a:r>
            <a:r>
              <a:rPr lang="en-US" dirty="0" smtClean="0"/>
              <a:t> </a:t>
            </a:r>
            <a:r>
              <a:rPr lang="en-US" dirty="0" err="1" smtClean="0"/>
              <a:t>prema</a:t>
            </a:r>
            <a:r>
              <a:rPr lang="en-US" dirty="0" smtClean="0"/>
              <a:t> </a:t>
            </a:r>
            <a:r>
              <a:rPr lang="en-US" dirty="0" err="1" smtClean="0"/>
              <a:t>njenom</a:t>
            </a:r>
            <a:r>
              <a:rPr lang="en-US" dirty="0" smtClean="0"/>
              <a:t> </a:t>
            </a:r>
            <a:r>
              <a:rPr lang="en-US" dirty="0" err="1" smtClean="0"/>
              <a:t>davaocu</a:t>
            </a:r>
            <a:r>
              <a:rPr lang="en-US" dirty="0" smtClean="0"/>
              <a:t> (</a:t>
            </a:r>
            <a:r>
              <a:rPr lang="en-US" dirty="0" err="1" smtClean="0"/>
              <a:t>čl</a:t>
            </a:r>
            <a:r>
              <a:rPr lang="en-US" dirty="0" smtClean="0"/>
              <a:t>. 707). U </a:t>
            </a:r>
            <a:r>
              <a:rPr lang="en-US" dirty="0" err="1" smtClean="0"/>
              <a:t>ovom</a:t>
            </a:r>
            <a:r>
              <a:rPr lang="en-US" dirty="0" smtClean="0"/>
              <a:t> </a:t>
            </a:r>
            <a:r>
              <a:rPr lang="en-US" dirty="0" err="1" smtClean="0"/>
              <a:t>rješenju</a:t>
            </a:r>
            <a:r>
              <a:rPr lang="en-US" dirty="0" smtClean="0"/>
              <a:t> </a:t>
            </a:r>
            <a:r>
              <a:rPr lang="en-US" dirty="0" err="1" smtClean="0"/>
              <a:t>dolazi</a:t>
            </a:r>
            <a:r>
              <a:rPr lang="en-US" dirty="0" smtClean="0"/>
              <a:t> do </a:t>
            </a:r>
            <a:r>
              <a:rPr lang="en-US" dirty="0" err="1" smtClean="0"/>
              <a:t>izražaja</a:t>
            </a:r>
            <a:r>
              <a:rPr lang="en-US" dirty="0" smtClean="0"/>
              <a:t> </a:t>
            </a:r>
            <a:r>
              <a:rPr lang="en-US" dirty="0" err="1" smtClean="0"/>
              <a:t>shvatanje</a:t>
            </a:r>
            <a:r>
              <a:rPr lang="en-US" dirty="0" smtClean="0"/>
              <a:t> </a:t>
            </a:r>
            <a:r>
              <a:rPr lang="en-US" dirty="0" err="1" smtClean="0"/>
              <a:t>po</a:t>
            </a:r>
            <a:r>
              <a:rPr lang="en-US" dirty="0" smtClean="0"/>
              <a:t> </a:t>
            </a:r>
            <a:r>
              <a:rPr lang="en-US" dirty="0" err="1" smtClean="0"/>
              <a:t>kome</a:t>
            </a:r>
            <a:r>
              <a:rPr lang="en-US" dirty="0" smtClean="0"/>
              <a:t> je </a:t>
            </a:r>
            <a:r>
              <a:rPr lang="en-US" dirty="0" err="1" smtClean="0"/>
              <a:t>licencni</a:t>
            </a:r>
            <a:r>
              <a:rPr lang="en-US" dirty="0" smtClean="0"/>
              <a:t> </a:t>
            </a:r>
            <a:r>
              <a:rPr lang="en-US" dirty="0" err="1" smtClean="0"/>
              <a:t>ugovor</a:t>
            </a:r>
            <a:r>
              <a:rPr lang="en-US" dirty="0" smtClean="0"/>
              <a:t> </a:t>
            </a:r>
            <a:r>
              <a:rPr lang="en-US" dirty="0" err="1" smtClean="0"/>
              <a:t>po</a:t>
            </a:r>
            <a:r>
              <a:rPr lang="en-US" dirty="0" smtClean="0"/>
              <a:t> </a:t>
            </a:r>
            <a:r>
              <a:rPr lang="en-US" dirty="0" err="1" smtClean="0"/>
              <a:t>svojoj</a:t>
            </a:r>
            <a:r>
              <a:rPr lang="en-US" dirty="0" smtClean="0"/>
              <a:t> </a:t>
            </a:r>
            <a:r>
              <a:rPr lang="en-US" dirty="0" err="1" smtClean="0"/>
              <a:t>pravnoj</a:t>
            </a:r>
            <a:r>
              <a:rPr lang="en-US" dirty="0" smtClean="0"/>
              <a:t> </a:t>
            </a:r>
            <a:r>
              <a:rPr lang="en-US" dirty="0" err="1" smtClean="0"/>
              <a:t>prirodi</a:t>
            </a:r>
            <a:r>
              <a:rPr lang="en-US" dirty="0" smtClean="0"/>
              <a:t> </a:t>
            </a:r>
            <a:r>
              <a:rPr lang="en-US" dirty="0" err="1" smtClean="0"/>
              <a:t>zakup</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b="1" dirty="0" smtClean="0"/>
              <a:t>VI PRESTANAK UGOVORA O LICENCI</a:t>
            </a:r>
          </a:p>
          <a:p>
            <a:r>
              <a:rPr lang="en-US" b="1" dirty="0" smtClean="0"/>
              <a:t>1. </a:t>
            </a:r>
            <a:r>
              <a:rPr lang="en-US" b="1" dirty="0" err="1" smtClean="0"/>
              <a:t>Prestanak</a:t>
            </a:r>
            <a:r>
              <a:rPr lang="en-US" b="1" dirty="0" smtClean="0"/>
              <a:t> </a:t>
            </a:r>
            <a:r>
              <a:rPr lang="en-US" b="1" dirty="0" err="1" smtClean="0"/>
              <a:t>protekom</a:t>
            </a:r>
            <a:r>
              <a:rPr lang="en-US" b="1" dirty="0" smtClean="0"/>
              <a:t> </a:t>
            </a:r>
            <a:r>
              <a:rPr lang="en-US" b="1" dirty="0" err="1" smtClean="0"/>
              <a:t>vremena</a:t>
            </a:r>
            <a:endParaRPr lang="en-US" b="1" dirty="0" smtClean="0"/>
          </a:p>
          <a:p>
            <a:r>
              <a:rPr lang="vi-VN" dirty="0" smtClean="0"/>
              <a:t>Ukoliko je ugovor o licenci sklopljen na određeno vrijeme, njegovim istekom se gasi i ugovor (čl. 708 ZOO). Poseban otkaz nije tada potreban.</a:t>
            </a:r>
          </a:p>
          <a:p>
            <a:r>
              <a:rPr lang="vi-VN" dirty="0" smtClean="0"/>
              <a:t>Shodno opštim pravilima obligacionog prava, produžavanje ovakvih ugovora konkludentnim radnjama je moguće. Ako primalac licence nastavi da iskorištava predmet ugovora i nakon proteka roka, a davalac se tome ne protivi, smatra se da je ugovor prećutno produžen sa istim elementima, osim toka trajanja. Produžni ugovor je zaključen na neodređeno vrijeme, pa mora prestati otkazom. Pored toga, obezbjeđenja koja su dala treća lica prestaju da važe (čl. 709 ZOO).</a:t>
            </a:r>
          </a:p>
          <a:p>
            <a:r>
              <a:rPr lang="en-US" dirty="0" err="1" smtClean="0"/>
              <a:t>Izložena</a:t>
            </a:r>
            <a:r>
              <a:rPr lang="en-US" dirty="0" smtClean="0"/>
              <a:t> </a:t>
            </a:r>
            <a:r>
              <a:rPr lang="en-US" dirty="0" err="1" smtClean="0"/>
              <a:t>rješenja</a:t>
            </a:r>
            <a:r>
              <a:rPr lang="en-US" dirty="0" smtClean="0"/>
              <a:t> ne </a:t>
            </a:r>
            <a:r>
              <a:rPr lang="en-US" dirty="0" err="1" smtClean="0"/>
              <a:t>utiču</a:t>
            </a:r>
            <a:r>
              <a:rPr lang="en-US" dirty="0" smtClean="0"/>
              <a:t> </a:t>
            </a:r>
            <a:r>
              <a:rPr lang="en-US" dirty="0" err="1" smtClean="0"/>
              <a:t>na</a:t>
            </a:r>
            <a:r>
              <a:rPr lang="en-US" dirty="0" smtClean="0"/>
              <a:t> </a:t>
            </a:r>
            <a:r>
              <a:rPr lang="en-US" dirty="0" err="1" smtClean="0"/>
              <a:t>pravo</a:t>
            </a:r>
            <a:r>
              <a:rPr lang="en-US" dirty="0" smtClean="0"/>
              <a:t> </a:t>
            </a:r>
            <a:r>
              <a:rPr lang="en-US" dirty="0" err="1" smtClean="0"/>
              <a:t>stranaka</a:t>
            </a:r>
            <a:r>
              <a:rPr lang="en-US" dirty="0" smtClean="0"/>
              <a:t> </a:t>
            </a:r>
            <a:r>
              <a:rPr lang="en-US" dirty="0" err="1" smtClean="0"/>
              <a:t>da</a:t>
            </a:r>
            <a:r>
              <a:rPr lang="en-US" dirty="0" smtClean="0"/>
              <a:t> </a:t>
            </a:r>
            <a:r>
              <a:rPr lang="en-US" dirty="0" err="1" smtClean="0"/>
              <a:t>ugovor</a:t>
            </a:r>
            <a:r>
              <a:rPr lang="en-US" dirty="0" smtClean="0"/>
              <a:t> </a:t>
            </a:r>
            <a:r>
              <a:rPr lang="en-US" dirty="0" err="1" smtClean="0"/>
              <a:t>raskinu</a:t>
            </a:r>
            <a:r>
              <a:rPr lang="en-US" dirty="0" smtClean="0"/>
              <a:t> </a:t>
            </a:r>
            <a:r>
              <a:rPr lang="en-US" dirty="0" err="1" smtClean="0"/>
              <a:t>sporazumno</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85000" lnSpcReduction="20000"/>
          </a:bodyPr>
          <a:lstStyle/>
          <a:p>
            <a:r>
              <a:rPr lang="en-US" dirty="0" err="1" smtClean="0"/>
              <a:t>Vezanost</a:t>
            </a:r>
            <a:r>
              <a:rPr lang="en-US" dirty="0" smtClean="0"/>
              <a:t> </a:t>
            </a:r>
            <a:r>
              <a:rPr lang="en-US" dirty="0" err="1" smtClean="0"/>
              <a:t>navedenih</a:t>
            </a:r>
            <a:r>
              <a:rPr lang="en-US" dirty="0" smtClean="0"/>
              <a:t> </a:t>
            </a:r>
            <a:r>
              <a:rPr lang="en-US" dirty="0" err="1" smtClean="0"/>
              <a:t>objekata</a:t>
            </a:r>
            <a:r>
              <a:rPr lang="en-US" dirty="0" smtClean="0"/>
              <a:t> </a:t>
            </a:r>
            <a:r>
              <a:rPr lang="en-US" dirty="0" err="1" smtClean="0"/>
              <a:t>sa</a:t>
            </a:r>
            <a:r>
              <a:rPr lang="en-US" dirty="0" smtClean="0"/>
              <a:t> </a:t>
            </a:r>
            <a:r>
              <a:rPr lang="en-US" dirty="0" err="1" smtClean="0"/>
              <a:t>jedne</a:t>
            </a:r>
            <a:r>
              <a:rPr lang="en-US" dirty="0" smtClean="0"/>
              <a:t> </a:t>
            </a:r>
            <a:r>
              <a:rPr lang="en-US" dirty="0" err="1" smtClean="0"/>
              <a:t>strane</a:t>
            </a:r>
            <a:r>
              <a:rPr lang="en-US" dirty="0" smtClean="0"/>
              <a:t> </a:t>
            </a:r>
            <a:r>
              <a:rPr lang="en-US" dirty="0" err="1" smtClean="0"/>
              <a:t>za</a:t>
            </a:r>
            <a:r>
              <a:rPr lang="en-US" dirty="0" smtClean="0"/>
              <a:t> </a:t>
            </a:r>
            <a:r>
              <a:rPr lang="en-US" dirty="0" err="1" smtClean="0"/>
              <a:t>ličnost</a:t>
            </a:r>
            <a:r>
              <a:rPr lang="en-US" dirty="0" smtClean="0"/>
              <a:t> </a:t>
            </a:r>
            <a:r>
              <a:rPr lang="en-US" dirty="0" err="1" smtClean="0"/>
              <a:t>stvaraoca</a:t>
            </a:r>
            <a:r>
              <a:rPr lang="en-US" dirty="0" smtClean="0"/>
              <a:t>, a </a:t>
            </a:r>
            <a:r>
              <a:rPr lang="en-US" dirty="0" err="1" smtClean="0"/>
              <a:t>sa</a:t>
            </a:r>
            <a:r>
              <a:rPr lang="en-US" dirty="0" smtClean="0"/>
              <a:t> </a:t>
            </a:r>
            <a:r>
              <a:rPr lang="en-US" dirty="0" err="1" smtClean="0"/>
              <a:t>druge</a:t>
            </a:r>
            <a:r>
              <a:rPr lang="en-US" dirty="0" smtClean="0"/>
              <a:t> </a:t>
            </a:r>
            <a:r>
              <a:rPr lang="en-US" dirty="0" err="1" smtClean="0"/>
              <a:t>podložnost</a:t>
            </a:r>
            <a:r>
              <a:rPr lang="en-US" dirty="0" smtClean="0"/>
              <a:t> </a:t>
            </a:r>
            <a:r>
              <a:rPr lang="en-US" dirty="0" err="1" smtClean="0"/>
              <a:t>objektiviziranom</a:t>
            </a:r>
            <a:r>
              <a:rPr lang="en-US" dirty="0" smtClean="0"/>
              <a:t> </a:t>
            </a:r>
            <a:r>
              <a:rPr lang="en-US" dirty="0" err="1" smtClean="0"/>
              <a:t>tržišnom</a:t>
            </a:r>
            <a:r>
              <a:rPr lang="en-US" dirty="0" smtClean="0"/>
              <a:t> </a:t>
            </a:r>
            <a:r>
              <a:rPr lang="en-US" dirty="0" err="1" smtClean="0"/>
              <a:t>vrednovanju</a:t>
            </a:r>
            <a:r>
              <a:rPr lang="en-US" dirty="0" smtClean="0"/>
              <a:t> </a:t>
            </a:r>
            <a:r>
              <a:rPr lang="en-US" dirty="0" err="1" smtClean="0"/>
              <a:t>dovodi</a:t>
            </a:r>
            <a:r>
              <a:rPr lang="en-US" dirty="0" smtClean="0"/>
              <a:t> do </a:t>
            </a:r>
            <a:r>
              <a:rPr lang="en-US" dirty="0" err="1" smtClean="0"/>
              <a:t>dvostruke</a:t>
            </a:r>
            <a:r>
              <a:rPr lang="en-US" dirty="0" smtClean="0"/>
              <a:t> </a:t>
            </a:r>
            <a:r>
              <a:rPr lang="en-US" dirty="0" err="1" smtClean="0"/>
              <a:t>prirode</a:t>
            </a:r>
            <a:r>
              <a:rPr lang="en-US" dirty="0" smtClean="0"/>
              <a:t> </a:t>
            </a:r>
            <a:r>
              <a:rPr lang="en-US" dirty="0" err="1" smtClean="0"/>
              <a:t>prava</a:t>
            </a:r>
            <a:r>
              <a:rPr lang="en-US" dirty="0" smtClean="0"/>
              <a:t> </a:t>
            </a:r>
            <a:r>
              <a:rPr lang="en-US" dirty="0" err="1" smtClean="0"/>
              <a:t>koja</a:t>
            </a:r>
            <a:r>
              <a:rPr lang="en-US" dirty="0" smtClean="0"/>
              <a:t> </a:t>
            </a:r>
            <a:r>
              <a:rPr lang="en-US" dirty="0" err="1" smtClean="0"/>
              <a:t>povodom</a:t>
            </a:r>
            <a:r>
              <a:rPr lang="en-US" dirty="0" smtClean="0"/>
              <a:t> </a:t>
            </a:r>
            <a:r>
              <a:rPr lang="en-US" dirty="0" err="1" smtClean="0"/>
              <a:t>njih</a:t>
            </a:r>
            <a:r>
              <a:rPr lang="en-US" dirty="0" smtClean="0"/>
              <a:t> </a:t>
            </a:r>
            <a:r>
              <a:rPr lang="en-US" dirty="0" err="1" smtClean="0"/>
              <a:t>nastaju</a:t>
            </a:r>
            <a:r>
              <a:rPr lang="en-US" dirty="0" smtClean="0"/>
              <a:t>. </a:t>
            </a:r>
            <a:r>
              <a:rPr lang="en-US" dirty="0" err="1" smtClean="0"/>
              <a:t>Ona</a:t>
            </a:r>
            <a:r>
              <a:rPr lang="en-US" dirty="0" smtClean="0"/>
              <a:t> </a:t>
            </a:r>
            <a:r>
              <a:rPr lang="en-US" dirty="0" err="1" smtClean="0"/>
              <a:t>su</a:t>
            </a:r>
            <a:r>
              <a:rPr lang="en-US" dirty="0" smtClean="0"/>
              <a:t> </a:t>
            </a:r>
            <a:r>
              <a:rPr lang="en-US" dirty="0" err="1" smtClean="0"/>
              <a:t>istovremeno</a:t>
            </a:r>
            <a:r>
              <a:rPr lang="en-US" dirty="0" smtClean="0"/>
              <a:t> </a:t>
            </a:r>
            <a:r>
              <a:rPr lang="en-US" dirty="0" err="1" smtClean="0"/>
              <a:t>i</a:t>
            </a:r>
            <a:r>
              <a:rPr lang="en-US" dirty="0" smtClean="0"/>
              <a:t> </a:t>
            </a:r>
            <a:r>
              <a:rPr lang="en-US" dirty="0" err="1" smtClean="0"/>
              <a:t>lična</a:t>
            </a:r>
            <a:r>
              <a:rPr lang="en-US" dirty="0" smtClean="0"/>
              <a:t> (</a:t>
            </a:r>
            <a:r>
              <a:rPr lang="en-US" dirty="0" err="1" smtClean="0"/>
              <a:t>moralna</a:t>
            </a:r>
            <a:r>
              <a:rPr lang="en-US" dirty="0" smtClean="0"/>
              <a:t>) </a:t>
            </a:r>
            <a:r>
              <a:rPr lang="en-US" dirty="0" err="1" smtClean="0"/>
              <a:t>i</a:t>
            </a:r>
            <a:r>
              <a:rPr lang="en-US" dirty="0" smtClean="0"/>
              <a:t> </a:t>
            </a:r>
            <a:r>
              <a:rPr lang="en-US" dirty="0" err="1" smtClean="0"/>
              <a:t>imovinska</a:t>
            </a:r>
            <a:r>
              <a:rPr lang="en-US" dirty="0" smtClean="0"/>
              <a:t> </a:t>
            </a:r>
            <a:r>
              <a:rPr lang="en-US" dirty="0" err="1" smtClean="0"/>
              <a:t>prava</a:t>
            </a:r>
            <a:r>
              <a:rPr lang="en-US" dirty="0" smtClean="0"/>
              <a:t>. </a:t>
            </a:r>
            <a:r>
              <a:rPr lang="en-US" dirty="0" smtClean="0"/>
              <a:t>Oba </a:t>
            </a:r>
            <a:r>
              <a:rPr lang="en-US" dirty="0" err="1" smtClean="0"/>
              <a:t>imaju</a:t>
            </a:r>
            <a:r>
              <a:rPr lang="en-US" dirty="0" smtClean="0"/>
              <a:t> </a:t>
            </a:r>
            <a:r>
              <a:rPr lang="en-US" dirty="0" err="1" smtClean="0"/>
              <a:t>apsolutni</a:t>
            </a:r>
            <a:r>
              <a:rPr lang="en-US" dirty="0" smtClean="0"/>
              <a:t> </a:t>
            </a:r>
            <a:r>
              <a:rPr lang="en-US" dirty="0" err="1" smtClean="0"/>
              <a:t>karakter</a:t>
            </a:r>
            <a:r>
              <a:rPr lang="en-US" dirty="0" smtClean="0"/>
              <a:t>; pod </a:t>
            </a:r>
            <a:r>
              <a:rPr lang="en-US" dirty="0" err="1" smtClean="0"/>
              <a:t>zakonskim</a:t>
            </a:r>
            <a:r>
              <a:rPr lang="en-US" dirty="0" smtClean="0"/>
              <a:t> </a:t>
            </a:r>
            <a:r>
              <a:rPr lang="en-US" dirty="0" err="1" smtClean="0"/>
              <a:t>uslovima</a:t>
            </a:r>
            <a:r>
              <a:rPr lang="en-US" dirty="0" smtClean="0"/>
              <a:t> </a:t>
            </a:r>
            <a:r>
              <a:rPr lang="en-US" dirty="0" err="1" smtClean="0"/>
              <a:t>svome</a:t>
            </a:r>
            <a:r>
              <a:rPr lang="en-US" dirty="0" smtClean="0"/>
              <a:t> </a:t>
            </a:r>
            <a:r>
              <a:rPr lang="en-US" dirty="0" err="1" smtClean="0"/>
              <a:t>titularu</a:t>
            </a:r>
            <a:r>
              <a:rPr lang="en-US" dirty="0" smtClean="0"/>
              <a:t> </a:t>
            </a:r>
            <a:r>
              <a:rPr lang="en-US" dirty="0" err="1" smtClean="0"/>
              <a:t>daju</a:t>
            </a:r>
            <a:r>
              <a:rPr lang="en-US" dirty="0" smtClean="0"/>
              <a:t> </a:t>
            </a:r>
            <a:r>
              <a:rPr lang="en-US" dirty="0" err="1" smtClean="0"/>
              <a:t>monopolska</a:t>
            </a:r>
            <a:r>
              <a:rPr lang="en-US" dirty="0" smtClean="0"/>
              <a:t> </a:t>
            </a:r>
            <a:r>
              <a:rPr lang="en-US" dirty="0" err="1" smtClean="0"/>
              <a:t>ovlaštenja</a:t>
            </a:r>
            <a:r>
              <a:rPr lang="en-US" dirty="0" smtClean="0"/>
              <a:t> </a:t>
            </a:r>
            <a:r>
              <a:rPr lang="en-US" dirty="0" err="1" smtClean="0"/>
              <a:t>i</a:t>
            </a:r>
            <a:r>
              <a:rPr lang="en-US" dirty="0" smtClean="0"/>
              <a:t> </a:t>
            </a:r>
            <a:r>
              <a:rPr lang="en-US" dirty="0" err="1" smtClean="0"/>
              <a:t>djeluju</a:t>
            </a:r>
            <a:r>
              <a:rPr lang="en-US" dirty="0" smtClean="0"/>
              <a:t> </a:t>
            </a:r>
            <a:r>
              <a:rPr lang="en-US" dirty="0" err="1" smtClean="0"/>
              <a:t>prema</a:t>
            </a:r>
            <a:r>
              <a:rPr lang="en-US" dirty="0" smtClean="0"/>
              <a:t> </a:t>
            </a:r>
            <a:r>
              <a:rPr lang="en-US" dirty="0" err="1" smtClean="0"/>
              <a:t>svim</a:t>
            </a:r>
            <a:r>
              <a:rPr lang="en-US" dirty="0" smtClean="0"/>
              <a:t> </a:t>
            </a:r>
            <a:r>
              <a:rPr lang="en-US" dirty="0" err="1" smtClean="0"/>
              <a:t>drugim</a:t>
            </a:r>
            <a:r>
              <a:rPr lang="en-US" dirty="0" smtClean="0"/>
              <a:t> </a:t>
            </a:r>
            <a:r>
              <a:rPr lang="en-US" dirty="0" err="1" smtClean="0"/>
              <a:t>licima</a:t>
            </a:r>
            <a:r>
              <a:rPr lang="en-US" dirty="0" smtClean="0"/>
              <a:t> (</a:t>
            </a:r>
            <a:r>
              <a:rPr lang="en-US" dirty="0" err="1" smtClean="0"/>
              <a:t>erga</a:t>
            </a:r>
            <a:r>
              <a:rPr lang="en-US" dirty="0" smtClean="0"/>
              <a:t> </a:t>
            </a:r>
            <a:r>
              <a:rPr lang="en-US" dirty="0" err="1" smtClean="0"/>
              <a:t>omnes</a:t>
            </a:r>
            <a:r>
              <a:rPr lang="en-US" dirty="0" smtClean="0"/>
              <a:t>). </a:t>
            </a:r>
            <a:r>
              <a:rPr lang="en-US" dirty="0" err="1" smtClean="0"/>
              <a:t>Upravo</a:t>
            </a:r>
            <a:r>
              <a:rPr lang="en-US" dirty="0" smtClean="0"/>
              <a:t> </a:t>
            </a:r>
            <a:r>
              <a:rPr lang="en-US" dirty="0" err="1" smtClean="0"/>
              <a:t>zbog</a:t>
            </a:r>
            <a:r>
              <a:rPr lang="en-US" dirty="0" smtClean="0"/>
              <a:t> toga se </a:t>
            </a:r>
            <a:r>
              <a:rPr lang="en-US" dirty="0" err="1" smtClean="0"/>
              <a:t>većina</a:t>
            </a:r>
            <a:r>
              <a:rPr lang="en-US" dirty="0" smtClean="0"/>
              <a:t> </a:t>
            </a:r>
            <a:r>
              <a:rPr lang="en-US" dirty="0" err="1" smtClean="0"/>
              <a:t>prava</a:t>
            </a:r>
            <a:r>
              <a:rPr lang="en-US" dirty="0" smtClean="0"/>
              <a:t> </a:t>
            </a:r>
            <a:r>
              <a:rPr lang="en-US" dirty="0" err="1" smtClean="0"/>
              <a:t>industrijske</a:t>
            </a:r>
            <a:r>
              <a:rPr lang="en-US" dirty="0" smtClean="0"/>
              <a:t> </a:t>
            </a:r>
            <a:r>
              <a:rPr lang="en-US" dirty="0" err="1" smtClean="0"/>
              <a:t>svojine</a:t>
            </a:r>
            <a:r>
              <a:rPr lang="en-US" dirty="0" smtClean="0"/>
              <a:t> </a:t>
            </a:r>
            <a:r>
              <a:rPr lang="en-US" dirty="0" err="1" smtClean="0"/>
              <a:t>upisuje</a:t>
            </a:r>
            <a:r>
              <a:rPr lang="en-US" dirty="0" smtClean="0"/>
              <a:t> u </a:t>
            </a:r>
            <a:r>
              <a:rPr lang="en-US" dirty="0" err="1" smtClean="0"/>
              <a:t>posebne</a:t>
            </a:r>
            <a:r>
              <a:rPr lang="en-US" dirty="0" smtClean="0"/>
              <a:t> </a:t>
            </a:r>
            <a:r>
              <a:rPr lang="en-US" dirty="0" err="1" smtClean="0"/>
              <a:t>registre</a:t>
            </a:r>
            <a:r>
              <a:rPr lang="en-US" dirty="0" smtClean="0"/>
              <a:t> </a:t>
            </a:r>
            <a:r>
              <a:rPr lang="en-US" dirty="0" err="1" smtClean="0"/>
              <a:t>kod</a:t>
            </a:r>
            <a:r>
              <a:rPr lang="en-US" dirty="0" smtClean="0"/>
              <a:t> </a:t>
            </a:r>
            <a:r>
              <a:rPr lang="en-US" dirty="0" err="1" smtClean="0"/>
              <a:t>Instituta</a:t>
            </a:r>
            <a:r>
              <a:rPr lang="en-US" dirty="0" smtClean="0"/>
              <a:t> </a:t>
            </a:r>
            <a:r>
              <a:rPr lang="en-US" dirty="0" err="1" smtClean="0"/>
              <a:t>za</a:t>
            </a:r>
            <a:r>
              <a:rPr lang="en-US" dirty="0" smtClean="0"/>
              <a:t> </a:t>
            </a:r>
            <a:r>
              <a:rPr lang="en-US" dirty="0" err="1" smtClean="0"/>
              <a:t>standarde</a:t>
            </a:r>
            <a:r>
              <a:rPr lang="en-US" dirty="0" smtClean="0"/>
              <a:t>, </a:t>
            </a:r>
            <a:r>
              <a:rPr lang="en-US" dirty="0" err="1" smtClean="0"/>
              <a:t>mjeriteljstvo</a:t>
            </a:r>
            <a:r>
              <a:rPr lang="en-US" dirty="0" smtClean="0"/>
              <a:t> </a:t>
            </a:r>
            <a:r>
              <a:rPr lang="en-US" dirty="0" err="1" smtClean="0"/>
              <a:t>i</a:t>
            </a:r>
            <a:r>
              <a:rPr lang="en-US" dirty="0" smtClean="0"/>
              <a:t> </a:t>
            </a:r>
            <a:r>
              <a:rPr lang="en-US" dirty="0" err="1" smtClean="0"/>
              <a:t>intelektualno</a:t>
            </a:r>
            <a:r>
              <a:rPr lang="en-US" dirty="0" smtClean="0"/>
              <a:t> </a:t>
            </a:r>
            <a:r>
              <a:rPr lang="en-US" dirty="0" err="1" smtClean="0"/>
              <a:t>vlasništvo</a:t>
            </a:r>
            <a:r>
              <a:rPr lang="en-US" dirty="0" smtClean="0"/>
              <a:t> </a:t>
            </a:r>
            <a:r>
              <a:rPr lang="en-US" dirty="0" err="1" smtClean="0"/>
              <a:t>Bosne</a:t>
            </a:r>
            <a:r>
              <a:rPr lang="en-US" dirty="0" smtClean="0"/>
              <a:t> </a:t>
            </a:r>
            <a:r>
              <a:rPr lang="en-US" dirty="0" err="1" smtClean="0"/>
              <a:t>i</a:t>
            </a:r>
            <a:r>
              <a:rPr lang="en-US" dirty="0" smtClean="0"/>
              <a:t> </a:t>
            </a:r>
            <a:r>
              <a:rPr lang="en-US" dirty="0" err="1" smtClean="0"/>
              <a:t>Hercegovine</a:t>
            </a:r>
            <a:r>
              <a:rPr lang="en-US" dirty="0" smtClean="0"/>
              <a:t> (</a:t>
            </a:r>
            <a:r>
              <a:rPr lang="en-US" dirty="0" err="1" smtClean="0"/>
              <a:t>dalje</a:t>
            </a:r>
            <a:r>
              <a:rPr lang="en-US" dirty="0" smtClean="0"/>
              <a:t>: </a:t>
            </a:r>
            <a:r>
              <a:rPr lang="en-US" dirty="0" err="1" smtClean="0"/>
              <a:t>Institut</a:t>
            </a:r>
            <a:r>
              <a:rPr lang="en-US" dirty="0" smtClean="0"/>
              <a:t>). </a:t>
            </a:r>
            <a:r>
              <a:rPr lang="en-US" dirty="0" err="1" smtClean="0"/>
              <a:t>Prenosiva</a:t>
            </a:r>
            <a:r>
              <a:rPr lang="en-US" dirty="0" smtClean="0"/>
              <a:t> </a:t>
            </a:r>
            <a:r>
              <a:rPr lang="en-US" dirty="0" err="1" smtClean="0"/>
              <a:t>su</a:t>
            </a:r>
            <a:r>
              <a:rPr lang="en-US" dirty="0" smtClean="0"/>
              <a:t> </a:t>
            </a:r>
            <a:r>
              <a:rPr lang="en-US" dirty="0" err="1" smtClean="0"/>
              <a:t>samo</a:t>
            </a:r>
            <a:r>
              <a:rPr lang="en-US" dirty="0" smtClean="0"/>
              <a:t> </a:t>
            </a:r>
            <a:r>
              <a:rPr lang="en-US" dirty="0" err="1" smtClean="0"/>
              <a:t>ona</a:t>
            </a:r>
            <a:r>
              <a:rPr lang="en-US" dirty="0" smtClean="0"/>
              <a:t> </a:t>
            </a:r>
            <a:r>
              <a:rPr lang="en-US" dirty="0" err="1" smtClean="0"/>
              <a:t>prava</a:t>
            </a:r>
            <a:r>
              <a:rPr lang="en-US" dirty="0" smtClean="0"/>
              <a:t> </a:t>
            </a:r>
            <a:r>
              <a:rPr lang="en-US" dirty="0" err="1" smtClean="0"/>
              <a:t>industrijske</a:t>
            </a:r>
            <a:r>
              <a:rPr lang="en-US" dirty="0" smtClean="0"/>
              <a:t> </a:t>
            </a:r>
            <a:r>
              <a:rPr lang="en-US" dirty="0" err="1" smtClean="0"/>
              <a:t>svojine</a:t>
            </a:r>
            <a:r>
              <a:rPr lang="en-US" dirty="0" smtClean="0"/>
              <a:t> </a:t>
            </a:r>
            <a:r>
              <a:rPr lang="en-US" dirty="0" err="1" smtClean="0"/>
              <a:t>koja</a:t>
            </a:r>
            <a:r>
              <a:rPr lang="en-US" dirty="0" smtClean="0"/>
              <a:t> </a:t>
            </a:r>
            <a:r>
              <a:rPr lang="en-US" dirty="0" err="1" smtClean="0"/>
              <a:t>imaju</a:t>
            </a:r>
            <a:r>
              <a:rPr lang="en-US" dirty="0" smtClean="0"/>
              <a:t> </a:t>
            </a:r>
            <a:r>
              <a:rPr lang="en-US" dirty="0" err="1" smtClean="0"/>
              <a:t>imovinski</a:t>
            </a:r>
            <a:r>
              <a:rPr lang="en-US" dirty="0" smtClean="0"/>
              <a:t> </a:t>
            </a:r>
            <a:r>
              <a:rPr lang="en-US" dirty="0" err="1" smtClean="0"/>
              <a:t>karakter</a:t>
            </a:r>
            <a:r>
              <a:rPr lang="en-US" dirty="0" smtClean="0"/>
              <a: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7500" lnSpcReduction="20000"/>
          </a:bodyPr>
          <a:lstStyle/>
          <a:p>
            <a:r>
              <a:rPr lang="en-US" b="1" dirty="0" smtClean="0"/>
              <a:t>2. </a:t>
            </a:r>
            <a:r>
              <a:rPr lang="en-US" b="1" dirty="0" err="1" smtClean="0"/>
              <a:t>Otkaz</a:t>
            </a:r>
            <a:endParaRPr lang="en-US" b="1" dirty="0" smtClean="0"/>
          </a:p>
          <a:p>
            <a:r>
              <a:rPr lang="vi-VN" dirty="0" smtClean="0"/>
              <a:t>Ugovori o licenci sklopljeni na neodređeno vrijeme prestaju otkazom bilo koje stranke. Otkazni rok se ugovara, zavisno od predmeta licence i ciljeva stranaka. Ukoliko on ne bude utvrđen u ugovoru, vrijediće dispozitivna rješenja Zakona o obligacionim odnosima. Prema njima, ugovor se ne može otkazati u prvoj godini svog trajanja. Po njenom isteku, otkazni zakonski rok iznosi šest mjeseci (čl. 710 ZOO).</a:t>
            </a:r>
          </a:p>
          <a:p>
            <a:r>
              <a:rPr lang="en-US" dirty="0" err="1" smtClean="0"/>
              <a:t>Ukoliko</a:t>
            </a:r>
            <a:r>
              <a:rPr lang="en-US" dirty="0" smtClean="0"/>
              <a:t> </a:t>
            </a:r>
            <a:r>
              <a:rPr lang="en-US" dirty="0" err="1" smtClean="0"/>
              <a:t>stranke</a:t>
            </a:r>
            <a:r>
              <a:rPr lang="en-US" dirty="0" smtClean="0"/>
              <a:t> </a:t>
            </a:r>
            <a:r>
              <a:rPr lang="en-US" dirty="0" err="1" smtClean="0"/>
              <a:t>ugovor</a:t>
            </a:r>
            <a:r>
              <a:rPr lang="en-US" dirty="0" smtClean="0"/>
              <a:t> </a:t>
            </a:r>
            <a:r>
              <a:rPr lang="en-US" dirty="0" err="1" smtClean="0"/>
              <a:t>raskidaju</a:t>
            </a:r>
            <a:r>
              <a:rPr lang="en-US" dirty="0" smtClean="0"/>
              <a:t> </a:t>
            </a:r>
            <a:r>
              <a:rPr lang="en-US" dirty="0" err="1" smtClean="0"/>
              <a:t>sporazumno</a:t>
            </a:r>
            <a:r>
              <a:rPr lang="en-US" dirty="0" smtClean="0"/>
              <a:t>, same </a:t>
            </a:r>
            <a:r>
              <a:rPr lang="en-US" dirty="0" err="1" smtClean="0"/>
              <a:t>mogu</a:t>
            </a:r>
            <a:r>
              <a:rPr lang="en-US" dirty="0" smtClean="0"/>
              <a:t> </a:t>
            </a:r>
            <a:r>
              <a:rPr lang="en-US" dirty="0" err="1" smtClean="0"/>
              <a:t>da</a:t>
            </a:r>
            <a:r>
              <a:rPr lang="en-US" dirty="0" smtClean="0"/>
              <a:t> </a:t>
            </a:r>
            <a:r>
              <a:rPr lang="en-US" dirty="0" err="1" smtClean="0"/>
              <a:t>urede</a:t>
            </a:r>
            <a:r>
              <a:rPr lang="en-US" dirty="0" smtClean="0"/>
              <a:t> </a:t>
            </a:r>
            <a:r>
              <a:rPr lang="en-US" dirty="0" err="1" smtClean="0"/>
              <a:t>sve</a:t>
            </a:r>
            <a:r>
              <a:rPr lang="en-US" dirty="0" smtClean="0"/>
              <a:t> </a:t>
            </a:r>
            <a:r>
              <a:rPr lang="en-US" dirty="0" err="1" smtClean="0"/>
              <a:t>modalitete</a:t>
            </a:r>
            <a:r>
              <a:rPr lang="en-US" dirty="0" smtClean="0"/>
              <a:t> </a:t>
            </a:r>
            <a:r>
              <a:rPr lang="en-US" dirty="0" err="1" smtClean="0"/>
              <a:t>raskida</a:t>
            </a:r>
            <a:r>
              <a:rPr lang="en-US" dirty="0" smtClean="0"/>
              <a:t>. </a:t>
            </a:r>
            <a:r>
              <a:rPr lang="en-US" dirty="0" err="1" smtClean="0"/>
              <a:t>Načelo</a:t>
            </a:r>
            <a:r>
              <a:rPr lang="en-US" dirty="0" smtClean="0"/>
              <a:t> </a:t>
            </a:r>
            <a:r>
              <a:rPr lang="en-US" dirty="0" err="1" smtClean="0"/>
              <a:t>autonomije</a:t>
            </a:r>
            <a:r>
              <a:rPr lang="en-US" dirty="0" smtClean="0"/>
              <a:t> </a:t>
            </a:r>
            <a:r>
              <a:rPr lang="en-US" dirty="0" err="1" smtClean="0"/>
              <a:t>volje</a:t>
            </a:r>
            <a:r>
              <a:rPr lang="en-US" dirty="0" smtClean="0"/>
              <a:t> </a:t>
            </a:r>
            <a:r>
              <a:rPr lang="en-US" dirty="0" err="1" smtClean="0"/>
              <a:t>važi</a:t>
            </a:r>
            <a:r>
              <a:rPr lang="en-US" dirty="0" smtClean="0"/>
              <a:t> </a:t>
            </a:r>
            <a:r>
              <a:rPr lang="en-US" dirty="0" err="1" smtClean="0"/>
              <a:t>i</a:t>
            </a:r>
            <a:r>
              <a:rPr lang="en-US" dirty="0" smtClean="0"/>
              <a:t> u </a:t>
            </a:r>
            <a:r>
              <a:rPr lang="en-US" dirty="0" err="1" smtClean="0"/>
              <a:t>ovome</a:t>
            </a:r>
            <a:r>
              <a:rPr lang="en-US" dirty="0" smtClean="0"/>
              <a:t> </a:t>
            </a:r>
            <a:r>
              <a:rPr lang="en-US" dirty="0" err="1" smtClean="0"/>
              <a:t>domenu</a:t>
            </a:r>
            <a:r>
              <a:rPr lang="en-US" dirty="0" smtClean="0"/>
              <a: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b="1" dirty="0" smtClean="0"/>
              <a:t>3. </a:t>
            </a:r>
            <a:r>
              <a:rPr lang="en-US" b="1" dirty="0" err="1" smtClean="0"/>
              <a:t>Prestanak</a:t>
            </a:r>
            <a:r>
              <a:rPr lang="en-US" b="1" dirty="0" smtClean="0"/>
              <a:t> </a:t>
            </a:r>
            <a:r>
              <a:rPr lang="en-US" b="1" dirty="0" err="1" smtClean="0"/>
              <a:t>subjektiviteta</a:t>
            </a:r>
            <a:endParaRPr lang="en-US" b="1" dirty="0" smtClean="0"/>
          </a:p>
          <a:p>
            <a:r>
              <a:rPr lang="en-US" dirty="0" err="1" smtClean="0"/>
              <a:t>Smrt</a:t>
            </a:r>
            <a:r>
              <a:rPr lang="en-US" dirty="0" smtClean="0"/>
              <a:t> </a:t>
            </a:r>
            <a:r>
              <a:rPr lang="en-US" dirty="0" err="1" smtClean="0"/>
              <a:t>fizičkog</a:t>
            </a:r>
            <a:r>
              <a:rPr lang="en-US" dirty="0" smtClean="0"/>
              <a:t> </a:t>
            </a:r>
            <a:r>
              <a:rPr lang="en-US" dirty="0" err="1" smtClean="0"/>
              <a:t>lica</a:t>
            </a:r>
            <a:r>
              <a:rPr lang="en-US" dirty="0" smtClean="0"/>
              <a:t> </a:t>
            </a:r>
            <a:r>
              <a:rPr lang="en-US" dirty="0" err="1" smtClean="0"/>
              <a:t>kao</a:t>
            </a:r>
            <a:r>
              <a:rPr lang="en-US" dirty="0" smtClean="0"/>
              <a:t> </a:t>
            </a:r>
            <a:r>
              <a:rPr lang="en-US" dirty="0" err="1" smtClean="0"/>
              <a:t>davaoca</a:t>
            </a:r>
            <a:r>
              <a:rPr lang="en-US" dirty="0" smtClean="0"/>
              <a:t> </a:t>
            </a:r>
            <a:r>
              <a:rPr lang="en-US" dirty="0" err="1" smtClean="0"/>
              <a:t>ili</a:t>
            </a:r>
            <a:r>
              <a:rPr lang="en-US" dirty="0" smtClean="0"/>
              <a:t> </a:t>
            </a:r>
            <a:r>
              <a:rPr lang="en-US" dirty="0" err="1" smtClean="0"/>
              <a:t>primaoca</a:t>
            </a:r>
            <a:r>
              <a:rPr lang="en-US" dirty="0" smtClean="0"/>
              <a:t> </a:t>
            </a:r>
            <a:r>
              <a:rPr lang="en-US" dirty="0" err="1" smtClean="0"/>
              <a:t>licence</a:t>
            </a:r>
            <a:r>
              <a:rPr lang="en-US" dirty="0" smtClean="0"/>
              <a:t> ne </a:t>
            </a:r>
            <a:r>
              <a:rPr lang="en-US" dirty="0" err="1" smtClean="0"/>
              <a:t>utiče</a:t>
            </a:r>
            <a:r>
              <a:rPr lang="en-US" dirty="0" smtClean="0"/>
              <a:t> </a:t>
            </a:r>
            <a:r>
              <a:rPr lang="en-US" dirty="0" err="1" smtClean="0"/>
              <a:t>na</a:t>
            </a:r>
            <a:r>
              <a:rPr lang="en-US" dirty="0" smtClean="0"/>
              <a:t> </a:t>
            </a:r>
            <a:r>
              <a:rPr lang="en-US" dirty="0" err="1" smtClean="0"/>
              <a:t>ugovor</a:t>
            </a:r>
            <a:r>
              <a:rPr lang="en-US" dirty="0" smtClean="0"/>
              <a:t> o </a:t>
            </a:r>
            <a:r>
              <a:rPr lang="en-US" dirty="0" err="1" smtClean="0"/>
              <a:t>licenci</a:t>
            </a:r>
            <a:r>
              <a:rPr lang="en-US" dirty="0" smtClean="0"/>
              <a:t>. </a:t>
            </a:r>
            <a:r>
              <a:rPr lang="en-US" dirty="0" err="1" smtClean="0"/>
              <a:t>Ovaj</a:t>
            </a:r>
            <a:r>
              <a:rPr lang="en-US" dirty="0" smtClean="0"/>
              <a:t> </a:t>
            </a:r>
            <a:r>
              <a:rPr lang="en-US" dirty="0" err="1" smtClean="0"/>
              <a:t>opšti</a:t>
            </a:r>
            <a:r>
              <a:rPr lang="en-US" dirty="0" smtClean="0"/>
              <a:t> </a:t>
            </a:r>
            <a:r>
              <a:rPr lang="en-US" dirty="0" err="1" smtClean="0"/>
              <a:t>stav</a:t>
            </a:r>
            <a:r>
              <a:rPr lang="en-US" dirty="0" smtClean="0"/>
              <a:t> </a:t>
            </a:r>
            <a:r>
              <a:rPr lang="en-US" dirty="0" err="1" smtClean="0"/>
              <a:t>ipak</a:t>
            </a:r>
            <a:r>
              <a:rPr lang="en-US" dirty="0" smtClean="0"/>
              <a:t> </a:t>
            </a:r>
            <a:r>
              <a:rPr lang="en-US" dirty="0" err="1" smtClean="0"/>
              <a:t>trpi</a:t>
            </a:r>
            <a:r>
              <a:rPr lang="en-US" dirty="0" smtClean="0"/>
              <a:t> </a:t>
            </a:r>
            <a:r>
              <a:rPr lang="en-US" dirty="0" err="1" smtClean="0"/>
              <a:t>dva</a:t>
            </a:r>
            <a:r>
              <a:rPr lang="en-US" dirty="0" smtClean="0"/>
              <a:t> </a:t>
            </a:r>
            <a:r>
              <a:rPr lang="en-US" dirty="0" err="1" smtClean="0"/>
              <a:t>ograničenja</a:t>
            </a:r>
            <a:r>
              <a:rPr lang="en-US" dirty="0" smtClean="0"/>
              <a:t>. </a:t>
            </a:r>
            <a:r>
              <a:rPr lang="en-US" dirty="0" err="1" smtClean="0"/>
              <a:t>Nasljednici</a:t>
            </a:r>
            <a:r>
              <a:rPr lang="en-US" dirty="0" smtClean="0"/>
              <a:t> </a:t>
            </a:r>
            <a:r>
              <a:rPr lang="en-US" dirty="0" err="1" smtClean="0"/>
              <a:t>davaoca</a:t>
            </a:r>
            <a:r>
              <a:rPr lang="en-US" dirty="0" smtClean="0"/>
              <a:t> </a:t>
            </a:r>
            <a:r>
              <a:rPr lang="en-US" dirty="0" err="1" smtClean="0"/>
              <a:t>licence</a:t>
            </a:r>
            <a:r>
              <a:rPr lang="en-US" dirty="0" smtClean="0"/>
              <a:t> </a:t>
            </a:r>
            <a:r>
              <a:rPr lang="en-US" dirty="0" err="1" smtClean="0"/>
              <a:t>stupaju</a:t>
            </a:r>
            <a:r>
              <a:rPr lang="en-US" dirty="0" smtClean="0"/>
              <a:t> u </a:t>
            </a:r>
            <a:r>
              <a:rPr lang="en-US" dirty="0" err="1" smtClean="0"/>
              <a:t>ugovor</a:t>
            </a:r>
            <a:r>
              <a:rPr lang="en-US" dirty="0" smtClean="0"/>
              <a:t> o </a:t>
            </a:r>
            <a:r>
              <a:rPr lang="en-US" dirty="0" err="1" smtClean="0"/>
              <a:t>licenci</a:t>
            </a:r>
            <a:r>
              <a:rPr lang="en-US" dirty="0" smtClean="0"/>
              <a:t> </a:t>
            </a:r>
            <a:r>
              <a:rPr lang="en-US" dirty="0" err="1" smtClean="0"/>
              <a:t>samo</a:t>
            </a:r>
            <a:r>
              <a:rPr lang="en-US" dirty="0" smtClean="0"/>
              <a:t> </a:t>
            </a:r>
            <a:r>
              <a:rPr lang="en-US" dirty="0" err="1" smtClean="0"/>
              <a:t>ako</a:t>
            </a:r>
            <a:r>
              <a:rPr lang="en-US" dirty="0" smtClean="0"/>
              <a:t> </a:t>
            </a:r>
            <a:r>
              <a:rPr lang="en-US" dirty="0" err="1" smtClean="0"/>
              <a:t>ta</a:t>
            </a:r>
            <a:r>
              <a:rPr lang="en-US" dirty="0" smtClean="0"/>
              <a:t> </a:t>
            </a:r>
            <a:r>
              <a:rPr lang="en-US" dirty="0" err="1" smtClean="0"/>
              <a:t>mogućnost</a:t>
            </a:r>
            <a:r>
              <a:rPr lang="en-US" dirty="0" smtClean="0"/>
              <a:t> </a:t>
            </a:r>
            <a:r>
              <a:rPr lang="en-US" dirty="0" err="1" smtClean="0"/>
              <a:t>nije</a:t>
            </a:r>
            <a:r>
              <a:rPr lang="en-US" dirty="0" smtClean="0"/>
              <a:t> </a:t>
            </a:r>
            <a:r>
              <a:rPr lang="en-US" dirty="0" err="1" smtClean="0"/>
              <a:t>ugovorom</a:t>
            </a:r>
            <a:r>
              <a:rPr lang="en-US" dirty="0" smtClean="0"/>
              <a:t> </a:t>
            </a:r>
            <a:r>
              <a:rPr lang="en-US" dirty="0" err="1" smtClean="0"/>
              <a:t>isključena</a:t>
            </a:r>
            <a:r>
              <a:rPr lang="en-US" dirty="0" smtClean="0"/>
              <a:t>. </a:t>
            </a:r>
            <a:r>
              <a:rPr lang="en-US" dirty="0" err="1" smtClean="0"/>
              <a:t>Ugovor</a:t>
            </a:r>
            <a:r>
              <a:rPr lang="en-US" dirty="0" smtClean="0"/>
              <a:t> o </a:t>
            </a:r>
            <a:r>
              <a:rPr lang="en-US" dirty="0" err="1" smtClean="0"/>
              <a:t>licenci</a:t>
            </a:r>
            <a:r>
              <a:rPr lang="en-US" dirty="0" smtClean="0"/>
              <a:t> </a:t>
            </a:r>
            <a:r>
              <a:rPr lang="en-US" dirty="0" err="1" smtClean="0"/>
              <a:t>može</a:t>
            </a:r>
            <a:r>
              <a:rPr lang="en-US" dirty="0" smtClean="0"/>
              <a:t> </a:t>
            </a:r>
            <a:r>
              <a:rPr lang="en-US" dirty="0" err="1" smtClean="0"/>
              <a:t>odrediti</a:t>
            </a:r>
            <a:r>
              <a:rPr lang="en-US" dirty="0" smtClean="0"/>
              <a:t> </a:t>
            </a:r>
            <a:r>
              <a:rPr lang="en-US" dirty="0" err="1" smtClean="0"/>
              <a:t>i</a:t>
            </a:r>
            <a:r>
              <a:rPr lang="en-US" dirty="0" smtClean="0"/>
              <a:t> </a:t>
            </a:r>
            <a:r>
              <a:rPr lang="en-US" dirty="0" err="1" smtClean="0"/>
              <a:t>uslove</a:t>
            </a:r>
            <a:r>
              <a:rPr lang="en-US" dirty="0" smtClean="0"/>
              <a:t> pod </a:t>
            </a:r>
            <a:r>
              <a:rPr lang="en-US" dirty="0" err="1" smtClean="0"/>
              <a:t>kojima</a:t>
            </a:r>
            <a:r>
              <a:rPr lang="en-US" dirty="0" smtClean="0"/>
              <a:t> </a:t>
            </a:r>
            <a:r>
              <a:rPr lang="en-US" dirty="0" err="1" smtClean="0"/>
              <a:t>nasljednici</a:t>
            </a:r>
            <a:r>
              <a:rPr lang="en-US" dirty="0" smtClean="0"/>
              <a:t> </a:t>
            </a:r>
            <a:r>
              <a:rPr lang="en-US" dirty="0" err="1" smtClean="0"/>
              <a:t>postaju</a:t>
            </a:r>
            <a:r>
              <a:rPr lang="en-US" dirty="0" smtClean="0"/>
              <a:t> </a:t>
            </a:r>
            <a:r>
              <a:rPr lang="en-US" dirty="0" err="1" smtClean="0"/>
              <a:t>stranka</a:t>
            </a:r>
            <a:r>
              <a:rPr lang="en-US" dirty="0" smtClean="0"/>
              <a:t> u </a:t>
            </a:r>
            <a:r>
              <a:rPr lang="en-US" dirty="0" err="1" smtClean="0"/>
              <a:t>ugovoru</a:t>
            </a:r>
            <a:r>
              <a:rPr lang="en-US" dirty="0" smtClean="0"/>
              <a:t> o </a:t>
            </a:r>
            <a:r>
              <a:rPr lang="en-US" dirty="0" err="1" smtClean="0"/>
              <a:t>licenci</a:t>
            </a:r>
            <a:r>
              <a:rPr lang="en-US" dirty="0" smtClean="0"/>
              <a:t>. </a:t>
            </a:r>
            <a:r>
              <a:rPr lang="en-US" dirty="0" err="1" smtClean="0"/>
              <a:t>Za</a:t>
            </a:r>
            <a:r>
              <a:rPr lang="en-US" dirty="0" smtClean="0"/>
              <a:t> </a:t>
            </a:r>
            <a:r>
              <a:rPr lang="en-US" dirty="0" err="1" smtClean="0"/>
              <a:t>sticaoce</a:t>
            </a:r>
            <a:r>
              <a:rPr lang="en-US" dirty="0" smtClean="0"/>
              <a:t> </a:t>
            </a:r>
            <a:r>
              <a:rPr lang="en-US" dirty="0" err="1" smtClean="0"/>
              <a:t>licenci</a:t>
            </a:r>
            <a:r>
              <a:rPr lang="en-US" dirty="0" smtClean="0"/>
              <a:t> </a:t>
            </a:r>
            <a:r>
              <a:rPr lang="en-US" dirty="0" err="1" smtClean="0"/>
              <a:t>situacija</a:t>
            </a:r>
            <a:r>
              <a:rPr lang="en-US" dirty="0" smtClean="0"/>
              <a:t> je </a:t>
            </a:r>
            <a:r>
              <a:rPr lang="en-US" dirty="0" err="1" smtClean="0"/>
              <a:t>nešto</a:t>
            </a:r>
            <a:r>
              <a:rPr lang="en-US" dirty="0" smtClean="0"/>
              <a:t> </a:t>
            </a:r>
            <a:r>
              <a:rPr lang="en-US" dirty="0" err="1" smtClean="0"/>
              <a:t>drukčija</a:t>
            </a:r>
            <a:r>
              <a:rPr lang="en-US" dirty="0" smtClean="0"/>
              <a:t>. </a:t>
            </a:r>
            <a:r>
              <a:rPr lang="en-US" dirty="0" err="1" smtClean="0"/>
              <a:t>Nasljednici</a:t>
            </a:r>
            <a:r>
              <a:rPr lang="en-US" dirty="0" smtClean="0"/>
              <a:t> </a:t>
            </a:r>
            <a:r>
              <a:rPr lang="en-US" dirty="0" err="1" smtClean="0"/>
              <a:t>stupaju</a:t>
            </a:r>
            <a:r>
              <a:rPr lang="en-US" dirty="0" smtClean="0"/>
              <a:t> u </a:t>
            </a:r>
            <a:r>
              <a:rPr lang="en-US" dirty="0" err="1" smtClean="0"/>
              <a:t>ugovor</a:t>
            </a:r>
            <a:r>
              <a:rPr lang="en-US" dirty="0" smtClean="0"/>
              <a:t> </a:t>
            </a:r>
            <a:r>
              <a:rPr lang="en-US" dirty="0" err="1" smtClean="0"/>
              <a:t>samo</a:t>
            </a:r>
            <a:r>
              <a:rPr lang="en-US" dirty="0" smtClean="0"/>
              <a:t> pod </a:t>
            </a:r>
            <a:r>
              <a:rPr lang="en-US" dirty="0" err="1" smtClean="0"/>
              <a:t>zakonskim</a:t>
            </a:r>
            <a:r>
              <a:rPr lang="en-US" dirty="0" smtClean="0"/>
              <a:t> </a:t>
            </a:r>
            <a:r>
              <a:rPr lang="en-US" dirty="0" err="1" smtClean="0"/>
              <a:t>uslovom</a:t>
            </a:r>
            <a:r>
              <a:rPr lang="en-US" dirty="0" smtClean="0"/>
              <a:t> </a:t>
            </a:r>
            <a:r>
              <a:rPr lang="en-US" dirty="0" err="1" smtClean="0"/>
              <a:t>da</a:t>
            </a:r>
            <a:r>
              <a:rPr lang="en-US" dirty="0" smtClean="0"/>
              <a:t> </a:t>
            </a:r>
            <a:r>
              <a:rPr lang="en-US" dirty="0" err="1" smtClean="0"/>
              <a:t>produžavaju</a:t>
            </a:r>
            <a:r>
              <a:rPr lang="en-US" dirty="0" smtClean="0"/>
              <a:t> </a:t>
            </a:r>
            <a:r>
              <a:rPr lang="en-US" dirty="0" err="1" smtClean="0"/>
              <a:t>djelatnost</a:t>
            </a:r>
            <a:r>
              <a:rPr lang="en-US" dirty="0" smtClean="0"/>
              <a:t> </a:t>
            </a:r>
            <a:r>
              <a:rPr lang="en-US" dirty="0" err="1" smtClean="0"/>
              <a:t>primaoca</a:t>
            </a:r>
            <a:r>
              <a:rPr lang="en-US" dirty="0" smtClean="0"/>
              <a:t> </a:t>
            </a:r>
            <a:r>
              <a:rPr lang="en-US" dirty="0" err="1" smtClean="0"/>
              <a:t>licence</a:t>
            </a:r>
            <a:r>
              <a:rPr lang="en-US" dirty="0" smtClean="0"/>
              <a:t> (</a:t>
            </a:r>
            <a:r>
              <a:rPr lang="en-US" dirty="0" err="1" smtClean="0"/>
              <a:t>čl</a:t>
            </a:r>
            <a:r>
              <a:rPr lang="en-US" dirty="0" smtClean="0"/>
              <a:t>. 711 ZOO).</a:t>
            </a:r>
          </a:p>
          <a:p>
            <a:r>
              <a:rPr lang="en-US" dirty="0" err="1" smtClean="0"/>
              <a:t>Rješenja</a:t>
            </a:r>
            <a:r>
              <a:rPr lang="en-US" dirty="0" smtClean="0"/>
              <a:t> </a:t>
            </a:r>
            <a:r>
              <a:rPr lang="en-US" dirty="0" err="1" smtClean="0"/>
              <a:t>za</a:t>
            </a:r>
            <a:r>
              <a:rPr lang="en-US" dirty="0" smtClean="0"/>
              <a:t> </a:t>
            </a:r>
            <a:r>
              <a:rPr lang="en-US" dirty="0" err="1" smtClean="0"/>
              <a:t>pravna</a:t>
            </a:r>
            <a:r>
              <a:rPr lang="en-US" dirty="0" smtClean="0"/>
              <a:t> </a:t>
            </a:r>
            <a:r>
              <a:rPr lang="en-US" dirty="0" err="1" smtClean="0"/>
              <a:t>lica</a:t>
            </a:r>
            <a:r>
              <a:rPr lang="en-US" dirty="0" smtClean="0"/>
              <a:t> </a:t>
            </a:r>
            <a:r>
              <a:rPr lang="en-US" dirty="0" err="1" smtClean="0"/>
              <a:t>su</a:t>
            </a:r>
            <a:r>
              <a:rPr lang="en-US" dirty="0" smtClean="0"/>
              <a:t> </a:t>
            </a:r>
            <a:r>
              <a:rPr lang="en-US" dirty="0" err="1" smtClean="0"/>
              <a:t>drukčija</a:t>
            </a:r>
            <a:r>
              <a:rPr lang="en-US" dirty="0" smtClean="0"/>
              <a:t>. </a:t>
            </a:r>
            <a:r>
              <a:rPr lang="en-US" dirty="0" err="1" smtClean="0"/>
              <a:t>Stečaj</a:t>
            </a:r>
            <a:r>
              <a:rPr lang="en-US" dirty="0" smtClean="0"/>
              <a:t> </a:t>
            </a:r>
            <a:r>
              <a:rPr lang="en-US" dirty="0" err="1" smtClean="0"/>
              <a:t>ili</a:t>
            </a:r>
            <a:r>
              <a:rPr lang="en-US" dirty="0" smtClean="0"/>
              <a:t> </a:t>
            </a:r>
            <a:r>
              <a:rPr lang="en-US" dirty="0" err="1" smtClean="0"/>
              <a:t>redovna</a:t>
            </a:r>
            <a:r>
              <a:rPr lang="en-US" dirty="0" smtClean="0"/>
              <a:t> </a:t>
            </a:r>
            <a:r>
              <a:rPr lang="en-US" dirty="0" err="1" smtClean="0"/>
              <a:t>likvidacija</a:t>
            </a:r>
            <a:r>
              <a:rPr lang="en-US" dirty="0" smtClean="0"/>
              <a:t> </a:t>
            </a:r>
            <a:r>
              <a:rPr lang="en-US" dirty="0" err="1" smtClean="0"/>
              <a:t>primaoca</a:t>
            </a:r>
            <a:r>
              <a:rPr lang="en-US" dirty="0" smtClean="0"/>
              <a:t> </a:t>
            </a:r>
            <a:r>
              <a:rPr lang="en-US" dirty="0" err="1" smtClean="0"/>
              <a:t>licence</a:t>
            </a:r>
            <a:r>
              <a:rPr lang="en-US" dirty="0" smtClean="0"/>
              <a:t> </a:t>
            </a:r>
            <a:r>
              <a:rPr lang="en-US" dirty="0" err="1" smtClean="0"/>
              <a:t>daju</a:t>
            </a:r>
            <a:r>
              <a:rPr lang="en-US" dirty="0" smtClean="0"/>
              <a:t> </a:t>
            </a:r>
            <a:r>
              <a:rPr lang="en-US" dirty="0" err="1" smtClean="0"/>
              <a:t>pravo</a:t>
            </a:r>
            <a:r>
              <a:rPr lang="en-US" dirty="0" smtClean="0"/>
              <a:t> </a:t>
            </a:r>
            <a:r>
              <a:rPr lang="en-US" dirty="0" err="1" smtClean="0"/>
              <a:t>njenom</a:t>
            </a:r>
            <a:r>
              <a:rPr lang="en-US" dirty="0" smtClean="0"/>
              <a:t> </a:t>
            </a:r>
            <a:r>
              <a:rPr lang="en-US" dirty="0" err="1" smtClean="0"/>
              <a:t>prenosiocu</a:t>
            </a:r>
            <a:r>
              <a:rPr lang="en-US" dirty="0" smtClean="0"/>
              <a:t> </a:t>
            </a:r>
            <a:r>
              <a:rPr lang="en-US" dirty="0" err="1" smtClean="0"/>
              <a:t>da</a:t>
            </a:r>
            <a:r>
              <a:rPr lang="en-US" dirty="0" smtClean="0"/>
              <a:t> </a:t>
            </a:r>
            <a:r>
              <a:rPr lang="en-US" dirty="0" err="1" smtClean="0"/>
              <a:t>ugovor</a:t>
            </a:r>
            <a:r>
              <a:rPr lang="en-US" dirty="0" smtClean="0"/>
              <a:t> o </a:t>
            </a:r>
            <a:r>
              <a:rPr lang="en-US" dirty="0" err="1" smtClean="0"/>
              <a:t>licenci</a:t>
            </a:r>
            <a:r>
              <a:rPr lang="en-US" dirty="0" smtClean="0"/>
              <a:t> </a:t>
            </a:r>
            <a:r>
              <a:rPr lang="en-US" dirty="0" err="1" smtClean="0"/>
              <a:t>otkaže</a:t>
            </a:r>
            <a:r>
              <a:rPr lang="en-US" dirty="0" smtClean="0"/>
              <a:t>, </a:t>
            </a:r>
            <a:r>
              <a:rPr lang="en-US" dirty="0" err="1" smtClean="0"/>
              <a:t>odnosno</a:t>
            </a:r>
            <a:r>
              <a:rPr lang="en-US" dirty="0" smtClean="0"/>
              <a:t> </a:t>
            </a:r>
            <a:r>
              <a:rPr lang="en-US" dirty="0" err="1" smtClean="0"/>
              <a:t>raskine</a:t>
            </a:r>
            <a:r>
              <a:rPr lang="en-US" dirty="0" smtClean="0"/>
              <a:t>. </a:t>
            </a:r>
            <a:r>
              <a:rPr lang="en-US" dirty="0" err="1" smtClean="0"/>
              <a:t>Ovo</a:t>
            </a:r>
            <a:r>
              <a:rPr lang="en-US" dirty="0" smtClean="0"/>
              <a:t> </a:t>
            </a:r>
            <a:r>
              <a:rPr lang="en-US" dirty="0" err="1" smtClean="0"/>
              <a:t>pravilo</a:t>
            </a:r>
            <a:r>
              <a:rPr lang="en-US" dirty="0" smtClean="0"/>
              <a:t> </a:t>
            </a:r>
            <a:r>
              <a:rPr lang="en-US" dirty="0" err="1" smtClean="0"/>
              <a:t>motivisano</a:t>
            </a:r>
            <a:r>
              <a:rPr lang="en-US" dirty="0" smtClean="0"/>
              <a:t> je </a:t>
            </a:r>
            <a:r>
              <a:rPr lang="en-US" dirty="0" err="1" smtClean="0"/>
              <a:t>nemogućnošću</a:t>
            </a:r>
            <a:r>
              <a:rPr lang="en-US" dirty="0" smtClean="0"/>
              <a:t> </a:t>
            </a:r>
            <a:r>
              <a:rPr lang="en-US" dirty="0" err="1" smtClean="0"/>
              <a:t>davaoca</a:t>
            </a:r>
            <a:r>
              <a:rPr lang="en-US" dirty="0" smtClean="0"/>
              <a:t> </a:t>
            </a:r>
            <a:r>
              <a:rPr lang="en-US" dirty="0" err="1" smtClean="0"/>
              <a:t>licence</a:t>
            </a:r>
            <a:r>
              <a:rPr lang="en-US" dirty="0" smtClean="0"/>
              <a:t> </a:t>
            </a:r>
            <a:r>
              <a:rPr lang="en-US" dirty="0" err="1" smtClean="0"/>
              <a:t>da</a:t>
            </a:r>
            <a:r>
              <a:rPr lang="en-US" dirty="0" smtClean="0"/>
              <a:t> je </a:t>
            </a:r>
            <a:r>
              <a:rPr lang="en-US" dirty="0" err="1" smtClean="0"/>
              <a:t>dalje</a:t>
            </a:r>
            <a:r>
              <a:rPr lang="en-US" dirty="0" smtClean="0"/>
              <a:t> </a:t>
            </a:r>
            <a:r>
              <a:rPr lang="en-US" dirty="0" err="1" smtClean="0"/>
              <a:t>ekonomski</a:t>
            </a:r>
            <a:r>
              <a:rPr lang="en-US" dirty="0" smtClean="0"/>
              <a:t> </a:t>
            </a:r>
            <a:r>
              <a:rPr lang="en-US" dirty="0" err="1" smtClean="0"/>
              <a:t>koristi</a:t>
            </a:r>
            <a:r>
              <a:rPr lang="en-US" dirty="0" smtClean="0"/>
              <a:t>. </a:t>
            </a:r>
            <a:r>
              <a:rPr lang="en-US" dirty="0" err="1" smtClean="0"/>
              <a:t>Obrnuto</a:t>
            </a:r>
            <a:r>
              <a:rPr lang="en-US" dirty="0" smtClean="0"/>
              <a:t> </a:t>
            </a:r>
            <a:r>
              <a:rPr lang="en-US" dirty="0" err="1" smtClean="0"/>
              <a:t>nije</a:t>
            </a:r>
            <a:r>
              <a:rPr lang="en-US" dirty="0" smtClean="0"/>
              <a:t> </a:t>
            </a:r>
            <a:r>
              <a:rPr lang="en-US" dirty="0" err="1" smtClean="0"/>
              <a:t>slučaj</a:t>
            </a:r>
            <a:r>
              <a:rPr lang="en-US" dirty="0" smtClean="0"/>
              <a:t>, pa </a:t>
            </a:r>
            <a:r>
              <a:rPr lang="en-US" dirty="0" err="1" smtClean="0"/>
              <a:t>analogno</a:t>
            </a:r>
            <a:r>
              <a:rPr lang="en-US" dirty="0" smtClean="0"/>
              <a:t> </a:t>
            </a:r>
            <a:r>
              <a:rPr lang="en-US" dirty="0" err="1" smtClean="0"/>
              <a:t>pravo</a:t>
            </a:r>
            <a:r>
              <a:rPr lang="en-US" dirty="0" smtClean="0"/>
              <a:t> </a:t>
            </a:r>
            <a:r>
              <a:rPr lang="en-US" dirty="0" err="1" smtClean="0"/>
              <a:t>nije</a:t>
            </a:r>
            <a:r>
              <a:rPr lang="en-US" dirty="0" smtClean="0"/>
              <a:t> </a:t>
            </a:r>
            <a:r>
              <a:rPr lang="en-US" dirty="0" err="1" smtClean="0"/>
              <a:t>priznato</a:t>
            </a:r>
            <a:r>
              <a:rPr lang="en-US" dirty="0" smtClean="0"/>
              <a:t> </a:t>
            </a:r>
            <a:r>
              <a:rPr lang="en-US" dirty="0" err="1" smtClean="0"/>
              <a:t>primaocu</a:t>
            </a:r>
            <a:r>
              <a:rPr lang="en-US" dirty="0" smtClean="0"/>
              <a:t> </a:t>
            </a:r>
            <a:r>
              <a:rPr lang="en-US" dirty="0" err="1" smtClean="0"/>
              <a:t>licence</a:t>
            </a:r>
            <a:r>
              <a:rPr lang="en-US" dirty="0" smtClean="0"/>
              <a: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Literatura</a:t>
            </a:r>
            <a:endParaRPr lang="en-US" dirty="0"/>
          </a:p>
        </p:txBody>
      </p:sp>
      <p:sp>
        <p:nvSpPr>
          <p:cNvPr id="3" name="Rezervirano mjesto sadržaja 2"/>
          <p:cNvSpPr>
            <a:spLocks noGrp="1"/>
          </p:cNvSpPr>
          <p:nvPr>
            <p:ph idx="1"/>
          </p:nvPr>
        </p:nvSpPr>
        <p:spPr/>
        <p:txBody>
          <a:bodyPr/>
          <a:lstStyle/>
          <a:p>
            <a:pPr algn="just">
              <a:buNone/>
            </a:pPr>
            <a:r>
              <a:rPr lang="hr-HR" dirty="0" err="1" smtClean="0"/>
              <a:t>Trifković</a:t>
            </a:r>
            <a:r>
              <a:rPr lang="hr-HR" dirty="0" smtClean="0"/>
              <a:t>, Simić, </a:t>
            </a:r>
            <a:r>
              <a:rPr lang="hr-HR" dirty="0" err="1" smtClean="0"/>
              <a:t>Trivun</a:t>
            </a:r>
            <a:r>
              <a:rPr lang="hr-HR" dirty="0" smtClean="0"/>
              <a:t>: </a:t>
            </a:r>
          </a:p>
          <a:p>
            <a:pPr algn="just">
              <a:buNone/>
            </a:pPr>
            <a:r>
              <a:rPr lang="hr-HR" dirty="0" smtClean="0"/>
              <a:t>Poslovno pravo - ugovori, vrijednosni papiri i pravo konkurencije, Ekonomski fakultet u Sarajevu, Sarajevo, 2004.godine, </a:t>
            </a:r>
            <a:r>
              <a:rPr lang="hr-HR" dirty="0" smtClean="0"/>
              <a:t>str.231-243.</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dirty="0" err="1" smtClean="0"/>
              <a:t>Prava</a:t>
            </a:r>
            <a:r>
              <a:rPr lang="en-US" dirty="0" smtClean="0"/>
              <a:t> </a:t>
            </a:r>
            <a:r>
              <a:rPr lang="en-US" dirty="0" err="1" smtClean="0"/>
              <a:t>industrijske</a:t>
            </a:r>
            <a:r>
              <a:rPr lang="en-US" dirty="0" smtClean="0"/>
              <a:t> </a:t>
            </a:r>
            <a:r>
              <a:rPr lang="en-US" dirty="0" err="1" smtClean="0"/>
              <a:t>svojine</a:t>
            </a:r>
            <a:r>
              <a:rPr lang="en-US" dirty="0" smtClean="0"/>
              <a:t> </a:t>
            </a:r>
            <a:r>
              <a:rPr lang="en-US" dirty="0" err="1" smtClean="0"/>
              <a:t>mogu</a:t>
            </a:r>
            <a:r>
              <a:rPr lang="en-US" dirty="0" smtClean="0"/>
              <a:t> se </a:t>
            </a:r>
            <a:r>
              <a:rPr lang="en-US" dirty="0" err="1" smtClean="0"/>
              <a:t>prenositi</a:t>
            </a:r>
            <a:r>
              <a:rPr lang="en-US" dirty="0" smtClean="0"/>
              <a:t> </a:t>
            </a:r>
            <a:r>
              <a:rPr lang="en-US" dirty="0" err="1" smtClean="0"/>
              <a:t>na</a:t>
            </a:r>
            <a:r>
              <a:rPr lang="en-US" dirty="0" smtClean="0"/>
              <a:t> </a:t>
            </a:r>
            <a:r>
              <a:rPr lang="en-US" dirty="0" err="1" smtClean="0"/>
              <a:t>druga</a:t>
            </a:r>
            <a:r>
              <a:rPr lang="en-US" dirty="0" smtClean="0"/>
              <a:t> </a:t>
            </a:r>
            <a:r>
              <a:rPr lang="en-US" dirty="0" err="1" smtClean="0"/>
              <a:t>lica</a:t>
            </a:r>
            <a:r>
              <a:rPr lang="en-US" dirty="0" smtClean="0"/>
              <a:t> u </a:t>
            </a:r>
            <a:r>
              <a:rPr lang="en-US" dirty="0" err="1" smtClean="0"/>
              <a:t>cjelini</a:t>
            </a:r>
            <a:r>
              <a:rPr lang="en-US" dirty="0" smtClean="0"/>
              <a:t> </a:t>
            </a:r>
            <a:r>
              <a:rPr lang="en-US" dirty="0" err="1" smtClean="0"/>
              <a:t>i</a:t>
            </a:r>
            <a:r>
              <a:rPr lang="en-US" dirty="0" smtClean="0"/>
              <a:t> </a:t>
            </a:r>
            <a:r>
              <a:rPr lang="en-US" dirty="0" err="1" smtClean="0"/>
              <a:t>djelimično</a:t>
            </a:r>
            <a:r>
              <a:rPr lang="en-US" dirty="0" smtClean="0"/>
              <a:t>. U </a:t>
            </a:r>
            <a:r>
              <a:rPr lang="en-US" dirty="0" err="1" smtClean="0"/>
              <a:t>prvom</a:t>
            </a:r>
            <a:r>
              <a:rPr lang="en-US" dirty="0" smtClean="0"/>
              <a:t> </a:t>
            </a:r>
            <a:r>
              <a:rPr lang="en-US" dirty="0" err="1" smtClean="0"/>
              <a:t>slučaju</a:t>
            </a:r>
            <a:r>
              <a:rPr lang="en-US" dirty="0" smtClean="0"/>
              <a:t> se </a:t>
            </a:r>
            <a:r>
              <a:rPr lang="en-US" dirty="0" err="1" smtClean="0"/>
              <a:t>i</a:t>
            </a:r>
            <a:r>
              <a:rPr lang="en-US" dirty="0" smtClean="0"/>
              <a:t> u </a:t>
            </a:r>
            <a:r>
              <a:rPr lang="en-US" dirty="0" err="1" smtClean="0"/>
              <a:t>zakonodavstvu</a:t>
            </a:r>
            <a:r>
              <a:rPr lang="en-US" dirty="0" smtClean="0"/>
              <a:t> </a:t>
            </a:r>
            <a:r>
              <a:rPr lang="en-US" dirty="0" err="1" smtClean="0"/>
              <a:t>i</a:t>
            </a:r>
            <a:r>
              <a:rPr lang="en-US" dirty="0" smtClean="0"/>
              <a:t> u </a:t>
            </a:r>
            <a:r>
              <a:rPr lang="en-US" dirty="0" err="1" smtClean="0"/>
              <a:t>teoriji</a:t>
            </a:r>
            <a:r>
              <a:rPr lang="en-US" dirty="0" smtClean="0"/>
              <a:t> </a:t>
            </a:r>
            <a:r>
              <a:rPr lang="en-US" dirty="0" err="1" smtClean="0"/>
              <a:t>govori</a:t>
            </a:r>
            <a:r>
              <a:rPr lang="en-US" dirty="0" smtClean="0"/>
              <a:t> o </a:t>
            </a:r>
            <a:r>
              <a:rPr lang="en-US" dirty="0" err="1" smtClean="0"/>
              <a:t>prenosu</a:t>
            </a:r>
            <a:r>
              <a:rPr lang="en-US" dirty="0" smtClean="0"/>
              <a:t> </a:t>
            </a:r>
            <a:r>
              <a:rPr lang="en-US" dirty="0" err="1" smtClean="0"/>
              <a:t>prava</a:t>
            </a:r>
            <a:r>
              <a:rPr lang="en-US" dirty="0" smtClean="0"/>
              <a:t>. </a:t>
            </a:r>
            <a:r>
              <a:rPr lang="en-US" dirty="0" err="1" smtClean="0"/>
              <a:t>Ugovor</a:t>
            </a:r>
            <a:r>
              <a:rPr lang="hr-HR" dirty="0" smtClean="0"/>
              <a:t> </a:t>
            </a:r>
            <a:r>
              <a:rPr lang="vi-VN" dirty="0" smtClean="0"/>
              <a:t>kojim se to čini je po svojoj pravnoj prirodi ugovor o cesiji</a:t>
            </a:r>
            <a:r>
              <a:rPr lang="vi-VN" dirty="0" smtClean="0"/>
              <a:t>. </a:t>
            </a:r>
            <a:r>
              <a:rPr lang="vi-VN" dirty="0" smtClean="0"/>
              <a:t>Prenos samo prava na upotrebu ili korišćenje objekata industrijske svojine, osim kolektivnog žiga i geografske oznake </a:t>
            </a:r>
            <a:r>
              <a:rPr lang="vi-VN" dirty="0" smtClean="0"/>
              <a:t>, </a:t>
            </a:r>
            <a:r>
              <a:rPr lang="vi-VN" dirty="0" smtClean="0"/>
              <a:t>naziva se licencom ili licencijom. Riječ je latinskog porijekla - “licentia” - i označava dozvolu, dopuštanje ili slobodu za korišćenje tuđeg isključivog prava industrijskog vlasništva</a:t>
            </a:r>
            <a:r>
              <a:rPr lang="vi-VN" dirty="0" smtClean="0"/>
              <a:t>.</a:t>
            </a:r>
            <a:endParaRPr lang="vi-VN" dirty="0" smtClean="0"/>
          </a:p>
          <a:p>
            <a:r>
              <a:rPr lang="vi-VN" dirty="0" smtClean="0"/>
              <a:t>Dopuštenje za korištenje tuđeg patenta može biti zasnovano na administrativnom aktu nadležnog upravnog organa</a:t>
            </a:r>
            <a:r>
              <a:rPr lang="vi-VN" dirty="0" smtClean="0"/>
              <a:t>. </a:t>
            </a:r>
            <a:r>
              <a:rPr lang="vi-VN" dirty="0" smtClean="0"/>
              <a:t>Ostali prenosivi objekti prava industrijske svojine: tehničko znanje i iskustvo (know-how), žig, uzorak i modeli, koji se sada definišu kao industrijski dizajn, ustupaju se isključivo ugovorom. U principu se i patent prenosi na isti način. Takva licenca se naziva ugovornom.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62500" lnSpcReduction="20000"/>
          </a:bodyPr>
          <a:lstStyle/>
          <a:p>
            <a:r>
              <a:rPr lang="en-US" dirty="0" smtClean="0"/>
              <a:t>Pored prenosivih </a:t>
            </a:r>
            <a:r>
              <a:rPr lang="en-US" dirty="0" err="1" smtClean="0"/>
              <a:t>objekata</a:t>
            </a:r>
            <a:r>
              <a:rPr lang="en-US" dirty="0" smtClean="0"/>
              <a:t> </a:t>
            </a:r>
            <a:r>
              <a:rPr lang="en-US" dirty="0" err="1" smtClean="0"/>
              <a:t>industrijskog</a:t>
            </a:r>
            <a:r>
              <a:rPr lang="en-US" dirty="0" smtClean="0"/>
              <a:t> </a:t>
            </a:r>
            <a:r>
              <a:rPr lang="en-US" dirty="0" err="1" smtClean="0"/>
              <a:t>vlasništva</a:t>
            </a:r>
            <a:r>
              <a:rPr lang="en-US" dirty="0" smtClean="0"/>
              <a:t>, </a:t>
            </a:r>
            <a:r>
              <a:rPr lang="en-US" dirty="0" err="1" smtClean="0"/>
              <a:t>ugovorom</a:t>
            </a:r>
            <a:r>
              <a:rPr lang="en-US" dirty="0" smtClean="0"/>
              <a:t> o </a:t>
            </a:r>
            <a:r>
              <a:rPr lang="en-US" dirty="0" err="1" smtClean="0"/>
              <a:t>licenci</a:t>
            </a:r>
            <a:r>
              <a:rPr lang="en-US" dirty="0" smtClean="0"/>
              <a:t> se </a:t>
            </a:r>
            <a:r>
              <a:rPr lang="en-US" dirty="0" err="1" smtClean="0"/>
              <a:t>mogu</a:t>
            </a:r>
            <a:r>
              <a:rPr lang="en-US" dirty="0" smtClean="0"/>
              <a:t> </a:t>
            </a:r>
            <a:r>
              <a:rPr lang="en-US" dirty="0" err="1" smtClean="0"/>
              <a:t>ustupati</a:t>
            </a:r>
            <a:r>
              <a:rPr lang="en-US" dirty="0" smtClean="0"/>
              <a:t> </a:t>
            </a:r>
            <a:r>
              <a:rPr lang="en-US" dirty="0" err="1" smtClean="0"/>
              <a:t>i</a:t>
            </a:r>
            <a:r>
              <a:rPr lang="en-US" dirty="0" smtClean="0"/>
              <a:t> </a:t>
            </a:r>
            <a:r>
              <a:rPr lang="en-US" dirty="0" err="1" smtClean="0"/>
              <a:t>prava</a:t>
            </a:r>
            <a:r>
              <a:rPr lang="en-US" dirty="0" smtClean="0"/>
              <a:t> </a:t>
            </a:r>
            <a:r>
              <a:rPr lang="en-US" dirty="0" err="1" smtClean="0"/>
              <a:t>koja</a:t>
            </a:r>
            <a:r>
              <a:rPr lang="en-US" dirty="0" smtClean="0"/>
              <a:t> </a:t>
            </a:r>
            <a:r>
              <a:rPr lang="en-US" dirty="0" err="1" smtClean="0"/>
              <a:t>još</a:t>
            </a:r>
            <a:r>
              <a:rPr lang="en-US" dirty="0" smtClean="0"/>
              <a:t> </a:t>
            </a:r>
            <a:r>
              <a:rPr lang="en-US" dirty="0" err="1" smtClean="0"/>
              <a:t>nisu</a:t>
            </a:r>
            <a:r>
              <a:rPr lang="en-US" dirty="0" smtClean="0"/>
              <a:t> </a:t>
            </a:r>
            <a:r>
              <a:rPr lang="en-US" dirty="0" err="1" smtClean="0"/>
              <a:t>definitivno</a:t>
            </a:r>
            <a:r>
              <a:rPr lang="en-US" dirty="0" smtClean="0"/>
              <a:t> </a:t>
            </a:r>
            <a:r>
              <a:rPr lang="en-US" dirty="0" err="1" smtClean="0"/>
              <a:t>zaštićena</a:t>
            </a:r>
            <a:r>
              <a:rPr lang="en-US" dirty="0" smtClean="0"/>
              <a:t>. </a:t>
            </a:r>
            <a:r>
              <a:rPr lang="en-US" dirty="0" err="1" smtClean="0"/>
              <a:t>Tu</a:t>
            </a:r>
            <a:r>
              <a:rPr lang="en-US" dirty="0" smtClean="0"/>
              <a:t> </a:t>
            </a:r>
            <a:r>
              <a:rPr lang="en-US" dirty="0" err="1" smtClean="0"/>
              <a:t>mogućnost</a:t>
            </a:r>
            <a:r>
              <a:rPr lang="en-US" dirty="0" smtClean="0"/>
              <a:t> </a:t>
            </a:r>
            <a:r>
              <a:rPr lang="en-US" dirty="0" err="1" smtClean="0"/>
              <a:t>ima</a:t>
            </a:r>
            <a:r>
              <a:rPr lang="en-US" dirty="0" smtClean="0"/>
              <a:t> </a:t>
            </a:r>
            <a:r>
              <a:rPr lang="en-US" dirty="0" err="1" smtClean="0"/>
              <a:t>podnosilac</a:t>
            </a:r>
            <a:r>
              <a:rPr lang="en-US" dirty="0" smtClean="0"/>
              <a:t> </a:t>
            </a:r>
            <a:r>
              <a:rPr lang="en-US" dirty="0" err="1" smtClean="0"/>
              <a:t>prijave</a:t>
            </a:r>
            <a:r>
              <a:rPr lang="en-US" dirty="0" smtClean="0"/>
              <a:t> </a:t>
            </a:r>
            <a:r>
              <a:rPr lang="en-US" dirty="0" err="1" smtClean="0"/>
              <a:t>patenta</a:t>
            </a:r>
            <a:r>
              <a:rPr lang="en-US" dirty="0" smtClean="0"/>
              <a:t>, </a:t>
            </a:r>
            <a:r>
              <a:rPr lang="en-US" dirty="0" err="1" smtClean="0"/>
              <a:t>modela</a:t>
            </a:r>
            <a:r>
              <a:rPr lang="en-US" dirty="0" smtClean="0"/>
              <a:t>, </a:t>
            </a:r>
            <a:r>
              <a:rPr lang="en-US" dirty="0" err="1" smtClean="0"/>
              <a:t>uzorka</a:t>
            </a:r>
            <a:r>
              <a:rPr lang="en-US" dirty="0" smtClean="0"/>
              <a:t> </a:t>
            </a:r>
            <a:r>
              <a:rPr lang="en-US" dirty="0" err="1" smtClean="0"/>
              <a:t>i</a:t>
            </a:r>
            <a:r>
              <a:rPr lang="en-US" dirty="0" smtClean="0"/>
              <a:t> </a:t>
            </a:r>
            <a:r>
              <a:rPr lang="en-US" dirty="0" err="1" smtClean="0"/>
              <a:t>žiga</a:t>
            </a:r>
            <a:r>
              <a:rPr lang="en-US" dirty="0" smtClean="0"/>
              <a:t>. </a:t>
            </a:r>
            <a:r>
              <a:rPr lang="en-US" dirty="0" err="1" smtClean="0"/>
              <a:t>Bez</a:t>
            </a:r>
            <a:r>
              <a:rPr lang="en-US" dirty="0" smtClean="0"/>
              <a:t> </a:t>
            </a:r>
            <a:r>
              <a:rPr lang="en-US" dirty="0" err="1" smtClean="0"/>
              <a:t>obzira</a:t>
            </a:r>
            <a:r>
              <a:rPr lang="en-US" dirty="0" smtClean="0"/>
              <a:t> </a:t>
            </a:r>
            <a:r>
              <a:rPr lang="en-US" dirty="0" err="1" smtClean="0"/>
              <a:t>na</a:t>
            </a:r>
            <a:r>
              <a:rPr lang="en-US" dirty="0" smtClean="0"/>
              <a:t> </a:t>
            </a:r>
            <a:r>
              <a:rPr lang="en-US" dirty="0" err="1" smtClean="0"/>
              <a:t>predmet</a:t>
            </a:r>
            <a:r>
              <a:rPr lang="en-US" dirty="0" smtClean="0"/>
              <a:t>, </a:t>
            </a:r>
            <a:r>
              <a:rPr lang="en-US" dirty="0" err="1" smtClean="0"/>
              <a:t>svaki</a:t>
            </a:r>
            <a:r>
              <a:rPr lang="en-US" dirty="0" smtClean="0"/>
              <a:t> </a:t>
            </a:r>
            <a:r>
              <a:rPr lang="en-US" dirty="0" err="1" smtClean="0"/>
              <a:t>ugovor</a:t>
            </a:r>
            <a:r>
              <a:rPr lang="en-US" dirty="0" smtClean="0"/>
              <a:t> o </a:t>
            </a:r>
            <a:r>
              <a:rPr lang="en-US" dirty="0" err="1" smtClean="0"/>
              <a:t>licenci</a:t>
            </a:r>
            <a:r>
              <a:rPr lang="en-US" dirty="0" smtClean="0"/>
              <a:t> </a:t>
            </a:r>
            <a:r>
              <a:rPr lang="en-US" dirty="0" err="1" smtClean="0"/>
              <a:t>ima</a:t>
            </a:r>
            <a:r>
              <a:rPr lang="en-US" dirty="0" smtClean="0"/>
              <a:t> </a:t>
            </a:r>
            <a:r>
              <a:rPr lang="en-US" dirty="0" err="1" smtClean="0"/>
              <a:t>izvjesne</a:t>
            </a:r>
            <a:r>
              <a:rPr lang="en-US" dirty="0" smtClean="0"/>
              <a:t> </a:t>
            </a:r>
            <a:r>
              <a:rPr lang="en-US" dirty="0" err="1" smtClean="0"/>
              <a:t>specifičnosti</a:t>
            </a:r>
            <a:r>
              <a:rPr lang="en-US" dirty="0" smtClean="0"/>
              <a:t>. One </a:t>
            </a:r>
            <a:r>
              <a:rPr lang="en-US" dirty="0" err="1" smtClean="0"/>
              <a:t>potiču</a:t>
            </a:r>
            <a:r>
              <a:rPr lang="en-US" dirty="0" smtClean="0"/>
              <a:t> </a:t>
            </a:r>
            <a:r>
              <a:rPr lang="en-US" dirty="0" err="1" smtClean="0"/>
              <a:t>najprije</a:t>
            </a:r>
            <a:r>
              <a:rPr lang="en-US" dirty="0" smtClean="0"/>
              <a:t> </a:t>
            </a:r>
            <a:r>
              <a:rPr lang="en-US" dirty="0" err="1" smtClean="0"/>
              <a:t>iz</a:t>
            </a:r>
            <a:r>
              <a:rPr lang="en-US" dirty="0" smtClean="0"/>
              <a:t> </a:t>
            </a:r>
            <a:r>
              <a:rPr lang="en-US" dirty="0" err="1" smtClean="0"/>
              <a:t>osobenosti</a:t>
            </a:r>
            <a:r>
              <a:rPr lang="en-US" dirty="0" smtClean="0"/>
              <a:t> </a:t>
            </a:r>
            <a:r>
              <a:rPr lang="en-US" dirty="0" err="1" smtClean="0"/>
              <a:t>objekata</a:t>
            </a:r>
            <a:r>
              <a:rPr lang="en-US" dirty="0" smtClean="0"/>
              <a:t> </a:t>
            </a:r>
            <a:r>
              <a:rPr lang="en-US" dirty="0" err="1" smtClean="0"/>
              <a:t>i</a:t>
            </a:r>
            <a:r>
              <a:rPr lang="en-US" dirty="0" smtClean="0"/>
              <a:t> </a:t>
            </a:r>
            <a:r>
              <a:rPr lang="en-US" dirty="0" err="1" smtClean="0"/>
              <a:t>prava</a:t>
            </a:r>
            <a:r>
              <a:rPr lang="en-US" dirty="0" smtClean="0"/>
              <a:t> </a:t>
            </a:r>
            <a:r>
              <a:rPr lang="en-US" dirty="0" err="1" smtClean="0"/>
              <a:t>industrijske</a:t>
            </a:r>
            <a:r>
              <a:rPr lang="en-US" dirty="0" smtClean="0"/>
              <a:t> </a:t>
            </a:r>
            <a:r>
              <a:rPr lang="en-US" dirty="0" err="1" smtClean="0"/>
              <a:t>svojine</a:t>
            </a:r>
            <a:r>
              <a:rPr lang="en-US" dirty="0" smtClean="0"/>
              <a:t>, a </a:t>
            </a:r>
            <a:r>
              <a:rPr lang="en-US" dirty="0" err="1" smtClean="0"/>
              <a:t>potom</a:t>
            </a:r>
            <a:r>
              <a:rPr lang="en-US" dirty="0" smtClean="0"/>
              <a:t> </a:t>
            </a:r>
            <a:r>
              <a:rPr lang="en-US" dirty="0" err="1" smtClean="0"/>
              <a:t>iz</a:t>
            </a:r>
            <a:r>
              <a:rPr lang="en-US" dirty="0" smtClean="0"/>
              <a:t> </a:t>
            </a:r>
            <a:r>
              <a:rPr lang="en-US" dirty="0" err="1" smtClean="0"/>
              <a:t>zakonske</a:t>
            </a:r>
            <a:r>
              <a:rPr lang="en-US" dirty="0" smtClean="0"/>
              <a:t> regulative </a:t>
            </a:r>
            <a:r>
              <a:rPr lang="en-US" dirty="0" err="1" smtClean="0"/>
              <a:t>unutar</a:t>
            </a:r>
            <a:r>
              <a:rPr lang="en-US" dirty="0" smtClean="0"/>
              <a:t> </a:t>
            </a:r>
            <a:r>
              <a:rPr lang="en-US" dirty="0" err="1" smtClean="0"/>
              <a:t>koje</a:t>
            </a:r>
            <a:r>
              <a:rPr lang="en-US" dirty="0" smtClean="0"/>
              <a:t> se </a:t>
            </a:r>
            <a:r>
              <a:rPr lang="en-US" dirty="0" err="1" smtClean="0"/>
              <a:t>autonomija</a:t>
            </a:r>
            <a:r>
              <a:rPr lang="en-US" dirty="0" smtClean="0"/>
              <a:t> </a:t>
            </a:r>
            <a:r>
              <a:rPr lang="en-US" dirty="0" err="1" smtClean="0"/>
              <a:t>volje</a:t>
            </a:r>
            <a:r>
              <a:rPr lang="en-US" dirty="0" smtClean="0"/>
              <a:t> </a:t>
            </a:r>
            <a:r>
              <a:rPr lang="en-US" dirty="0" err="1" smtClean="0"/>
              <a:t>stranaka</a:t>
            </a:r>
            <a:r>
              <a:rPr lang="en-US" dirty="0" smtClean="0"/>
              <a:t> </a:t>
            </a:r>
            <a:r>
              <a:rPr lang="en-US" dirty="0" err="1" smtClean="0"/>
              <a:t>mora</a:t>
            </a:r>
            <a:r>
              <a:rPr lang="en-US" dirty="0" smtClean="0"/>
              <a:t> </a:t>
            </a:r>
            <a:r>
              <a:rPr lang="en-US" dirty="0" err="1" smtClean="0"/>
              <a:t>da</a:t>
            </a:r>
            <a:r>
              <a:rPr lang="en-US" dirty="0" smtClean="0"/>
              <a:t> </a:t>
            </a:r>
            <a:r>
              <a:rPr lang="en-US" dirty="0" err="1" smtClean="0"/>
              <a:t>kreće</a:t>
            </a:r>
            <a:r>
              <a:rPr lang="en-US" dirty="0" smtClean="0"/>
              <a:t>. Us </a:t>
            </a:r>
            <a:r>
              <a:rPr lang="en-US" dirty="0" err="1" smtClean="0"/>
              <a:t>prkos</a:t>
            </a:r>
            <a:r>
              <a:rPr lang="en-US" dirty="0" smtClean="0"/>
              <a:t> tome </a:t>
            </a:r>
            <a:r>
              <a:rPr lang="en-US" dirty="0" err="1" smtClean="0"/>
              <a:t>moguće</a:t>
            </a:r>
            <a:r>
              <a:rPr lang="en-US" dirty="0" smtClean="0"/>
              <a:t> je </a:t>
            </a:r>
            <a:r>
              <a:rPr lang="en-US" dirty="0" err="1" smtClean="0"/>
              <a:t>konstruisati</a:t>
            </a:r>
            <a:r>
              <a:rPr lang="en-US" dirty="0" smtClean="0"/>
              <a:t> </a:t>
            </a:r>
            <a:r>
              <a:rPr lang="en-US" dirty="0" err="1" smtClean="0"/>
              <a:t>i</a:t>
            </a:r>
            <a:r>
              <a:rPr lang="en-US" dirty="0" smtClean="0"/>
              <a:t> </a:t>
            </a:r>
            <a:r>
              <a:rPr lang="en-US" dirty="0" err="1" smtClean="0"/>
              <a:t>opšti</a:t>
            </a:r>
            <a:r>
              <a:rPr lang="en-US" dirty="0" smtClean="0"/>
              <a:t> tip </a:t>
            </a:r>
            <a:r>
              <a:rPr lang="en-US" dirty="0" err="1" smtClean="0"/>
              <a:t>ugovora</a:t>
            </a:r>
            <a:r>
              <a:rPr lang="en-US" dirty="0" smtClean="0"/>
              <a:t> o </a:t>
            </a:r>
            <a:r>
              <a:rPr lang="en-US" dirty="0" err="1" smtClean="0"/>
              <a:t>licenci</a:t>
            </a:r>
            <a:r>
              <a:rPr lang="en-US" dirty="0" smtClean="0"/>
              <a:t>. </a:t>
            </a:r>
            <a:r>
              <a:rPr lang="en-US" dirty="0" err="1" smtClean="0"/>
              <a:t>Tako</a:t>
            </a:r>
            <a:r>
              <a:rPr lang="en-US" dirty="0" smtClean="0"/>
              <a:t> je </a:t>
            </a:r>
            <a:r>
              <a:rPr lang="en-US" dirty="0" err="1" smtClean="0"/>
              <a:t>postupio</a:t>
            </a:r>
            <a:r>
              <a:rPr lang="en-US" dirty="0" smtClean="0"/>
              <a:t> </a:t>
            </a:r>
            <a:r>
              <a:rPr lang="en-US" dirty="0" err="1" smtClean="0"/>
              <a:t>i</a:t>
            </a:r>
            <a:r>
              <a:rPr lang="en-US" dirty="0" smtClean="0"/>
              <a:t> </a:t>
            </a:r>
            <a:r>
              <a:rPr lang="en-US" dirty="0" err="1" smtClean="0"/>
              <a:t>Zakon</a:t>
            </a:r>
            <a:r>
              <a:rPr lang="en-US" dirty="0" smtClean="0"/>
              <a:t> o </a:t>
            </a:r>
            <a:r>
              <a:rPr lang="en-US" dirty="0" err="1" smtClean="0"/>
              <a:t>obligacionim</a:t>
            </a:r>
            <a:r>
              <a:rPr lang="en-US" dirty="0" smtClean="0"/>
              <a:t> </a:t>
            </a:r>
            <a:r>
              <a:rPr lang="en-US" dirty="0" err="1" smtClean="0"/>
              <a:t>odnosima</a:t>
            </a:r>
            <a:r>
              <a:rPr lang="en-US" dirty="0" smtClean="0"/>
              <a:t> (</a:t>
            </a:r>
            <a:r>
              <a:rPr lang="en-US" dirty="0" err="1" smtClean="0"/>
              <a:t>čl</a:t>
            </a:r>
            <a:r>
              <a:rPr lang="en-US" dirty="0" smtClean="0"/>
              <a:t>. 686 - 711).</a:t>
            </a:r>
          </a:p>
          <a:p>
            <a:r>
              <a:rPr lang="en-US" dirty="0" err="1" smtClean="0"/>
              <a:t>Značaj</a:t>
            </a:r>
            <a:r>
              <a:rPr lang="en-US" dirty="0" smtClean="0"/>
              <a:t> </a:t>
            </a:r>
            <a:r>
              <a:rPr lang="en-US" dirty="0" err="1" smtClean="0"/>
              <a:t>ugovora</a:t>
            </a:r>
            <a:r>
              <a:rPr lang="en-US" dirty="0" smtClean="0"/>
              <a:t> o </a:t>
            </a:r>
            <a:r>
              <a:rPr lang="en-US" dirty="0" err="1" smtClean="0"/>
              <a:t>licenci</a:t>
            </a:r>
            <a:r>
              <a:rPr lang="en-US" dirty="0" smtClean="0"/>
              <a:t> je </a:t>
            </a:r>
            <a:r>
              <a:rPr lang="en-US" dirty="0" err="1" smtClean="0"/>
              <a:t>ogroman</a:t>
            </a:r>
            <a:r>
              <a:rPr lang="en-US" dirty="0" smtClean="0"/>
              <a:t>. On je instrument </a:t>
            </a:r>
            <a:r>
              <a:rPr lang="en-US" dirty="0" err="1" smtClean="0"/>
              <a:t>koji</a:t>
            </a:r>
            <a:r>
              <a:rPr lang="en-US" dirty="0" smtClean="0"/>
              <a:t> </a:t>
            </a:r>
            <a:r>
              <a:rPr lang="en-US" dirty="0" err="1" smtClean="0"/>
              <a:t>omogućava</a:t>
            </a:r>
            <a:r>
              <a:rPr lang="en-US" dirty="0" smtClean="0"/>
              <a:t> </a:t>
            </a:r>
            <a:r>
              <a:rPr lang="en-US" dirty="0" err="1" smtClean="0"/>
              <a:t>prenosiocu</a:t>
            </a:r>
            <a:r>
              <a:rPr lang="en-US" dirty="0" smtClean="0"/>
              <a:t> </a:t>
            </a:r>
            <a:r>
              <a:rPr lang="en-US" dirty="0" err="1" smtClean="0"/>
              <a:t>valorizaciju</a:t>
            </a:r>
            <a:r>
              <a:rPr lang="en-US" dirty="0" smtClean="0"/>
              <a:t> </a:t>
            </a:r>
            <a:r>
              <a:rPr lang="en-US" dirty="0" err="1" smtClean="0"/>
              <a:t>resursa</a:t>
            </a:r>
            <a:r>
              <a:rPr lang="en-US" dirty="0" smtClean="0"/>
              <a:t> </a:t>
            </a:r>
            <a:r>
              <a:rPr lang="en-US" dirty="0" err="1" smtClean="0"/>
              <a:t>uloženih</a:t>
            </a:r>
            <a:r>
              <a:rPr lang="en-US" dirty="0" smtClean="0"/>
              <a:t> u </a:t>
            </a:r>
            <a:r>
              <a:rPr lang="en-US" dirty="0" err="1" smtClean="0"/>
              <a:t>naučnoistraživački</a:t>
            </a:r>
            <a:r>
              <a:rPr lang="en-US" dirty="0" smtClean="0"/>
              <a:t> </a:t>
            </a:r>
            <a:r>
              <a:rPr lang="en-US" dirty="0" err="1" smtClean="0"/>
              <a:t>i</a:t>
            </a:r>
            <a:r>
              <a:rPr lang="en-US" dirty="0" smtClean="0"/>
              <a:t> </a:t>
            </a:r>
            <a:r>
              <a:rPr lang="en-US" dirty="0" err="1" smtClean="0"/>
              <a:t>organizacioni</a:t>
            </a:r>
            <a:r>
              <a:rPr lang="en-US" dirty="0" smtClean="0"/>
              <a:t> </a:t>
            </a:r>
            <a:r>
              <a:rPr lang="en-US" dirty="0" err="1" smtClean="0"/>
              <a:t>rad</a:t>
            </a:r>
            <a:r>
              <a:rPr lang="en-US" dirty="0" smtClean="0"/>
              <a:t>, a </a:t>
            </a:r>
            <a:r>
              <a:rPr lang="en-US" dirty="0" err="1" smtClean="0"/>
              <a:t>primaocu</a:t>
            </a:r>
            <a:r>
              <a:rPr lang="en-US" dirty="0" smtClean="0"/>
              <a:t> </a:t>
            </a:r>
            <a:r>
              <a:rPr lang="en-US" dirty="0" err="1" smtClean="0"/>
              <a:t>sticanje</a:t>
            </a:r>
            <a:r>
              <a:rPr lang="en-US" dirty="0" smtClean="0"/>
              <a:t> </a:t>
            </a:r>
            <a:r>
              <a:rPr lang="en-US" dirty="0" err="1" smtClean="0"/>
              <a:t>potrebnih</a:t>
            </a:r>
            <a:r>
              <a:rPr lang="en-US" dirty="0" smtClean="0"/>
              <a:t> </a:t>
            </a:r>
            <a:r>
              <a:rPr lang="en-US" dirty="0" err="1" smtClean="0"/>
              <a:t>znanja</a:t>
            </a:r>
            <a:r>
              <a:rPr lang="en-US" dirty="0" smtClean="0"/>
              <a:t> </a:t>
            </a:r>
            <a:r>
              <a:rPr lang="en-US" dirty="0" err="1" smtClean="0"/>
              <a:t>brzo</a:t>
            </a:r>
            <a:r>
              <a:rPr lang="en-US" dirty="0" smtClean="0"/>
              <a:t> </a:t>
            </a:r>
            <a:r>
              <a:rPr lang="en-US" dirty="0" err="1" smtClean="0"/>
              <a:t>i</a:t>
            </a:r>
            <a:r>
              <a:rPr lang="en-US" dirty="0" smtClean="0"/>
              <a:t> </a:t>
            </a:r>
            <a:r>
              <a:rPr lang="en-US" dirty="0" err="1" smtClean="0"/>
              <a:t>uz</a:t>
            </a:r>
            <a:r>
              <a:rPr lang="en-US" dirty="0" smtClean="0"/>
              <a:t> </a:t>
            </a:r>
            <a:r>
              <a:rPr lang="en-US" dirty="0" err="1" smtClean="0"/>
              <a:t>minimalizaciju</a:t>
            </a:r>
            <a:r>
              <a:rPr lang="en-US" dirty="0" smtClean="0"/>
              <a:t> </a:t>
            </a:r>
            <a:r>
              <a:rPr lang="en-US" dirty="0" err="1" smtClean="0"/>
              <a:t>rizika</a:t>
            </a:r>
            <a:r>
              <a:rPr lang="en-US" dirty="0" smtClean="0"/>
              <a:t>. </a:t>
            </a:r>
            <a:r>
              <a:rPr lang="en-US" dirty="0" err="1" smtClean="0"/>
              <a:t>Zbog</a:t>
            </a:r>
            <a:r>
              <a:rPr lang="en-US" dirty="0" smtClean="0"/>
              <a:t> toga je </a:t>
            </a:r>
            <a:r>
              <a:rPr lang="en-US" dirty="0" err="1" smtClean="0"/>
              <a:t>ugovor</a:t>
            </a:r>
            <a:r>
              <a:rPr lang="en-US" dirty="0" smtClean="0"/>
              <a:t> o </a:t>
            </a:r>
            <a:r>
              <a:rPr lang="en-US" dirty="0" err="1" smtClean="0"/>
              <a:t>licenci</a:t>
            </a:r>
            <a:r>
              <a:rPr lang="en-US" dirty="0" smtClean="0"/>
              <a:t> </a:t>
            </a:r>
            <a:r>
              <a:rPr lang="en-US" dirty="0" err="1" smtClean="0"/>
              <a:t>kao</a:t>
            </a:r>
            <a:r>
              <a:rPr lang="en-US" dirty="0" smtClean="0"/>
              <a:t> </a:t>
            </a:r>
            <a:r>
              <a:rPr lang="en-US" dirty="0" err="1" smtClean="0"/>
              <a:t>samostalan</a:t>
            </a:r>
            <a:r>
              <a:rPr lang="en-US" dirty="0" smtClean="0"/>
              <a:t> </a:t>
            </a:r>
            <a:r>
              <a:rPr lang="en-US" dirty="0" err="1" smtClean="0"/>
              <a:t>pravni</a:t>
            </a:r>
            <a:r>
              <a:rPr lang="en-US" dirty="0" smtClean="0"/>
              <a:t> </a:t>
            </a:r>
            <a:r>
              <a:rPr lang="en-US" dirty="0" err="1" smtClean="0"/>
              <a:t>posao</a:t>
            </a:r>
            <a:r>
              <a:rPr lang="en-US" dirty="0" smtClean="0"/>
              <a:t> </a:t>
            </a:r>
            <a:r>
              <a:rPr lang="en-US" dirty="0" err="1" smtClean="0"/>
              <a:t>ili</a:t>
            </a:r>
            <a:r>
              <a:rPr lang="en-US" dirty="0" smtClean="0"/>
              <a:t> </a:t>
            </a:r>
            <a:r>
              <a:rPr lang="en-US" dirty="0" err="1" smtClean="0"/>
              <a:t>kao</a:t>
            </a:r>
            <a:r>
              <a:rPr lang="en-US" dirty="0" smtClean="0"/>
              <a:t> </a:t>
            </a:r>
            <a:r>
              <a:rPr lang="en-US" dirty="0" err="1" smtClean="0"/>
              <a:t>dio</a:t>
            </a:r>
            <a:r>
              <a:rPr lang="en-US" dirty="0" smtClean="0"/>
              <a:t> </a:t>
            </a:r>
            <a:r>
              <a:rPr lang="en-US" dirty="0" err="1" smtClean="0"/>
              <a:t>šireg</a:t>
            </a:r>
            <a:r>
              <a:rPr lang="en-US" dirty="0" smtClean="0"/>
              <a:t> </a:t>
            </a:r>
            <a:r>
              <a:rPr lang="en-US" dirty="0" err="1" smtClean="0"/>
              <a:t>ugovornog</a:t>
            </a:r>
            <a:r>
              <a:rPr lang="en-US" dirty="0" smtClean="0"/>
              <a:t> </a:t>
            </a:r>
            <a:r>
              <a:rPr lang="en-US" dirty="0" err="1" smtClean="0"/>
              <a:t>akta</a:t>
            </a:r>
            <a:r>
              <a:rPr lang="en-US" dirty="0" smtClean="0"/>
              <a:t> </a:t>
            </a:r>
            <a:r>
              <a:rPr lang="en-US" dirty="0" err="1" smtClean="0"/>
              <a:t>prisutan</a:t>
            </a:r>
            <a:r>
              <a:rPr lang="en-US" dirty="0" smtClean="0"/>
              <a:t> u </a:t>
            </a:r>
            <a:r>
              <a:rPr lang="en-US" dirty="0" err="1" smtClean="0"/>
              <a:t>većini</a:t>
            </a:r>
            <a:r>
              <a:rPr lang="en-US" dirty="0" smtClean="0"/>
              <a:t> </a:t>
            </a:r>
            <a:r>
              <a:rPr lang="en-US" dirty="0" err="1" smtClean="0"/>
              <a:t>poslova</a:t>
            </a:r>
            <a:r>
              <a:rPr lang="en-US" dirty="0" smtClean="0"/>
              <a:t> </a:t>
            </a:r>
            <a:r>
              <a:rPr lang="en-US" dirty="0" err="1" smtClean="0"/>
              <a:t>transfera</a:t>
            </a:r>
            <a:r>
              <a:rPr lang="en-US" dirty="0" smtClean="0"/>
              <a:t> </a:t>
            </a:r>
            <a:r>
              <a:rPr lang="en-US" dirty="0" err="1" smtClean="0"/>
              <a:t>tehnologije</a:t>
            </a:r>
            <a:r>
              <a:rPr lang="en-US" dirty="0" smtClean="0"/>
              <a:t> </a:t>
            </a:r>
            <a:r>
              <a:rPr lang="en-US" dirty="0" err="1" smtClean="0"/>
              <a:t>i</a:t>
            </a:r>
            <a:r>
              <a:rPr lang="en-US" dirty="0" smtClean="0"/>
              <a:t> </a:t>
            </a:r>
            <a:r>
              <a:rPr lang="en-US" dirty="0" err="1" smtClean="0"/>
              <a:t>direktnih</a:t>
            </a:r>
            <a:r>
              <a:rPr lang="en-US" dirty="0" smtClean="0"/>
              <a:t> </a:t>
            </a:r>
            <a:r>
              <a:rPr lang="en-US" dirty="0" err="1" smtClean="0"/>
              <a:t>stranih</a:t>
            </a:r>
            <a:r>
              <a:rPr lang="en-US" dirty="0" smtClean="0"/>
              <a:t> </a:t>
            </a:r>
            <a:r>
              <a:rPr lang="en-US" dirty="0" err="1" smtClean="0"/>
              <a:t>investicija</a:t>
            </a:r>
            <a:r>
              <a:rPr lang="en-US" dirty="0" smtClean="0"/>
              <a:t>. Ta </a:t>
            </a:r>
            <a:r>
              <a:rPr lang="en-US" dirty="0" err="1" smtClean="0"/>
              <a:t>činjenica</a:t>
            </a:r>
            <a:r>
              <a:rPr lang="en-US" dirty="0" smtClean="0"/>
              <a:t> je </a:t>
            </a:r>
            <a:r>
              <a:rPr lang="en-US" dirty="0" err="1" smtClean="0"/>
              <a:t>uticala</a:t>
            </a:r>
            <a:r>
              <a:rPr lang="en-US" dirty="0" smtClean="0"/>
              <a:t> </a:t>
            </a:r>
            <a:r>
              <a:rPr lang="en-US" dirty="0" err="1" smtClean="0"/>
              <a:t>i</a:t>
            </a:r>
            <a:r>
              <a:rPr lang="en-US" dirty="0" smtClean="0"/>
              <a:t> </a:t>
            </a:r>
            <a:r>
              <a:rPr lang="en-US" dirty="0" err="1" smtClean="0"/>
              <a:t>na</a:t>
            </a:r>
            <a:r>
              <a:rPr lang="en-US" dirty="0" smtClean="0"/>
              <a:t> </a:t>
            </a:r>
            <a:r>
              <a:rPr lang="en-US" dirty="0" err="1" smtClean="0"/>
              <a:t>izgled</a:t>
            </a:r>
            <a:r>
              <a:rPr lang="en-US" dirty="0" smtClean="0"/>
              <a:t> </a:t>
            </a:r>
            <a:r>
              <a:rPr lang="en-US" dirty="0" err="1" smtClean="0"/>
              <a:t>izvora</a:t>
            </a:r>
            <a:r>
              <a:rPr lang="en-US" dirty="0" smtClean="0"/>
              <a:t> </a:t>
            </a:r>
            <a:r>
              <a:rPr lang="en-US" dirty="0" err="1" smtClean="0"/>
              <a:t>prava</a:t>
            </a:r>
            <a:r>
              <a:rPr lang="en-US" dirty="0" smtClean="0"/>
              <a:t> </a:t>
            </a:r>
            <a:r>
              <a:rPr lang="en-US" dirty="0" err="1" smtClean="0"/>
              <a:t>za</a:t>
            </a:r>
            <a:r>
              <a:rPr lang="en-US" dirty="0" smtClean="0"/>
              <a:t> </a:t>
            </a:r>
            <a:r>
              <a:rPr lang="en-US" dirty="0" err="1" smtClean="0"/>
              <a:t>ovaj</a:t>
            </a:r>
            <a:r>
              <a:rPr lang="en-US" dirty="0" smtClean="0"/>
              <a:t> </a:t>
            </a:r>
            <a:r>
              <a:rPr lang="en-US" dirty="0" err="1" smtClean="0"/>
              <a:t>ugovor</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7500" lnSpcReduction="20000"/>
          </a:bodyPr>
          <a:lstStyle/>
          <a:p>
            <a:r>
              <a:rPr lang="en-US" b="1" dirty="0" smtClean="0"/>
              <a:t>2. </a:t>
            </a:r>
            <a:r>
              <a:rPr lang="en-US" b="1" dirty="0" err="1" smtClean="0"/>
              <a:t>Izvori</a:t>
            </a:r>
            <a:r>
              <a:rPr lang="en-US" b="1" dirty="0" smtClean="0"/>
              <a:t> </a:t>
            </a:r>
            <a:r>
              <a:rPr lang="en-US" b="1" dirty="0" err="1" smtClean="0"/>
              <a:t>prava</a:t>
            </a:r>
            <a:endParaRPr lang="en-US" b="1" dirty="0" smtClean="0"/>
          </a:p>
          <a:p>
            <a:r>
              <a:rPr lang="vi-VN" dirty="0" smtClean="0"/>
              <a:t>Izvori prava za ugovor o licenci se mogu podijeliti na međunarodne i domaće. Zahvaljujući snažnim tendencijama ka unifikaciji rješenja ove dvije grupe pravnih vrela, između njih postoji značajan stepen ujednačenosti.</a:t>
            </a:r>
          </a:p>
          <a:p>
            <a:r>
              <a:rPr lang="vi-VN" dirty="0" smtClean="0"/>
              <a:t>Za nas su najznačajnije sljedeće međunarodne konvencije: Konvencija o osnivanju svjetske organizacije za intelektualno vlasništvo, Pariška konvencija za zaštitu industrijskog vlasništva (1883), Madridski sporazum o međunarodnoj registraciji žigova (1981) i Lokarnski sporazum za međunarodnu klasifikaciju modela i uzoraka (1968).</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vi-VN" dirty="0" smtClean="0"/>
              <a:t>Od domaćih izvora na prvom mjestu se nalazi ZIS, posvećen utvrđivanju materijalno-pravnog režima objekata industrijske svojine koji se, zajedno sa pravima nad njima, prenose ugovorom o licenci. Drugo mjesto zauzima Zakon o vanjskotrgovinskom poslovanju. On uređuje ona pitanja sadržaja ugovora o licenci koja su značajna za zaštitu interesa domaćih subjekata i cijele zemlje u ovim poslovima sa elementom inostranosti. Obavezne (čl. 54) i zabranjene klauzule (čl. 55) odnose se na ugovore o licenci patenta i znanja (know-how). Napokon, Zakon o obligacionim odnosima sadrži detaljnu regulativu opšteg tipa ugovora o licenci (čl. 686-711). Uz uvažavanje specifičnosti pojedinih predmeta industrijske svojine, ugovor o licenci je ovim dobio svojstvo imenovanog pravnog posla.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b="1" dirty="0" smtClean="0"/>
              <a:t>3. </a:t>
            </a:r>
            <a:r>
              <a:rPr lang="en-US" b="1" dirty="0" err="1" smtClean="0"/>
              <a:t>Zaključivanje</a:t>
            </a:r>
            <a:r>
              <a:rPr lang="en-US" b="1" dirty="0" smtClean="0"/>
              <a:t> </a:t>
            </a:r>
            <a:r>
              <a:rPr lang="en-US" b="1" dirty="0" err="1" smtClean="0"/>
              <a:t>ugovora</a:t>
            </a:r>
            <a:endParaRPr lang="en-US" b="1" dirty="0" smtClean="0"/>
          </a:p>
          <a:p>
            <a:r>
              <a:rPr lang="en-US" dirty="0" err="1" smtClean="0"/>
              <a:t>Složenost</a:t>
            </a:r>
            <a:r>
              <a:rPr lang="en-US" dirty="0" smtClean="0"/>
              <a:t>, </a:t>
            </a:r>
            <a:r>
              <a:rPr lang="en-US" dirty="0" err="1" smtClean="0"/>
              <a:t>dugotrajnost</a:t>
            </a:r>
            <a:r>
              <a:rPr lang="en-US" dirty="0" smtClean="0"/>
              <a:t> </a:t>
            </a:r>
            <a:r>
              <a:rPr lang="en-US" dirty="0" err="1" smtClean="0"/>
              <a:t>i</a:t>
            </a:r>
            <a:r>
              <a:rPr lang="en-US" dirty="0" smtClean="0"/>
              <a:t> </a:t>
            </a:r>
            <a:r>
              <a:rPr lang="en-US" dirty="0" err="1" smtClean="0"/>
              <a:t>važnost</a:t>
            </a:r>
            <a:r>
              <a:rPr lang="en-US" dirty="0" smtClean="0"/>
              <a:t> </a:t>
            </a:r>
            <a:r>
              <a:rPr lang="en-US" dirty="0" err="1" smtClean="0"/>
              <a:t>ugovora</a:t>
            </a:r>
            <a:r>
              <a:rPr lang="en-US" dirty="0" smtClean="0"/>
              <a:t> o </a:t>
            </a:r>
            <a:r>
              <a:rPr lang="en-US" dirty="0" err="1" smtClean="0"/>
              <a:t>licenci</a:t>
            </a:r>
            <a:r>
              <a:rPr lang="en-US" dirty="0" smtClean="0"/>
              <a:t> </a:t>
            </a:r>
            <a:r>
              <a:rPr lang="en-US" dirty="0" err="1" smtClean="0"/>
              <a:t>naveli</a:t>
            </a:r>
            <a:r>
              <a:rPr lang="en-US" dirty="0" smtClean="0"/>
              <a:t> </a:t>
            </a:r>
            <a:r>
              <a:rPr lang="en-US" dirty="0" err="1" smtClean="0"/>
              <a:t>su</a:t>
            </a:r>
            <a:r>
              <a:rPr lang="en-US" dirty="0" smtClean="0"/>
              <a:t> zakonodavca </a:t>
            </a:r>
            <a:r>
              <a:rPr lang="en-US" dirty="0" err="1" smtClean="0"/>
              <a:t>da</a:t>
            </a:r>
            <a:r>
              <a:rPr lang="en-US" dirty="0" smtClean="0"/>
              <a:t> </a:t>
            </a:r>
            <a:r>
              <a:rPr lang="en-US" dirty="0" err="1" smtClean="0"/>
              <a:t>zaključivanje</a:t>
            </a:r>
            <a:r>
              <a:rPr lang="en-US" dirty="0" smtClean="0"/>
              <a:t> </a:t>
            </a:r>
            <a:r>
              <a:rPr lang="en-US" dirty="0" err="1" smtClean="0"/>
              <a:t>ugovora</a:t>
            </a:r>
            <a:r>
              <a:rPr lang="en-US" dirty="0" smtClean="0"/>
              <a:t> o </a:t>
            </a:r>
            <a:r>
              <a:rPr lang="en-US" dirty="0" err="1" smtClean="0"/>
              <a:t>licenci</a:t>
            </a:r>
            <a:r>
              <a:rPr lang="en-US" dirty="0" smtClean="0"/>
              <a:t> </a:t>
            </a:r>
            <a:r>
              <a:rPr lang="en-US" dirty="0" err="1" smtClean="0"/>
              <a:t>uslovi</a:t>
            </a:r>
            <a:r>
              <a:rPr lang="en-US" dirty="0" smtClean="0"/>
              <a:t> </a:t>
            </a:r>
            <a:r>
              <a:rPr lang="en-US" dirty="0" err="1" smtClean="0"/>
              <a:t>postizanjem</a:t>
            </a:r>
            <a:r>
              <a:rPr lang="en-US" dirty="0" smtClean="0"/>
              <a:t> </a:t>
            </a:r>
            <a:r>
              <a:rPr lang="en-US" dirty="0" err="1" smtClean="0"/>
              <a:t>sporazuma</a:t>
            </a:r>
            <a:r>
              <a:rPr lang="en-US" dirty="0" smtClean="0"/>
              <a:t> </a:t>
            </a:r>
            <a:r>
              <a:rPr lang="en-US" dirty="0" err="1" smtClean="0"/>
              <a:t>stranaka</a:t>
            </a:r>
            <a:r>
              <a:rPr lang="en-US" dirty="0" smtClean="0"/>
              <a:t> u </a:t>
            </a:r>
            <a:r>
              <a:rPr lang="en-US" dirty="0" err="1" smtClean="0"/>
              <a:t>pismenom</a:t>
            </a:r>
            <a:r>
              <a:rPr lang="en-US" dirty="0" smtClean="0"/>
              <a:t> </a:t>
            </a:r>
            <a:r>
              <a:rPr lang="en-US" dirty="0" err="1" smtClean="0"/>
              <a:t>obliku</a:t>
            </a:r>
            <a:r>
              <a:rPr lang="en-US" dirty="0" smtClean="0"/>
              <a:t> (</a:t>
            </a:r>
            <a:r>
              <a:rPr lang="en-US" dirty="0" err="1" smtClean="0"/>
              <a:t>čl</a:t>
            </a:r>
            <a:r>
              <a:rPr lang="en-US" dirty="0" smtClean="0"/>
              <a:t>. 687 ZOO, </a:t>
            </a:r>
            <a:r>
              <a:rPr lang="en-US" dirty="0" err="1" smtClean="0"/>
              <a:t>čl</a:t>
            </a:r>
            <a:r>
              <a:rPr lang="en-US" dirty="0" smtClean="0"/>
              <a:t>. 63 ZVTP). Ova forma </a:t>
            </a:r>
            <a:r>
              <a:rPr lang="en-US" dirty="0" err="1" smtClean="0"/>
              <a:t>ima</a:t>
            </a:r>
            <a:r>
              <a:rPr lang="en-US" dirty="0" smtClean="0"/>
              <a:t> </a:t>
            </a:r>
            <a:r>
              <a:rPr lang="en-US" dirty="0" err="1" smtClean="0"/>
              <a:t>svojstva</a:t>
            </a:r>
            <a:r>
              <a:rPr lang="en-US" dirty="0" smtClean="0"/>
              <a:t> ad </a:t>
            </a:r>
            <a:r>
              <a:rPr lang="en-US" dirty="0" err="1" smtClean="0"/>
              <a:t>solemnitatem</a:t>
            </a:r>
            <a:r>
              <a:rPr lang="en-US" dirty="0" smtClean="0"/>
              <a:t>, pa </a:t>
            </a:r>
            <a:r>
              <a:rPr lang="en-US" dirty="0" err="1" smtClean="0"/>
              <a:t>predstavlja</a:t>
            </a:r>
            <a:r>
              <a:rPr lang="en-US" dirty="0" smtClean="0"/>
              <a:t> </a:t>
            </a:r>
            <a:r>
              <a:rPr lang="en-US" dirty="0" err="1" smtClean="0"/>
              <a:t>i</a:t>
            </a:r>
            <a:r>
              <a:rPr lang="en-US" dirty="0" smtClean="0"/>
              <a:t> </a:t>
            </a:r>
            <a:r>
              <a:rPr lang="en-US" dirty="0" err="1" smtClean="0"/>
              <a:t>bitan</a:t>
            </a:r>
            <a:r>
              <a:rPr lang="en-US" dirty="0" smtClean="0"/>
              <a:t> </a:t>
            </a:r>
            <a:r>
              <a:rPr lang="en-US" dirty="0" err="1" smtClean="0"/>
              <a:t>elemenat</a:t>
            </a:r>
            <a:r>
              <a:rPr lang="en-US" dirty="0" smtClean="0"/>
              <a:t> </a:t>
            </a:r>
            <a:r>
              <a:rPr lang="en-US" dirty="0" err="1" smtClean="0"/>
              <a:t>ugovora</a:t>
            </a:r>
            <a:r>
              <a:rPr lang="en-US" dirty="0" smtClean="0"/>
              <a:t>. </a:t>
            </a:r>
            <a:r>
              <a:rPr lang="en-US" dirty="0" err="1" smtClean="0"/>
              <a:t>Uporedni</a:t>
            </a:r>
            <a:r>
              <a:rPr lang="en-US" dirty="0" smtClean="0"/>
              <a:t> </a:t>
            </a:r>
            <a:r>
              <a:rPr lang="en-US" dirty="0" err="1" smtClean="0"/>
              <a:t>pregled</a:t>
            </a:r>
            <a:r>
              <a:rPr lang="en-US" dirty="0" smtClean="0"/>
              <a:t> </a:t>
            </a:r>
            <a:r>
              <a:rPr lang="en-US" dirty="0" err="1" smtClean="0"/>
              <a:t>pokazuje</a:t>
            </a:r>
            <a:r>
              <a:rPr lang="en-US" dirty="0" smtClean="0"/>
              <a:t> </a:t>
            </a:r>
            <a:r>
              <a:rPr lang="en-US" dirty="0" err="1" smtClean="0"/>
              <a:t>da</a:t>
            </a:r>
            <a:r>
              <a:rPr lang="en-US" dirty="0" smtClean="0"/>
              <a:t> se </a:t>
            </a:r>
            <a:r>
              <a:rPr lang="en-US" dirty="0" err="1" smtClean="0"/>
              <a:t>ugovor</a:t>
            </a:r>
            <a:r>
              <a:rPr lang="en-US" dirty="0" smtClean="0"/>
              <a:t> o </a:t>
            </a:r>
            <a:r>
              <a:rPr lang="en-US" dirty="0" err="1" smtClean="0"/>
              <a:t>licenci</a:t>
            </a:r>
            <a:r>
              <a:rPr lang="en-US" dirty="0" smtClean="0"/>
              <a:t> </a:t>
            </a:r>
            <a:r>
              <a:rPr lang="en-US" dirty="0" err="1" smtClean="0"/>
              <a:t>zaključuje</a:t>
            </a:r>
            <a:r>
              <a:rPr lang="en-US" dirty="0" smtClean="0"/>
              <a:t> u </a:t>
            </a:r>
            <a:r>
              <a:rPr lang="en-US" dirty="0" err="1" smtClean="0"/>
              <a:t>pisanom</a:t>
            </a:r>
            <a:r>
              <a:rPr lang="en-US" dirty="0" smtClean="0"/>
              <a:t> </a:t>
            </a:r>
            <a:r>
              <a:rPr lang="en-US" dirty="0" err="1" smtClean="0"/>
              <a:t>obliku</a:t>
            </a:r>
            <a:r>
              <a:rPr lang="en-US" dirty="0" smtClean="0"/>
              <a:t> </a:t>
            </a:r>
            <a:r>
              <a:rPr lang="en-US" dirty="0" err="1" smtClean="0"/>
              <a:t>i</a:t>
            </a:r>
            <a:r>
              <a:rPr lang="en-US" dirty="0" smtClean="0"/>
              <a:t> </a:t>
            </a:r>
            <a:r>
              <a:rPr lang="en-US" dirty="0" err="1" smtClean="0"/>
              <a:t>onda</a:t>
            </a:r>
            <a:r>
              <a:rPr lang="en-US" dirty="0" smtClean="0"/>
              <a:t> </a:t>
            </a:r>
            <a:r>
              <a:rPr lang="en-US" dirty="0" err="1" smtClean="0"/>
              <a:t>kada</a:t>
            </a:r>
            <a:r>
              <a:rPr lang="en-US" dirty="0" smtClean="0"/>
              <a:t> </a:t>
            </a:r>
            <a:r>
              <a:rPr lang="en-US" dirty="0" err="1" smtClean="0"/>
              <a:t>po</a:t>
            </a:r>
            <a:r>
              <a:rPr lang="en-US" dirty="0" smtClean="0"/>
              <a:t> </a:t>
            </a:r>
            <a:r>
              <a:rPr lang="en-US" dirty="0" err="1" smtClean="0"/>
              <a:t>nacionalnim</a:t>
            </a:r>
            <a:r>
              <a:rPr lang="en-US" dirty="0" smtClean="0"/>
              <a:t> </a:t>
            </a:r>
            <a:r>
              <a:rPr lang="en-US" dirty="0" err="1" smtClean="0"/>
              <a:t>pravima</a:t>
            </a:r>
            <a:r>
              <a:rPr lang="en-US" dirty="0" smtClean="0"/>
              <a:t> </a:t>
            </a:r>
            <a:r>
              <a:rPr lang="en-US" dirty="0" err="1" smtClean="0"/>
              <a:t>nije</a:t>
            </a:r>
            <a:r>
              <a:rPr lang="en-US" dirty="0" smtClean="0"/>
              <a:t> </a:t>
            </a:r>
            <a:r>
              <a:rPr lang="en-US" dirty="0" err="1" smtClean="0"/>
              <a:t>formalan</a:t>
            </a:r>
            <a:r>
              <a:rPr lang="en-US" dirty="0" smtClean="0"/>
              <a:t>. Pored </a:t>
            </a:r>
            <a:r>
              <a:rPr lang="en-US" dirty="0" smtClean="0"/>
              <a:t>toga, </a:t>
            </a:r>
            <a:r>
              <a:rPr lang="en-US" dirty="0" err="1" smtClean="0"/>
              <a:t>pravilo</a:t>
            </a:r>
            <a:r>
              <a:rPr lang="en-US" dirty="0" smtClean="0"/>
              <a:t> je </a:t>
            </a:r>
            <a:r>
              <a:rPr lang="en-US" dirty="0" err="1" smtClean="0"/>
              <a:t>da</a:t>
            </a:r>
            <a:r>
              <a:rPr lang="en-US" dirty="0" smtClean="0"/>
              <a:t> je </a:t>
            </a:r>
            <a:r>
              <a:rPr lang="en-US" dirty="0" err="1" smtClean="0"/>
              <a:t>ugovor</a:t>
            </a:r>
            <a:r>
              <a:rPr lang="en-US" dirty="0" smtClean="0"/>
              <a:t> o </a:t>
            </a:r>
            <a:r>
              <a:rPr lang="en-US" dirty="0" err="1" smtClean="0"/>
              <a:t>prenosu</a:t>
            </a:r>
            <a:r>
              <a:rPr lang="en-US" dirty="0" smtClean="0"/>
              <a:t> </a:t>
            </a:r>
            <a:r>
              <a:rPr lang="en-US" dirty="0" err="1" smtClean="0"/>
              <a:t>prava</a:t>
            </a:r>
            <a:r>
              <a:rPr lang="en-US" dirty="0" smtClean="0"/>
              <a:t> </a:t>
            </a:r>
            <a:r>
              <a:rPr lang="en-US" dirty="0" err="1" smtClean="0"/>
              <a:t>intelektualnog</a:t>
            </a:r>
            <a:r>
              <a:rPr lang="en-US" dirty="0" smtClean="0"/>
              <a:t> </a:t>
            </a:r>
            <a:r>
              <a:rPr lang="en-US" dirty="0" err="1" smtClean="0"/>
              <a:t>vlasništva</a:t>
            </a:r>
            <a:r>
              <a:rPr lang="en-US" dirty="0" smtClean="0"/>
              <a:t> (</a:t>
            </a:r>
            <a:r>
              <a:rPr lang="en-US" dirty="0" err="1" smtClean="0"/>
              <a:t>ugovor</a:t>
            </a:r>
            <a:r>
              <a:rPr lang="en-US" dirty="0" smtClean="0"/>
              <a:t> o </a:t>
            </a:r>
            <a:r>
              <a:rPr lang="en-US" dirty="0" err="1" smtClean="0"/>
              <a:t>cesiji</a:t>
            </a:r>
            <a:r>
              <a:rPr lang="en-US" dirty="0" smtClean="0"/>
              <a:t>) </a:t>
            </a:r>
            <a:r>
              <a:rPr lang="en-US" dirty="0" err="1" smtClean="0"/>
              <a:t>formalan</a:t>
            </a:r>
            <a:r>
              <a:rPr lang="en-US" dirty="0" smtClean="0"/>
              <a:t> (</a:t>
            </a:r>
            <a:r>
              <a:rPr lang="en-US" dirty="0" err="1" smtClean="0"/>
              <a:t>čl</a:t>
            </a:r>
            <a:r>
              <a:rPr lang="en-US" dirty="0" smtClean="0"/>
              <a:t>. 132 ZIS).</a:t>
            </a:r>
          </a:p>
          <a:p>
            <a:r>
              <a:rPr lang="en-US" dirty="0" err="1" smtClean="0"/>
              <a:t>Pošto</a:t>
            </a:r>
            <a:r>
              <a:rPr lang="en-US" dirty="0" smtClean="0"/>
              <a:t> se </a:t>
            </a:r>
            <a:r>
              <a:rPr lang="en-US" dirty="0" err="1" smtClean="0"/>
              <a:t>ugovorom</a:t>
            </a:r>
            <a:r>
              <a:rPr lang="en-US" dirty="0" smtClean="0"/>
              <a:t> o </a:t>
            </a:r>
            <a:r>
              <a:rPr lang="en-US" dirty="0" err="1" smtClean="0"/>
              <a:t>licenci</a:t>
            </a:r>
            <a:r>
              <a:rPr lang="en-US" dirty="0" smtClean="0"/>
              <a:t> </a:t>
            </a:r>
            <a:r>
              <a:rPr lang="en-US" dirty="0" err="1" smtClean="0"/>
              <a:t>prenosi</a:t>
            </a:r>
            <a:r>
              <a:rPr lang="en-US" dirty="0" smtClean="0"/>
              <a:t> </a:t>
            </a:r>
            <a:r>
              <a:rPr lang="en-US" dirty="0" err="1" smtClean="0"/>
              <a:t>pravo</a:t>
            </a:r>
            <a:r>
              <a:rPr lang="en-US" dirty="0" smtClean="0"/>
              <a:t> </a:t>
            </a:r>
            <a:r>
              <a:rPr lang="en-US" dirty="0" err="1" smtClean="0"/>
              <a:t>korištenja</a:t>
            </a:r>
            <a:r>
              <a:rPr lang="en-US" dirty="0" smtClean="0"/>
              <a:t> </a:t>
            </a:r>
            <a:r>
              <a:rPr lang="en-US" dirty="0" err="1" smtClean="0"/>
              <a:t>apsolutnim</a:t>
            </a:r>
            <a:r>
              <a:rPr lang="en-US" dirty="0" smtClean="0"/>
              <a:t> </a:t>
            </a:r>
            <a:r>
              <a:rPr lang="en-US" dirty="0" err="1" smtClean="0"/>
              <a:t>pravom</a:t>
            </a:r>
            <a:r>
              <a:rPr lang="en-US" dirty="0" smtClean="0"/>
              <a:t>, on se </a:t>
            </a:r>
            <a:r>
              <a:rPr lang="en-US" dirty="0" err="1" smtClean="0"/>
              <a:t>može</a:t>
            </a:r>
            <a:r>
              <a:rPr lang="en-US" dirty="0" smtClean="0"/>
              <a:t> </a:t>
            </a:r>
            <a:r>
              <a:rPr lang="en-US" dirty="0" err="1" smtClean="0"/>
              <a:t>upisati</a:t>
            </a:r>
            <a:r>
              <a:rPr lang="en-US" dirty="0" smtClean="0"/>
              <a:t> u </a:t>
            </a:r>
            <a:r>
              <a:rPr lang="en-US" dirty="0" err="1" smtClean="0"/>
              <a:t>registar</a:t>
            </a:r>
            <a:r>
              <a:rPr lang="en-US" dirty="0" smtClean="0"/>
              <a:t>. U </a:t>
            </a:r>
            <a:r>
              <a:rPr lang="en-US" dirty="0" err="1" smtClean="0"/>
              <a:t>domaćem</a:t>
            </a:r>
            <a:r>
              <a:rPr lang="en-US" dirty="0" smtClean="0"/>
              <a:t> </a:t>
            </a:r>
            <a:r>
              <a:rPr lang="en-US" dirty="0" err="1" smtClean="0"/>
              <a:t>prometu</a:t>
            </a:r>
            <a:r>
              <a:rPr lang="en-US" dirty="0" smtClean="0"/>
              <a:t>, </a:t>
            </a:r>
            <a:r>
              <a:rPr lang="en-US" dirty="0" err="1" smtClean="0"/>
              <a:t>ugovor</a:t>
            </a:r>
            <a:r>
              <a:rPr lang="en-US" dirty="0" smtClean="0"/>
              <a:t> se </a:t>
            </a:r>
            <a:r>
              <a:rPr lang="en-US" dirty="0" err="1" smtClean="0"/>
              <a:t>upisuje</a:t>
            </a:r>
            <a:r>
              <a:rPr lang="en-US" dirty="0" smtClean="0"/>
              <a:t> u </a:t>
            </a:r>
            <a:r>
              <a:rPr lang="en-US" dirty="0" err="1" smtClean="0"/>
              <a:t>odgovarajući</a:t>
            </a:r>
            <a:r>
              <a:rPr lang="en-US" dirty="0" smtClean="0"/>
              <a:t> </a:t>
            </a:r>
            <a:r>
              <a:rPr lang="en-US" dirty="0" err="1" smtClean="0"/>
              <a:t>registar</a:t>
            </a:r>
            <a:r>
              <a:rPr lang="en-US" dirty="0" smtClean="0"/>
              <a:t> </a:t>
            </a:r>
            <a:r>
              <a:rPr lang="en-US" dirty="0" err="1" smtClean="0"/>
              <a:t>koji</a:t>
            </a:r>
            <a:r>
              <a:rPr lang="en-US" dirty="0" smtClean="0"/>
              <a:t> </a:t>
            </a:r>
            <a:r>
              <a:rPr lang="en-US" dirty="0" err="1" smtClean="0"/>
              <a:t>vodi</a:t>
            </a:r>
            <a:r>
              <a:rPr lang="en-US" dirty="0" smtClean="0"/>
              <a:t> </a:t>
            </a:r>
            <a:r>
              <a:rPr lang="en-US" dirty="0" err="1" smtClean="0"/>
              <a:t>Institut</a:t>
            </a:r>
            <a:r>
              <a:rPr lang="en-US" dirty="0" smtClean="0"/>
              <a:t>. </a:t>
            </a:r>
            <a:r>
              <a:rPr lang="en-US" dirty="0" err="1" smtClean="0"/>
              <a:t>Upis</a:t>
            </a:r>
            <a:r>
              <a:rPr lang="en-US" dirty="0" smtClean="0"/>
              <a:t> </a:t>
            </a:r>
            <a:r>
              <a:rPr lang="en-US" dirty="0" err="1" smtClean="0"/>
              <a:t>može</a:t>
            </a:r>
            <a:r>
              <a:rPr lang="en-US" dirty="0" smtClean="0"/>
              <a:t> </a:t>
            </a:r>
            <a:r>
              <a:rPr lang="en-US" dirty="0" err="1" smtClean="0"/>
              <a:t>tražiti</a:t>
            </a:r>
            <a:r>
              <a:rPr lang="en-US" dirty="0" smtClean="0"/>
              <a:t> </a:t>
            </a:r>
            <a:r>
              <a:rPr lang="en-US" dirty="0" err="1" smtClean="0"/>
              <a:t>svaka</a:t>
            </a:r>
            <a:r>
              <a:rPr lang="en-US" dirty="0" smtClean="0"/>
              <a:t> </a:t>
            </a:r>
            <a:r>
              <a:rPr lang="en-US" dirty="0" err="1" smtClean="0"/>
              <a:t>od</a:t>
            </a:r>
            <a:r>
              <a:rPr lang="en-US" dirty="0" smtClean="0"/>
              <a:t> </a:t>
            </a:r>
            <a:r>
              <a:rPr lang="en-US" dirty="0" err="1" smtClean="0"/>
              <a:t>stranaka</a:t>
            </a:r>
            <a:r>
              <a:rPr lang="en-US" dirty="0" smtClean="0"/>
              <a:t> (</a:t>
            </a:r>
            <a:r>
              <a:rPr lang="en-US" dirty="0" err="1" smtClean="0"/>
              <a:t>čl</a:t>
            </a:r>
            <a:r>
              <a:rPr lang="en-US" dirty="0" smtClean="0"/>
              <a:t>. 130 ZIS). </a:t>
            </a:r>
            <a:r>
              <a:rPr lang="en-US" dirty="0" err="1" smtClean="0"/>
              <a:t>Ugovor</a:t>
            </a:r>
            <a:r>
              <a:rPr lang="en-US" dirty="0" smtClean="0"/>
              <a:t> </a:t>
            </a:r>
            <a:r>
              <a:rPr lang="en-US" dirty="0" err="1" smtClean="0"/>
              <a:t>koji</a:t>
            </a:r>
            <a:r>
              <a:rPr lang="en-US" dirty="0" smtClean="0"/>
              <a:t> </a:t>
            </a:r>
            <a:r>
              <a:rPr lang="en-US" dirty="0" err="1" smtClean="0"/>
              <a:t>nije</a:t>
            </a:r>
            <a:r>
              <a:rPr lang="en-US" dirty="0" smtClean="0"/>
              <a:t> </a:t>
            </a:r>
            <a:r>
              <a:rPr lang="en-US" dirty="0" err="1" smtClean="0"/>
              <a:t>upisan</a:t>
            </a:r>
            <a:r>
              <a:rPr lang="en-US" dirty="0" smtClean="0"/>
              <a:t> </a:t>
            </a:r>
            <a:r>
              <a:rPr lang="en-US" dirty="0" err="1" smtClean="0"/>
              <a:t>proizvodi</a:t>
            </a:r>
            <a:r>
              <a:rPr lang="en-US" dirty="0" smtClean="0"/>
              <a:t> </a:t>
            </a:r>
            <a:r>
              <a:rPr lang="en-US" dirty="0" err="1" smtClean="0"/>
              <a:t>pravne</a:t>
            </a:r>
            <a:r>
              <a:rPr lang="en-US" dirty="0" smtClean="0"/>
              <a:t> </a:t>
            </a:r>
            <a:r>
              <a:rPr lang="en-US" dirty="0" err="1" smtClean="0"/>
              <a:t>posljedice</a:t>
            </a:r>
            <a:r>
              <a:rPr lang="en-US" dirty="0" smtClean="0"/>
              <a:t> </a:t>
            </a:r>
            <a:r>
              <a:rPr lang="en-US" dirty="0" err="1" smtClean="0"/>
              <a:t>samo</a:t>
            </a:r>
            <a:r>
              <a:rPr lang="en-US" dirty="0" smtClean="0"/>
              <a:t> </a:t>
            </a:r>
            <a:r>
              <a:rPr lang="en-US" dirty="0" err="1" smtClean="0"/>
              <a:t>prema</a:t>
            </a:r>
            <a:r>
              <a:rPr lang="en-US" dirty="0" smtClean="0"/>
              <a:t> </a:t>
            </a:r>
            <a:r>
              <a:rPr lang="en-US" dirty="0" err="1" smtClean="0"/>
              <a:t>strankama</a:t>
            </a:r>
            <a:r>
              <a:rPr lang="en-US" dirty="0" smtClean="0"/>
              <a:t> (inter </a:t>
            </a:r>
            <a:r>
              <a:rPr lang="en-US" dirty="0" err="1" smtClean="0"/>
              <a:t>partes</a:t>
            </a:r>
            <a:r>
              <a:rPr lang="en-US" dirty="0" smtClean="0"/>
              <a:t>). </a:t>
            </a:r>
            <a:r>
              <a:rPr lang="en-US" dirty="0" err="1" smtClean="0"/>
              <a:t>Registrovani</a:t>
            </a:r>
            <a:r>
              <a:rPr lang="en-US" dirty="0" smtClean="0"/>
              <a:t> </a:t>
            </a:r>
            <a:r>
              <a:rPr lang="en-US" dirty="0" err="1" smtClean="0"/>
              <a:t>ugovor</a:t>
            </a:r>
            <a:r>
              <a:rPr lang="en-US" dirty="0" smtClean="0"/>
              <a:t> </a:t>
            </a:r>
            <a:r>
              <a:rPr lang="en-US" dirty="0" err="1" smtClean="0"/>
              <a:t>djeluje</a:t>
            </a:r>
            <a:r>
              <a:rPr lang="en-US" dirty="0" smtClean="0"/>
              <a:t> </a:t>
            </a:r>
            <a:r>
              <a:rPr lang="en-US" dirty="0" err="1" smtClean="0"/>
              <a:t>i</a:t>
            </a:r>
            <a:r>
              <a:rPr lang="en-US" dirty="0" smtClean="0"/>
              <a:t> </a:t>
            </a:r>
            <a:r>
              <a:rPr lang="en-US" dirty="0" err="1" smtClean="0"/>
              <a:t>prema</a:t>
            </a:r>
            <a:r>
              <a:rPr lang="en-US" dirty="0" smtClean="0"/>
              <a:t> </a:t>
            </a:r>
            <a:r>
              <a:rPr lang="en-US" dirty="0" err="1" smtClean="0"/>
              <a:t>trećim</a:t>
            </a:r>
            <a:r>
              <a:rPr lang="en-US" dirty="0" smtClean="0"/>
              <a:t> </a:t>
            </a:r>
            <a:r>
              <a:rPr lang="en-US" dirty="0" err="1" smtClean="0"/>
              <a:t>licima</a:t>
            </a:r>
            <a:r>
              <a:rPr lang="en-US" dirty="0" smtClean="0"/>
              <a:t> - </a:t>
            </a:r>
            <a:r>
              <a:rPr lang="en-US" dirty="0" err="1" smtClean="0"/>
              <a:t>prema</a:t>
            </a:r>
            <a:r>
              <a:rPr lang="en-US" dirty="0" smtClean="0"/>
              <a:t> </a:t>
            </a:r>
            <a:r>
              <a:rPr lang="en-US" dirty="0" err="1" smtClean="0"/>
              <a:t>svima</a:t>
            </a:r>
            <a:r>
              <a:rPr lang="en-US" dirty="0" smtClean="0"/>
              <a:t> (</a:t>
            </a:r>
            <a:r>
              <a:rPr lang="en-US" dirty="0" err="1" smtClean="0"/>
              <a:t>erga</a:t>
            </a:r>
            <a:r>
              <a:rPr lang="en-US" dirty="0" smtClean="0"/>
              <a:t> </a:t>
            </a:r>
            <a:r>
              <a:rPr lang="en-US" dirty="0" err="1" smtClean="0"/>
              <a:t>omnes</a:t>
            </a:r>
            <a:r>
              <a:rPr lang="en-US" dirty="0" smtClean="0"/>
              <a:t>). </a:t>
            </a:r>
            <a:r>
              <a:rPr lang="en-US" dirty="0" err="1" smtClean="0"/>
              <a:t>Ugovori</a:t>
            </a:r>
            <a:r>
              <a:rPr lang="en-US" dirty="0" smtClean="0"/>
              <a:t> o </a:t>
            </a:r>
            <a:r>
              <a:rPr lang="en-US" dirty="0" err="1" smtClean="0"/>
              <a:t>licenci</a:t>
            </a:r>
            <a:r>
              <a:rPr lang="en-US" dirty="0" smtClean="0"/>
              <a:t> </a:t>
            </a:r>
            <a:r>
              <a:rPr lang="en-US" dirty="0" err="1" smtClean="0"/>
              <a:t>prava</a:t>
            </a:r>
            <a:r>
              <a:rPr lang="en-US" dirty="0" smtClean="0"/>
              <a:t> </a:t>
            </a:r>
            <a:r>
              <a:rPr lang="en-US" dirty="0" err="1" smtClean="0"/>
              <a:t>industrijske</a:t>
            </a:r>
            <a:r>
              <a:rPr lang="en-US" dirty="0" smtClean="0"/>
              <a:t> </a:t>
            </a:r>
            <a:r>
              <a:rPr lang="en-US" dirty="0" err="1" smtClean="0"/>
              <a:t>svojine</a:t>
            </a:r>
            <a:r>
              <a:rPr lang="en-US" dirty="0" smtClean="0"/>
              <a:t> </a:t>
            </a:r>
            <a:r>
              <a:rPr lang="en-US" dirty="0" err="1" smtClean="0"/>
              <a:t>i</a:t>
            </a:r>
            <a:r>
              <a:rPr lang="en-US" dirty="0" smtClean="0"/>
              <a:t> know-how </a:t>
            </a:r>
            <a:r>
              <a:rPr lang="en-US" dirty="0" err="1" smtClean="0"/>
              <a:t>sa</a:t>
            </a:r>
            <a:r>
              <a:rPr lang="en-US" dirty="0" smtClean="0"/>
              <a:t> </a:t>
            </a:r>
            <a:r>
              <a:rPr lang="en-US" dirty="0" err="1" smtClean="0"/>
              <a:t>stranim</a:t>
            </a:r>
            <a:r>
              <a:rPr lang="en-US" dirty="0" smtClean="0"/>
              <a:t> </a:t>
            </a:r>
            <a:r>
              <a:rPr lang="en-US" dirty="0" err="1" smtClean="0"/>
              <a:t>licem</a:t>
            </a:r>
            <a:r>
              <a:rPr lang="en-US" dirty="0" smtClean="0"/>
              <a:t> </a:t>
            </a:r>
            <a:r>
              <a:rPr lang="en-US" dirty="0" err="1" smtClean="0"/>
              <a:t>obavezno</a:t>
            </a:r>
            <a:r>
              <a:rPr lang="en-US" dirty="0" smtClean="0"/>
              <a:t> se </a:t>
            </a:r>
            <a:r>
              <a:rPr lang="en-US" dirty="0" err="1" smtClean="0"/>
              <a:t>prijavljuju</a:t>
            </a:r>
            <a:r>
              <a:rPr lang="en-US" dirty="0" smtClean="0"/>
              <a:t> </a:t>
            </a:r>
            <a:r>
              <a:rPr lang="en-US" dirty="0" err="1" smtClean="0"/>
              <a:t>organu</a:t>
            </a:r>
            <a:r>
              <a:rPr lang="en-US" dirty="0" smtClean="0"/>
              <a:t> </a:t>
            </a:r>
            <a:r>
              <a:rPr lang="en-US" dirty="0" err="1" smtClean="0"/>
              <a:t>nadležnom</a:t>
            </a:r>
            <a:r>
              <a:rPr lang="en-US" dirty="0" smtClean="0"/>
              <a:t> </a:t>
            </a:r>
            <a:r>
              <a:rPr lang="en-US" dirty="0" err="1" smtClean="0"/>
              <a:t>za</a:t>
            </a:r>
            <a:r>
              <a:rPr lang="en-US" dirty="0" smtClean="0"/>
              <a:t> </a:t>
            </a:r>
            <a:r>
              <a:rPr lang="en-US" dirty="0" err="1" smtClean="0"/>
              <a:t>ekonomske</a:t>
            </a:r>
            <a:r>
              <a:rPr lang="en-US" dirty="0" smtClean="0"/>
              <a:t> </a:t>
            </a:r>
            <a:r>
              <a:rPr lang="en-US" dirty="0" err="1" smtClean="0"/>
              <a:t>odnose</a:t>
            </a:r>
            <a:r>
              <a:rPr lang="en-US" dirty="0" smtClean="0"/>
              <a:t> </a:t>
            </a:r>
            <a:r>
              <a:rPr lang="en-US" dirty="0" err="1" smtClean="0"/>
              <a:t>sa</a:t>
            </a:r>
            <a:r>
              <a:rPr lang="en-US" dirty="0" smtClean="0"/>
              <a:t> </a:t>
            </a:r>
            <a:r>
              <a:rPr lang="en-US" dirty="0" err="1" smtClean="0"/>
              <a:t>inostranstvom</a:t>
            </a:r>
            <a:r>
              <a:rPr lang="en-US" dirty="0" smtClean="0"/>
              <a:t>, </a:t>
            </a:r>
            <a:r>
              <a:rPr lang="en-US" dirty="0" err="1" smtClean="0"/>
              <a:t>koji</a:t>
            </a:r>
            <a:r>
              <a:rPr lang="en-US" dirty="0" smtClean="0"/>
              <a:t> </a:t>
            </a:r>
            <a:r>
              <a:rPr lang="en-US" dirty="0" err="1" smtClean="0"/>
              <a:t>vodi</a:t>
            </a:r>
            <a:r>
              <a:rPr lang="en-US" dirty="0" smtClean="0"/>
              <a:t> </a:t>
            </a:r>
            <a:r>
              <a:rPr lang="en-US" dirty="0" err="1" smtClean="0"/>
              <a:t>i</a:t>
            </a:r>
            <a:r>
              <a:rPr lang="en-US" dirty="0" smtClean="0"/>
              <a:t> </a:t>
            </a:r>
            <a:r>
              <a:rPr lang="en-US" dirty="0" err="1" smtClean="0"/>
              <a:t>registar</a:t>
            </a:r>
            <a:r>
              <a:rPr lang="en-US" dirty="0" smtClean="0"/>
              <a:t> </a:t>
            </a:r>
            <a:r>
              <a:rPr lang="en-US" dirty="0" err="1" smtClean="0"/>
              <a:t>tih</a:t>
            </a:r>
            <a:r>
              <a:rPr lang="en-US" dirty="0" smtClean="0"/>
              <a:t> </a:t>
            </a:r>
            <a:r>
              <a:rPr lang="en-US" dirty="0" err="1" smtClean="0"/>
              <a:t>ugovora</a:t>
            </a:r>
            <a:r>
              <a:rPr lang="en-US" dirty="0" smtClean="0"/>
              <a:t> (</a:t>
            </a:r>
            <a:r>
              <a:rPr lang="en-US" dirty="0" err="1" smtClean="0"/>
              <a:t>čl</a:t>
            </a:r>
            <a:r>
              <a:rPr lang="en-US" dirty="0" smtClean="0"/>
              <a:t>. 56 ZVTP).</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62500" lnSpcReduction="20000"/>
          </a:bodyPr>
          <a:lstStyle/>
          <a:p>
            <a:r>
              <a:rPr lang="en-US" b="1" dirty="0" smtClean="0"/>
              <a:t>II POJAM I BITNI ELEMENTI UGOVORA</a:t>
            </a:r>
          </a:p>
          <a:p>
            <a:r>
              <a:rPr lang="en-US" b="1" dirty="0" smtClean="0"/>
              <a:t>1. </a:t>
            </a:r>
            <a:r>
              <a:rPr lang="en-US" b="1" dirty="0" err="1" smtClean="0"/>
              <a:t>Pojam</a:t>
            </a:r>
            <a:r>
              <a:rPr lang="en-US" b="1" dirty="0" smtClean="0"/>
              <a:t> </a:t>
            </a:r>
            <a:r>
              <a:rPr lang="en-US" b="1" dirty="0" err="1" smtClean="0"/>
              <a:t>ugovora</a:t>
            </a:r>
            <a:endParaRPr lang="en-US" b="1" dirty="0" smtClean="0"/>
          </a:p>
          <a:p>
            <a:r>
              <a:rPr lang="vi-VN" dirty="0" smtClean="0"/>
              <a:t>“Ugovorom o licenci obavezuje se davalac licence da stjecaocu licence ustupi u cjelini ili djelimično pravo iskorištavanja izuma, tehničkog znanja i iskustva, žiga, uzorka ili modela, a stjecalac licence se obavezuje da mu za to plati određenu naknadu” (čl. 686 ZOO). Ovaj obligacioni pravni posao ima sljedeće karakteristike: dvostrano je obavezan, komutativan, teretan i formalan. Donošenjem ZIS-a ova materija se nalazi skoro isključivo u oblasti obligacionih odnosa, odnosno primjene ZOO</a:t>
            </a:r>
            <a:r>
              <a:rPr lang="vi-VN" dirty="0" smtClean="0"/>
              <a:t>.</a:t>
            </a:r>
            <a:r>
              <a:rPr lang="en-US" dirty="0" smtClean="0"/>
              <a:t> </a:t>
            </a:r>
            <a:r>
              <a:rPr lang="en-US" dirty="0" err="1" smtClean="0"/>
              <a:t>Pravna</a:t>
            </a:r>
            <a:r>
              <a:rPr lang="en-US" dirty="0" smtClean="0"/>
              <a:t> </a:t>
            </a:r>
            <a:r>
              <a:rPr lang="en-US" dirty="0" err="1" smtClean="0"/>
              <a:t>priroda</a:t>
            </a:r>
            <a:r>
              <a:rPr lang="en-US" dirty="0" smtClean="0"/>
              <a:t> </a:t>
            </a:r>
            <a:r>
              <a:rPr lang="en-US" dirty="0" err="1" smtClean="0"/>
              <a:t>razmatranja</a:t>
            </a:r>
            <a:r>
              <a:rPr lang="en-US" dirty="0" smtClean="0"/>
              <a:t> </a:t>
            </a:r>
            <a:r>
              <a:rPr lang="en-US" dirty="0" err="1" smtClean="0"/>
              <a:t>ugovora</a:t>
            </a:r>
            <a:r>
              <a:rPr lang="en-US" dirty="0" smtClean="0"/>
              <a:t> je </a:t>
            </a:r>
            <a:r>
              <a:rPr lang="en-US" dirty="0" err="1" smtClean="0"/>
              <a:t>sporna</a:t>
            </a:r>
            <a:r>
              <a:rPr lang="en-US" dirty="0" smtClean="0"/>
              <a:t> u </a:t>
            </a:r>
            <a:r>
              <a:rPr lang="en-US" dirty="0" err="1" smtClean="0"/>
              <a:t>teoriji</a:t>
            </a:r>
            <a:r>
              <a:rPr lang="en-US" dirty="0" smtClean="0"/>
              <a:t>. </a:t>
            </a:r>
            <a:r>
              <a:rPr lang="en-US" dirty="0" err="1" smtClean="0"/>
              <a:t>Smatra</a:t>
            </a:r>
            <a:r>
              <a:rPr lang="en-US" dirty="0" smtClean="0"/>
              <a:t> se </a:t>
            </a:r>
            <a:r>
              <a:rPr lang="en-US" dirty="0" err="1" smtClean="0"/>
              <a:t>da</a:t>
            </a:r>
            <a:r>
              <a:rPr lang="en-US" dirty="0" smtClean="0"/>
              <a:t> je on </a:t>
            </a:r>
            <a:r>
              <a:rPr lang="en-US" dirty="0" err="1" smtClean="0"/>
              <a:t>podvrsta</a:t>
            </a:r>
            <a:r>
              <a:rPr lang="en-US" dirty="0" smtClean="0"/>
              <a:t> </a:t>
            </a:r>
            <a:r>
              <a:rPr lang="en-US" dirty="0" err="1" smtClean="0"/>
              <a:t>ugovora</a:t>
            </a:r>
            <a:r>
              <a:rPr lang="en-US" dirty="0" smtClean="0"/>
              <a:t> o </a:t>
            </a:r>
            <a:r>
              <a:rPr lang="en-US" dirty="0" err="1" smtClean="0"/>
              <a:t>prodaji</a:t>
            </a:r>
            <a:r>
              <a:rPr lang="en-US" dirty="0" smtClean="0"/>
              <a:t>, </a:t>
            </a:r>
            <a:r>
              <a:rPr lang="en-US" dirty="0" err="1" smtClean="0"/>
              <a:t>da</a:t>
            </a:r>
            <a:r>
              <a:rPr lang="en-US" dirty="0" smtClean="0"/>
              <a:t> </a:t>
            </a:r>
            <a:r>
              <a:rPr lang="en-US" dirty="0" err="1" smtClean="0"/>
              <a:t>su</a:t>
            </a:r>
            <a:r>
              <a:rPr lang="en-US" dirty="0" smtClean="0"/>
              <a:t> </a:t>
            </a:r>
            <a:r>
              <a:rPr lang="en-US" dirty="0" err="1" smtClean="0"/>
              <a:t>najjače</a:t>
            </a:r>
            <a:r>
              <a:rPr lang="en-US" dirty="0" smtClean="0"/>
              <a:t> </a:t>
            </a:r>
            <a:r>
              <a:rPr lang="en-US" dirty="0" err="1" smtClean="0"/>
              <a:t>izraženi</a:t>
            </a:r>
            <a:r>
              <a:rPr lang="en-US" dirty="0" smtClean="0"/>
              <a:t> </a:t>
            </a:r>
            <a:r>
              <a:rPr lang="en-US" dirty="0" err="1" smtClean="0"/>
              <a:t>elementi</a:t>
            </a:r>
            <a:r>
              <a:rPr lang="en-US" dirty="0" smtClean="0"/>
              <a:t> </a:t>
            </a:r>
            <a:r>
              <a:rPr lang="en-US" dirty="0" err="1" smtClean="0"/>
              <a:t>zakupa</a:t>
            </a:r>
            <a:r>
              <a:rPr lang="en-US" dirty="0" smtClean="0"/>
              <a:t>, </a:t>
            </a:r>
            <a:r>
              <a:rPr lang="en-US" dirty="0" err="1" smtClean="0"/>
              <a:t>da</a:t>
            </a:r>
            <a:r>
              <a:rPr lang="en-US" dirty="0" smtClean="0"/>
              <a:t> </a:t>
            </a:r>
            <a:r>
              <a:rPr lang="en-US" dirty="0" err="1" smtClean="0"/>
              <a:t>postoje</a:t>
            </a:r>
            <a:r>
              <a:rPr lang="hr-HR" dirty="0" smtClean="0"/>
              <a:t> </a:t>
            </a:r>
            <a:r>
              <a:rPr lang="en-US" dirty="0" err="1" smtClean="0"/>
              <a:t>osnove</a:t>
            </a:r>
            <a:r>
              <a:rPr lang="en-US" dirty="0" smtClean="0"/>
              <a:t> </a:t>
            </a:r>
            <a:r>
              <a:rPr lang="en-US" dirty="0" err="1" smtClean="0"/>
              <a:t>da</a:t>
            </a:r>
            <a:r>
              <a:rPr lang="en-US" dirty="0" smtClean="0"/>
              <a:t> se </a:t>
            </a:r>
            <a:r>
              <a:rPr lang="en-US" dirty="0" err="1" smtClean="0"/>
              <a:t>svrsta</a:t>
            </a:r>
            <a:r>
              <a:rPr lang="en-US" dirty="0" smtClean="0"/>
              <a:t> u </a:t>
            </a:r>
            <a:r>
              <a:rPr lang="en-US" dirty="0" err="1" smtClean="0"/>
              <a:t>grupu</a:t>
            </a:r>
            <a:r>
              <a:rPr lang="en-US" dirty="0" smtClean="0"/>
              <a:t> </a:t>
            </a:r>
            <a:r>
              <a:rPr lang="en-US" dirty="0" err="1" smtClean="0"/>
              <a:t>ugovora</a:t>
            </a:r>
            <a:r>
              <a:rPr lang="en-US" dirty="0" smtClean="0"/>
              <a:t> </a:t>
            </a:r>
            <a:r>
              <a:rPr lang="en-US" dirty="0" err="1" smtClean="0"/>
              <a:t>čije</a:t>
            </a:r>
            <a:r>
              <a:rPr lang="en-US" dirty="0" smtClean="0"/>
              <a:t> je </a:t>
            </a:r>
            <a:r>
              <a:rPr lang="en-US" dirty="0" err="1" smtClean="0"/>
              <a:t>obilježje</a:t>
            </a:r>
            <a:r>
              <a:rPr lang="en-US" dirty="0" smtClean="0"/>
              <a:t> </a:t>
            </a:r>
            <a:r>
              <a:rPr lang="en-US" dirty="0" err="1" smtClean="0"/>
              <a:t>propuštanje</a:t>
            </a:r>
            <a:r>
              <a:rPr lang="en-US" dirty="0" smtClean="0"/>
              <a:t> </a:t>
            </a:r>
            <a:r>
              <a:rPr lang="en-US" dirty="0" err="1" smtClean="0"/>
              <a:t>ili</a:t>
            </a:r>
            <a:r>
              <a:rPr lang="en-US" dirty="0" smtClean="0"/>
              <a:t> </a:t>
            </a:r>
            <a:r>
              <a:rPr lang="en-US" dirty="0" err="1" smtClean="0"/>
              <a:t>trpljenje</a:t>
            </a:r>
            <a:r>
              <a:rPr lang="en-US" dirty="0" smtClean="0"/>
              <a:t> </a:t>
            </a:r>
            <a:r>
              <a:rPr lang="en-US" dirty="0" err="1" smtClean="0"/>
              <a:t>upotrebe</a:t>
            </a:r>
            <a:r>
              <a:rPr lang="en-US" dirty="0" smtClean="0"/>
              <a:t> </a:t>
            </a:r>
            <a:r>
              <a:rPr lang="en-US" dirty="0" err="1" smtClean="0"/>
              <a:t>sopstvenog</a:t>
            </a:r>
            <a:r>
              <a:rPr lang="en-US" dirty="0" smtClean="0"/>
              <a:t> </a:t>
            </a:r>
            <a:r>
              <a:rPr lang="en-US" dirty="0" err="1" smtClean="0"/>
              <a:t>prava</a:t>
            </a:r>
            <a:r>
              <a:rPr lang="en-US" dirty="0" smtClean="0"/>
              <a:t> </a:t>
            </a:r>
            <a:r>
              <a:rPr lang="en-US" dirty="0" err="1" smtClean="0"/>
              <a:t>itd</a:t>
            </a:r>
            <a:r>
              <a:rPr lang="en-US" dirty="0" smtClean="0"/>
              <a:t>. </a:t>
            </a:r>
            <a:r>
              <a:rPr lang="en-US" dirty="0" err="1" smtClean="0"/>
              <a:t>Sve</a:t>
            </a:r>
            <a:r>
              <a:rPr lang="en-US" dirty="0" smtClean="0"/>
              <a:t> </a:t>
            </a:r>
            <a:r>
              <a:rPr lang="en-US" dirty="0" err="1" smtClean="0"/>
              <a:t>ovo</a:t>
            </a:r>
            <a:r>
              <a:rPr lang="en-US" dirty="0" smtClean="0"/>
              <a:t> </a:t>
            </a:r>
            <a:r>
              <a:rPr lang="en-US" dirty="0" err="1" smtClean="0"/>
              <a:t>ukazuje</a:t>
            </a:r>
            <a:r>
              <a:rPr lang="en-US" dirty="0" smtClean="0"/>
              <a:t> </a:t>
            </a:r>
            <a:r>
              <a:rPr lang="en-US" dirty="0" err="1" smtClean="0"/>
              <a:t>i</a:t>
            </a:r>
            <a:r>
              <a:rPr lang="en-US" dirty="0" smtClean="0"/>
              <a:t> </a:t>
            </a:r>
            <a:r>
              <a:rPr lang="en-US" dirty="0" err="1" smtClean="0"/>
              <a:t>na</a:t>
            </a:r>
            <a:r>
              <a:rPr lang="en-US" dirty="0" smtClean="0"/>
              <a:t> </a:t>
            </a:r>
            <a:r>
              <a:rPr lang="en-US" dirty="0" err="1" smtClean="0"/>
              <a:t>mješovitu</a:t>
            </a:r>
            <a:r>
              <a:rPr lang="en-US" dirty="0" smtClean="0"/>
              <a:t> </a:t>
            </a:r>
            <a:r>
              <a:rPr lang="en-US" dirty="0" err="1" smtClean="0"/>
              <a:t>pravnu</a:t>
            </a:r>
            <a:r>
              <a:rPr lang="en-US" dirty="0" smtClean="0"/>
              <a:t> </a:t>
            </a:r>
            <a:r>
              <a:rPr lang="en-US" dirty="0" err="1" smtClean="0"/>
              <a:t>prirodu</a:t>
            </a:r>
            <a:r>
              <a:rPr lang="en-US" dirty="0" smtClean="0"/>
              <a:t> </a:t>
            </a:r>
            <a:r>
              <a:rPr lang="en-US" dirty="0" err="1" smtClean="0"/>
              <a:t>posla</a:t>
            </a:r>
            <a:r>
              <a:rPr lang="en-US" dirty="0" smtClean="0"/>
              <a:t>. </a:t>
            </a:r>
            <a:r>
              <a:rPr lang="en-US" dirty="0" err="1" smtClean="0"/>
              <a:t>Ipak</a:t>
            </a:r>
            <a:r>
              <a:rPr lang="en-US" dirty="0" smtClean="0"/>
              <a:t>, u </a:t>
            </a:r>
            <a:r>
              <a:rPr lang="en-US" dirty="0" err="1" smtClean="0"/>
              <a:t>literaturi</a:t>
            </a:r>
            <a:r>
              <a:rPr lang="en-US" dirty="0" smtClean="0"/>
              <a:t> </a:t>
            </a:r>
            <a:r>
              <a:rPr lang="en-US" dirty="0" err="1" smtClean="0"/>
              <a:t>dominira</a:t>
            </a:r>
            <a:r>
              <a:rPr lang="en-US" dirty="0" smtClean="0"/>
              <a:t> </a:t>
            </a:r>
            <a:r>
              <a:rPr lang="en-US" dirty="0" err="1" smtClean="0"/>
              <a:t>izričito</a:t>
            </a:r>
            <a:r>
              <a:rPr lang="en-US" dirty="0" smtClean="0"/>
              <a:t> </a:t>
            </a:r>
            <a:r>
              <a:rPr lang="en-US" dirty="0" err="1" smtClean="0"/>
              <a:t>ili</a:t>
            </a:r>
            <a:r>
              <a:rPr lang="en-US" dirty="0" smtClean="0"/>
              <a:t> </a:t>
            </a:r>
            <a:r>
              <a:rPr lang="en-US" dirty="0" err="1" smtClean="0"/>
              <a:t>prećutno</a:t>
            </a:r>
            <a:r>
              <a:rPr lang="en-US" dirty="0" smtClean="0"/>
              <a:t> </a:t>
            </a:r>
            <a:r>
              <a:rPr lang="en-US" dirty="0" err="1" smtClean="0"/>
              <a:t>izražen</a:t>
            </a:r>
            <a:r>
              <a:rPr lang="en-US" dirty="0" smtClean="0"/>
              <a:t> </a:t>
            </a:r>
            <a:r>
              <a:rPr lang="en-US" dirty="0" err="1" smtClean="0"/>
              <a:t>stav</a:t>
            </a:r>
            <a:r>
              <a:rPr lang="en-US" dirty="0" smtClean="0"/>
              <a:t> </a:t>
            </a:r>
            <a:r>
              <a:rPr lang="en-US" dirty="0" err="1" smtClean="0"/>
              <a:t>da</a:t>
            </a:r>
            <a:r>
              <a:rPr lang="en-US" dirty="0" smtClean="0"/>
              <a:t> je u </a:t>
            </a:r>
            <a:r>
              <a:rPr lang="en-US" dirty="0" err="1" smtClean="0"/>
              <a:t>pitanju</a:t>
            </a:r>
            <a:r>
              <a:rPr lang="en-US" dirty="0" smtClean="0"/>
              <a:t> </a:t>
            </a:r>
            <a:r>
              <a:rPr lang="en-US" dirty="0" err="1" smtClean="0"/>
              <a:t>samosvojna</a:t>
            </a:r>
            <a:r>
              <a:rPr lang="en-US" dirty="0" smtClean="0"/>
              <a:t> </a:t>
            </a:r>
            <a:r>
              <a:rPr lang="en-US" dirty="0" err="1" smtClean="0"/>
              <a:t>vrsta</a:t>
            </a:r>
            <a:r>
              <a:rPr lang="en-US" dirty="0" smtClean="0"/>
              <a:t> </a:t>
            </a:r>
            <a:r>
              <a:rPr lang="en-US" dirty="0" err="1" smtClean="0"/>
              <a:t>ugovora</a:t>
            </a:r>
            <a:r>
              <a:rPr lang="en-US" dirty="0" smtClean="0"/>
              <a:t> (sui generis </a:t>
            </a:r>
            <a:r>
              <a:rPr lang="en-US" dirty="0" err="1" smtClean="0"/>
              <a:t>ugovor</a:t>
            </a:r>
            <a:r>
              <a:rPr lang="en-US" dirty="0" smtClean="0"/>
              <a:t>).</a:t>
            </a:r>
            <a:endParaRPr lang="en-US" dirty="0"/>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4725</Words>
  <PresentationFormat>Prikaz na zaslonu (4:3)</PresentationFormat>
  <Paragraphs>96</Paragraphs>
  <Slides>32</Slides>
  <Notes>0</Notes>
  <HiddenSlides>0</HiddenSlides>
  <MMClips>0</MMClips>
  <ScaleCrop>false</ScaleCrop>
  <HeadingPairs>
    <vt:vector size="4" baseType="variant">
      <vt:variant>
        <vt:lpstr>Tema</vt:lpstr>
      </vt:variant>
      <vt:variant>
        <vt:i4>1</vt:i4>
      </vt:variant>
      <vt:variant>
        <vt:lpstr>Naslovi slajdova</vt:lpstr>
      </vt:variant>
      <vt:variant>
        <vt:i4>32</vt:i4>
      </vt:variant>
    </vt:vector>
  </HeadingPairs>
  <TitlesOfParts>
    <vt:vector size="33" baseType="lpstr">
      <vt:lpstr>Office tema</vt:lpstr>
      <vt:lpstr>Ugovor o licenci</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Ugovor o licenci</dc:title>
  <cp:lastModifiedBy>EsprimoEdition</cp:lastModifiedBy>
  <cp:revision>3</cp:revision>
  <dcterms:modified xsi:type="dcterms:W3CDTF">2013-04-28T10:40:20Z</dcterms:modified>
</cp:coreProperties>
</file>