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69" r:id="rId4"/>
    <p:sldId id="270" r:id="rId5"/>
    <p:sldId id="258" r:id="rId6"/>
    <p:sldId id="272" r:id="rId7"/>
    <p:sldId id="271" r:id="rId8"/>
    <p:sldId id="259" r:id="rId9"/>
    <p:sldId id="275" r:id="rId10"/>
    <p:sldId id="274" r:id="rId11"/>
    <p:sldId id="260" r:id="rId12"/>
    <p:sldId id="276" r:id="rId13"/>
    <p:sldId id="277" r:id="rId14"/>
    <p:sldId id="261" r:id="rId15"/>
    <p:sldId id="278" r:id="rId16"/>
    <p:sldId id="262" r:id="rId17"/>
    <p:sldId id="279" r:id="rId18"/>
    <p:sldId id="263" r:id="rId19"/>
    <p:sldId id="280" r:id="rId20"/>
    <p:sldId id="264" r:id="rId21"/>
    <p:sldId id="265" r:id="rId22"/>
    <p:sldId id="283" r:id="rId23"/>
    <p:sldId id="284" r:id="rId24"/>
    <p:sldId id="282" r:id="rId25"/>
    <p:sldId id="266" r:id="rId26"/>
    <p:sldId id="267" r:id="rId27"/>
    <p:sldId id="268" r:id="rId28"/>
    <p:sldId id="281" r:id="rId29"/>
    <p:sldId id="286" r:id="rId30"/>
    <p:sldId id="288" r:id="rId31"/>
    <p:sldId id="289" r:id="rId32"/>
    <p:sldId id="291" r:id="rId33"/>
    <p:sldId id="292"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p:scale>
          <a:sx n="58" d="100"/>
          <a:sy n="58" d="100"/>
        </p:scale>
        <p:origin x="-15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CCD43-1B6C-4BCC-B511-4350EB4B49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A454C6C-BA28-4E5D-B024-369CCF46C7E4}">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dirty="0" smtClean="0"/>
            <a:t>Velayetin kim tarafından kullanılacağı meselesi</a:t>
          </a:r>
          <a:endParaRPr lang="tr-TR" b="1" dirty="0"/>
        </a:p>
      </dgm:t>
    </dgm:pt>
    <dgm:pt modelId="{003B03E5-5EA9-45FF-84A8-01B94DC030F8}" type="parTrans" cxnId="{77C3ED4D-C700-46B4-82FA-AC3C086860BB}">
      <dgm:prSet/>
      <dgm:spPr/>
      <dgm:t>
        <a:bodyPr/>
        <a:lstStyle/>
        <a:p>
          <a:endParaRPr lang="tr-TR"/>
        </a:p>
      </dgm:t>
    </dgm:pt>
    <dgm:pt modelId="{A988E644-3807-43C1-A2B0-88737FA215BC}" type="sibTrans" cxnId="{77C3ED4D-C700-46B4-82FA-AC3C086860BB}">
      <dgm:prSet/>
      <dgm:spPr/>
      <dgm:t>
        <a:bodyPr/>
        <a:lstStyle/>
        <a:p>
          <a:endParaRPr lang="tr-TR"/>
        </a:p>
      </dgm:t>
    </dgm:pt>
    <dgm:pt modelId="{3FEBD45D-FCE6-42E5-A2C1-030929320BDF}">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t>Velayetin anne baba tarafından birlikte kullanılması </a:t>
          </a:r>
          <a:endParaRPr lang="tr-TR" b="1" dirty="0"/>
        </a:p>
      </dgm:t>
    </dgm:pt>
    <dgm:pt modelId="{260439A5-1FA6-4303-AC59-3DD4A6851FDE}" type="parTrans" cxnId="{03FCFA39-9D8B-4DBF-82CC-B4BDA09DB286}">
      <dgm:prSet/>
      <dgm:spPr/>
      <dgm:t>
        <a:bodyPr/>
        <a:lstStyle/>
        <a:p>
          <a:endParaRPr lang="tr-TR"/>
        </a:p>
      </dgm:t>
    </dgm:pt>
    <dgm:pt modelId="{F4F6EFAF-1851-4B9E-8D53-A7182D4AE5D1}" type="sibTrans" cxnId="{03FCFA39-9D8B-4DBF-82CC-B4BDA09DB286}">
      <dgm:prSet/>
      <dgm:spPr/>
      <dgm:t>
        <a:bodyPr/>
        <a:lstStyle/>
        <a:p>
          <a:endParaRPr lang="tr-TR"/>
        </a:p>
      </dgm:t>
    </dgm:pt>
    <dgm:pt modelId="{5492AF0F-4D4E-4CFE-8DF6-F8870E1AEFF7}">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t>Çocuğun evlat edinilmiş olması halinde</a:t>
          </a:r>
          <a:endParaRPr lang="tr-TR" b="1" dirty="0"/>
        </a:p>
      </dgm:t>
    </dgm:pt>
    <dgm:pt modelId="{BA61FD18-D451-4AFC-9399-E9EBDD2EBB00}" type="parTrans" cxnId="{0C161D50-2A72-4B26-B232-D1EB9DDC5090}">
      <dgm:prSet/>
      <dgm:spPr/>
      <dgm:t>
        <a:bodyPr/>
        <a:lstStyle/>
        <a:p>
          <a:endParaRPr lang="tr-TR"/>
        </a:p>
      </dgm:t>
    </dgm:pt>
    <dgm:pt modelId="{C82D5444-65FC-469B-AFF2-AFDE1F5D2616}" type="sibTrans" cxnId="{0C161D50-2A72-4B26-B232-D1EB9DDC5090}">
      <dgm:prSet/>
      <dgm:spPr/>
      <dgm:t>
        <a:bodyPr/>
        <a:lstStyle/>
        <a:p>
          <a:endParaRPr lang="tr-TR"/>
        </a:p>
      </dgm:t>
    </dgm:pt>
    <dgm:pt modelId="{29147ACC-FD61-47E7-B051-3451CE13107F}" type="pres">
      <dgm:prSet presAssocID="{F6CCCD43-1B6C-4BCC-B511-4350EB4B490E}" presName="hierChild1" presStyleCnt="0">
        <dgm:presLayoutVars>
          <dgm:orgChart val="1"/>
          <dgm:chPref val="1"/>
          <dgm:dir/>
          <dgm:animOne val="branch"/>
          <dgm:animLvl val="lvl"/>
          <dgm:resizeHandles/>
        </dgm:presLayoutVars>
      </dgm:prSet>
      <dgm:spPr/>
      <dgm:t>
        <a:bodyPr/>
        <a:lstStyle/>
        <a:p>
          <a:endParaRPr lang="tr-TR"/>
        </a:p>
      </dgm:t>
    </dgm:pt>
    <dgm:pt modelId="{902B33BF-F2F8-4427-A7B1-9C5533DD987E}" type="pres">
      <dgm:prSet presAssocID="{0A454C6C-BA28-4E5D-B024-369CCF46C7E4}" presName="hierRoot1" presStyleCnt="0">
        <dgm:presLayoutVars>
          <dgm:hierBranch val="init"/>
        </dgm:presLayoutVars>
      </dgm:prSet>
      <dgm:spPr/>
    </dgm:pt>
    <dgm:pt modelId="{8CF53928-28B1-4871-971E-9F0C10D5B1D0}" type="pres">
      <dgm:prSet presAssocID="{0A454C6C-BA28-4E5D-B024-369CCF46C7E4}" presName="rootComposite1" presStyleCnt="0"/>
      <dgm:spPr/>
    </dgm:pt>
    <dgm:pt modelId="{D33BEB68-C102-4637-BF04-49D4CAD56B75}" type="pres">
      <dgm:prSet presAssocID="{0A454C6C-BA28-4E5D-B024-369CCF46C7E4}" presName="rootText1" presStyleLbl="node0" presStyleIdx="0" presStyleCnt="1" custLinFactNeighborX="0" custLinFactNeighborY="1145">
        <dgm:presLayoutVars>
          <dgm:chPref val="3"/>
        </dgm:presLayoutVars>
      </dgm:prSet>
      <dgm:spPr/>
      <dgm:t>
        <a:bodyPr/>
        <a:lstStyle/>
        <a:p>
          <a:endParaRPr lang="tr-TR"/>
        </a:p>
      </dgm:t>
    </dgm:pt>
    <dgm:pt modelId="{648B0588-D3F4-4EF1-8F18-634328B52078}" type="pres">
      <dgm:prSet presAssocID="{0A454C6C-BA28-4E5D-B024-369CCF46C7E4}" presName="rootConnector1" presStyleLbl="node1" presStyleIdx="0" presStyleCnt="0"/>
      <dgm:spPr/>
      <dgm:t>
        <a:bodyPr/>
        <a:lstStyle/>
        <a:p>
          <a:endParaRPr lang="tr-TR"/>
        </a:p>
      </dgm:t>
    </dgm:pt>
    <dgm:pt modelId="{917A482A-3A46-481D-A8CA-8E4801570245}" type="pres">
      <dgm:prSet presAssocID="{0A454C6C-BA28-4E5D-B024-369CCF46C7E4}" presName="hierChild2" presStyleCnt="0"/>
      <dgm:spPr/>
    </dgm:pt>
    <dgm:pt modelId="{3996BB7F-606C-49B8-8FCC-D68797392E96}" type="pres">
      <dgm:prSet presAssocID="{260439A5-1FA6-4303-AC59-3DD4A6851FDE}" presName="Name37" presStyleLbl="parChTrans1D2" presStyleIdx="0" presStyleCnt="2"/>
      <dgm:spPr/>
      <dgm:t>
        <a:bodyPr/>
        <a:lstStyle/>
        <a:p>
          <a:endParaRPr lang="tr-TR"/>
        </a:p>
      </dgm:t>
    </dgm:pt>
    <dgm:pt modelId="{53758220-C9C7-40A3-8BDD-FFECDFBDA4F8}" type="pres">
      <dgm:prSet presAssocID="{3FEBD45D-FCE6-42E5-A2C1-030929320BDF}" presName="hierRoot2" presStyleCnt="0">
        <dgm:presLayoutVars>
          <dgm:hierBranch val="init"/>
        </dgm:presLayoutVars>
      </dgm:prSet>
      <dgm:spPr/>
    </dgm:pt>
    <dgm:pt modelId="{3411085E-3C19-4C17-B607-26A0F9C6A3C3}" type="pres">
      <dgm:prSet presAssocID="{3FEBD45D-FCE6-42E5-A2C1-030929320BDF}" presName="rootComposite" presStyleCnt="0"/>
      <dgm:spPr/>
    </dgm:pt>
    <dgm:pt modelId="{ED8FF4C5-EC24-499E-9A2B-CE047D420A99}" type="pres">
      <dgm:prSet presAssocID="{3FEBD45D-FCE6-42E5-A2C1-030929320BDF}" presName="rootText" presStyleLbl="node2" presStyleIdx="0" presStyleCnt="2">
        <dgm:presLayoutVars>
          <dgm:chPref val="3"/>
        </dgm:presLayoutVars>
      </dgm:prSet>
      <dgm:spPr/>
      <dgm:t>
        <a:bodyPr/>
        <a:lstStyle/>
        <a:p>
          <a:endParaRPr lang="tr-TR"/>
        </a:p>
      </dgm:t>
    </dgm:pt>
    <dgm:pt modelId="{A3E779B2-1B53-4D11-BEAE-D9988C73917C}" type="pres">
      <dgm:prSet presAssocID="{3FEBD45D-FCE6-42E5-A2C1-030929320BDF}" presName="rootConnector" presStyleLbl="node2" presStyleIdx="0" presStyleCnt="2"/>
      <dgm:spPr/>
      <dgm:t>
        <a:bodyPr/>
        <a:lstStyle/>
        <a:p>
          <a:endParaRPr lang="tr-TR"/>
        </a:p>
      </dgm:t>
    </dgm:pt>
    <dgm:pt modelId="{AEAA7806-B41E-4138-88AF-C7CFA59870E8}" type="pres">
      <dgm:prSet presAssocID="{3FEBD45D-FCE6-42E5-A2C1-030929320BDF}" presName="hierChild4" presStyleCnt="0"/>
      <dgm:spPr/>
    </dgm:pt>
    <dgm:pt modelId="{E3343539-3AF0-4D45-B658-457B6882C45E}" type="pres">
      <dgm:prSet presAssocID="{3FEBD45D-FCE6-42E5-A2C1-030929320BDF}" presName="hierChild5" presStyleCnt="0"/>
      <dgm:spPr/>
    </dgm:pt>
    <dgm:pt modelId="{C5103568-7117-4F20-9B63-61EAC4350859}" type="pres">
      <dgm:prSet presAssocID="{BA61FD18-D451-4AFC-9399-E9EBDD2EBB00}" presName="Name37" presStyleLbl="parChTrans1D2" presStyleIdx="1" presStyleCnt="2"/>
      <dgm:spPr/>
      <dgm:t>
        <a:bodyPr/>
        <a:lstStyle/>
        <a:p>
          <a:endParaRPr lang="tr-TR"/>
        </a:p>
      </dgm:t>
    </dgm:pt>
    <dgm:pt modelId="{E987BF20-DD41-4A64-8021-A96D295413E7}" type="pres">
      <dgm:prSet presAssocID="{5492AF0F-4D4E-4CFE-8DF6-F8870E1AEFF7}" presName="hierRoot2" presStyleCnt="0">
        <dgm:presLayoutVars>
          <dgm:hierBranch val="init"/>
        </dgm:presLayoutVars>
      </dgm:prSet>
      <dgm:spPr/>
    </dgm:pt>
    <dgm:pt modelId="{B73FC8BD-7DBD-44D8-887B-1FE4D5BE944F}" type="pres">
      <dgm:prSet presAssocID="{5492AF0F-4D4E-4CFE-8DF6-F8870E1AEFF7}" presName="rootComposite" presStyleCnt="0"/>
      <dgm:spPr/>
    </dgm:pt>
    <dgm:pt modelId="{2932E991-39D6-424B-8E6F-8B861B904CFE}" type="pres">
      <dgm:prSet presAssocID="{5492AF0F-4D4E-4CFE-8DF6-F8870E1AEFF7}" presName="rootText" presStyleLbl="node2" presStyleIdx="1" presStyleCnt="2">
        <dgm:presLayoutVars>
          <dgm:chPref val="3"/>
        </dgm:presLayoutVars>
      </dgm:prSet>
      <dgm:spPr/>
      <dgm:t>
        <a:bodyPr/>
        <a:lstStyle/>
        <a:p>
          <a:endParaRPr lang="tr-TR"/>
        </a:p>
      </dgm:t>
    </dgm:pt>
    <dgm:pt modelId="{AF0721FF-DDB8-43E1-BBAA-AD44B4D21F2E}" type="pres">
      <dgm:prSet presAssocID="{5492AF0F-4D4E-4CFE-8DF6-F8870E1AEFF7}" presName="rootConnector" presStyleLbl="node2" presStyleIdx="1" presStyleCnt="2"/>
      <dgm:spPr/>
      <dgm:t>
        <a:bodyPr/>
        <a:lstStyle/>
        <a:p>
          <a:endParaRPr lang="tr-TR"/>
        </a:p>
      </dgm:t>
    </dgm:pt>
    <dgm:pt modelId="{CBB36310-FF87-459D-88F0-F8EFDA57AFD4}" type="pres">
      <dgm:prSet presAssocID="{5492AF0F-4D4E-4CFE-8DF6-F8870E1AEFF7}" presName="hierChild4" presStyleCnt="0"/>
      <dgm:spPr/>
    </dgm:pt>
    <dgm:pt modelId="{D70F2694-D34A-4F55-B68C-73EBBEC9A0CD}" type="pres">
      <dgm:prSet presAssocID="{5492AF0F-4D4E-4CFE-8DF6-F8870E1AEFF7}" presName="hierChild5" presStyleCnt="0"/>
      <dgm:spPr/>
    </dgm:pt>
    <dgm:pt modelId="{F512DF72-8557-48CE-ABFF-EB2A710D5EB7}" type="pres">
      <dgm:prSet presAssocID="{0A454C6C-BA28-4E5D-B024-369CCF46C7E4}" presName="hierChild3" presStyleCnt="0"/>
      <dgm:spPr/>
    </dgm:pt>
  </dgm:ptLst>
  <dgm:cxnLst>
    <dgm:cxn modelId="{9A9366D4-3BB5-4048-B212-3040B25B2718}" type="presOf" srcId="{3FEBD45D-FCE6-42E5-A2C1-030929320BDF}" destId="{ED8FF4C5-EC24-499E-9A2B-CE047D420A99}" srcOrd="0" destOrd="0" presId="urn:microsoft.com/office/officeart/2005/8/layout/orgChart1"/>
    <dgm:cxn modelId="{41CA91A4-9D65-4B60-B4E9-AF3EC46E39EB}" type="presOf" srcId="{5492AF0F-4D4E-4CFE-8DF6-F8870E1AEFF7}" destId="{AF0721FF-DDB8-43E1-BBAA-AD44B4D21F2E}" srcOrd="1" destOrd="0" presId="urn:microsoft.com/office/officeart/2005/8/layout/orgChart1"/>
    <dgm:cxn modelId="{0C161D50-2A72-4B26-B232-D1EB9DDC5090}" srcId="{0A454C6C-BA28-4E5D-B024-369CCF46C7E4}" destId="{5492AF0F-4D4E-4CFE-8DF6-F8870E1AEFF7}" srcOrd="1" destOrd="0" parTransId="{BA61FD18-D451-4AFC-9399-E9EBDD2EBB00}" sibTransId="{C82D5444-65FC-469B-AFF2-AFDE1F5D2616}"/>
    <dgm:cxn modelId="{F2864AF3-34B5-43D1-AB05-7B5861549023}" type="presOf" srcId="{0A454C6C-BA28-4E5D-B024-369CCF46C7E4}" destId="{D33BEB68-C102-4637-BF04-49D4CAD56B75}" srcOrd="0" destOrd="0" presId="urn:microsoft.com/office/officeart/2005/8/layout/orgChart1"/>
    <dgm:cxn modelId="{16368CD6-D905-4CD9-A2A8-2D33B2FF4433}" type="presOf" srcId="{260439A5-1FA6-4303-AC59-3DD4A6851FDE}" destId="{3996BB7F-606C-49B8-8FCC-D68797392E96}" srcOrd="0" destOrd="0" presId="urn:microsoft.com/office/officeart/2005/8/layout/orgChart1"/>
    <dgm:cxn modelId="{77C3ED4D-C700-46B4-82FA-AC3C086860BB}" srcId="{F6CCCD43-1B6C-4BCC-B511-4350EB4B490E}" destId="{0A454C6C-BA28-4E5D-B024-369CCF46C7E4}" srcOrd="0" destOrd="0" parTransId="{003B03E5-5EA9-45FF-84A8-01B94DC030F8}" sibTransId="{A988E644-3807-43C1-A2B0-88737FA215BC}"/>
    <dgm:cxn modelId="{03FCFA39-9D8B-4DBF-82CC-B4BDA09DB286}" srcId="{0A454C6C-BA28-4E5D-B024-369CCF46C7E4}" destId="{3FEBD45D-FCE6-42E5-A2C1-030929320BDF}" srcOrd="0" destOrd="0" parTransId="{260439A5-1FA6-4303-AC59-3DD4A6851FDE}" sibTransId="{F4F6EFAF-1851-4B9E-8D53-A7182D4AE5D1}"/>
    <dgm:cxn modelId="{F2D39F59-1CCE-40B3-B8CF-ADE631EFF530}" type="presOf" srcId="{3FEBD45D-FCE6-42E5-A2C1-030929320BDF}" destId="{A3E779B2-1B53-4D11-BEAE-D9988C73917C}" srcOrd="1" destOrd="0" presId="urn:microsoft.com/office/officeart/2005/8/layout/orgChart1"/>
    <dgm:cxn modelId="{D7196A27-DD04-4B5D-9BB6-6D53FB1F6BB1}" type="presOf" srcId="{0A454C6C-BA28-4E5D-B024-369CCF46C7E4}" destId="{648B0588-D3F4-4EF1-8F18-634328B52078}" srcOrd="1" destOrd="0" presId="urn:microsoft.com/office/officeart/2005/8/layout/orgChart1"/>
    <dgm:cxn modelId="{311CF801-8392-404D-A47B-BAB00880D360}" type="presOf" srcId="{F6CCCD43-1B6C-4BCC-B511-4350EB4B490E}" destId="{29147ACC-FD61-47E7-B051-3451CE13107F}" srcOrd="0" destOrd="0" presId="urn:microsoft.com/office/officeart/2005/8/layout/orgChart1"/>
    <dgm:cxn modelId="{C96CF07D-3E61-4238-BAB9-251F8F304A96}" type="presOf" srcId="{BA61FD18-D451-4AFC-9399-E9EBDD2EBB00}" destId="{C5103568-7117-4F20-9B63-61EAC4350859}" srcOrd="0" destOrd="0" presId="urn:microsoft.com/office/officeart/2005/8/layout/orgChart1"/>
    <dgm:cxn modelId="{EDE8BF5B-614E-439E-A6B5-99AA257DB947}" type="presOf" srcId="{5492AF0F-4D4E-4CFE-8DF6-F8870E1AEFF7}" destId="{2932E991-39D6-424B-8E6F-8B861B904CFE}" srcOrd="0" destOrd="0" presId="urn:microsoft.com/office/officeart/2005/8/layout/orgChart1"/>
    <dgm:cxn modelId="{C1552C10-B2D4-4D33-958B-CF8843F377F1}" type="presParOf" srcId="{29147ACC-FD61-47E7-B051-3451CE13107F}" destId="{902B33BF-F2F8-4427-A7B1-9C5533DD987E}" srcOrd="0" destOrd="0" presId="urn:microsoft.com/office/officeart/2005/8/layout/orgChart1"/>
    <dgm:cxn modelId="{AE83C094-E70D-4730-BF02-74A1BFAB57CD}" type="presParOf" srcId="{902B33BF-F2F8-4427-A7B1-9C5533DD987E}" destId="{8CF53928-28B1-4871-971E-9F0C10D5B1D0}" srcOrd="0" destOrd="0" presId="urn:microsoft.com/office/officeart/2005/8/layout/orgChart1"/>
    <dgm:cxn modelId="{BF2AE444-8582-4738-BF99-B2846F6E2E75}" type="presParOf" srcId="{8CF53928-28B1-4871-971E-9F0C10D5B1D0}" destId="{D33BEB68-C102-4637-BF04-49D4CAD56B75}" srcOrd="0" destOrd="0" presId="urn:microsoft.com/office/officeart/2005/8/layout/orgChart1"/>
    <dgm:cxn modelId="{BD8B8973-9CA1-4D73-9922-33A0AE38105B}" type="presParOf" srcId="{8CF53928-28B1-4871-971E-9F0C10D5B1D0}" destId="{648B0588-D3F4-4EF1-8F18-634328B52078}" srcOrd="1" destOrd="0" presId="urn:microsoft.com/office/officeart/2005/8/layout/orgChart1"/>
    <dgm:cxn modelId="{5FC759C5-12E7-460A-BA73-FAFBDE357A2E}" type="presParOf" srcId="{902B33BF-F2F8-4427-A7B1-9C5533DD987E}" destId="{917A482A-3A46-481D-A8CA-8E4801570245}" srcOrd="1" destOrd="0" presId="urn:microsoft.com/office/officeart/2005/8/layout/orgChart1"/>
    <dgm:cxn modelId="{112689F3-53AB-48E8-B7F3-3BB1D4A0CD60}" type="presParOf" srcId="{917A482A-3A46-481D-A8CA-8E4801570245}" destId="{3996BB7F-606C-49B8-8FCC-D68797392E96}" srcOrd="0" destOrd="0" presId="urn:microsoft.com/office/officeart/2005/8/layout/orgChart1"/>
    <dgm:cxn modelId="{B7EE1323-7A0B-4F07-8E2A-DEECE5B8DD79}" type="presParOf" srcId="{917A482A-3A46-481D-A8CA-8E4801570245}" destId="{53758220-C9C7-40A3-8BDD-FFECDFBDA4F8}" srcOrd="1" destOrd="0" presId="urn:microsoft.com/office/officeart/2005/8/layout/orgChart1"/>
    <dgm:cxn modelId="{B2FA8920-90A8-4318-8D6C-9EA94F4D8FE0}" type="presParOf" srcId="{53758220-C9C7-40A3-8BDD-FFECDFBDA4F8}" destId="{3411085E-3C19-4C17-B607-26A0F9C6A3C3}" srcOrd="0" destOrd="0" presId="urn:microsoft.com/office/officeart/2005/8/layout/orgChart1"/>
    <dgm:cxn modelId="{D31499DA-2A36-4C10-BC43-B2CC52C0C3C7}" type="presParOf" srcId="{3411085E-3C19-4C17-B607-26A0F9C6A3C3}" destId="{ED8FF4C5-EC24-499E-9A2B-CE047D420A99}" srcOrd="0" destOrd="0" presId="urn:microsoft.com/office/officeart/2005/8/layout/orgChart1"/>
    <dgm:cxn modelId="{EDE2D9EB-4EC9-411C-85F1-E0578ADE7DE7}" type="presParOf" srcId="{3411085E-3C19-4C17-B607-26A0F9C6A3C3}" destId="{A3E779B2-1B53-4D11-BEAE-D9988C73917C}" srcOrd="1" destOrd="0" presId="urn:microsoft.com/office/officeart/2005/8/layout/orgChart1"/>
    <dgm:cxn modelId="{08730BCB-5AE3-4F9D-8C92-0E3055901906}" type="presParOf" srcId="{53758220-C9C7-40A3-8BDD-FFECDFBDA4F8}" destId="{AEAA7806-B41E-4138-88AF-C7CFA59870E8}" srcOrd="1" destOrd="0" presId="urn:microsoft.com/office/officeart/2005/8/layout/orgChart1"/>
    <dgm:cxn modelId="{2DFDE3F0-8EDA-4527-AB8B-C01B6BD62D81}" type="presParOf" srcId="{53758220-C9C7-40A3-8BDD-FFECDFBDA4F8}" destId="{E3343539-3AF0-4D45-B658-457B6882C45E}" srcOrd="2" destOrd="0" presId="urn:microsoft.com/office/officeart/2005/8/layout/orgChart1"/>
    <dgm:cxn modelId="{17267303-2B48-4355-9A16-B40FE514F59E}" type="presParOf" srcId="{917A482A-3A46-481D-A8CA-8E4801570245}" destId="{C5103568-7117-4F20-9B63-61EAC4350859}" srcOrd="2" destOrd="0" presId="urn:microsoft.com/office/officeart/2005/8/layout/orgChart1"/>
    <dgm:cxn modelId="{5241D2C7-9699-4463-863A-7F81D1C57382}" type="presParOf" srcId="{917A482A-3A46-481D-A8CA-8E4801570245}" destId="{E987BF20-DD41-4A64-8021-A96D295413E7}" srcOrd="3" destOrd="0" presId="urn:microsoft.com/office/officeart/2005/8/layout/orgChart1"/>
    <dgm:cxn modelId="{9CE18301-D52B-4B47-864D-BFEF2278DF99}" type="presParOf" srcId="{E987BF20-DD41-4A64-8021-A96D295413E7}" destId="{B73FC8BD-7DBD-44D8-887B-1FE4D5BE944F}" srcOrd="0" destOrd="0" presId="urn:microsoft.com/office/officeart/2005/8/layout/orgChart1"/>
    <dgm:cxn modelId="{1FEAD2BF-C899-4C62-871A-84006D024C84}" type="presParOf" srcId="{B73FC8BD-7DBD-44D8-887B-1FE4D5BE944F}" destId="{2932E991-39D6-424B-8E6F-8B861B904CFE}" srcOrd="0" destOrd="0" presId="urn:microsoft.com/office/officeart/2005/8/layout/orgChart1"/>
    <dgm:cxn modelId="{EE2959FC-4D34-45B7-84EC-4C36434D6B97}" type="presParOf" srcId="{B73FC8BD-7DBD-44D8-887B-1FE4D5BE944F}" destId="{AF0721FF-DDB8-43E1-BBAA-AD44B4D21F2E}" srcOrd="1" destOrd="0" presId="urn:microsoft.com/office/officeart/2005/8/layout/orgChart1"/>
    <dgm:cxn modelId="{7BC52337-0FCF-4ACF-B502-85D9D49D99F9}" type="presParOf" srcId="{E987BF20-DD41-4A64-8021-A96D295413E7}" destId="{CBB36310-FF87-459D-88F0-F8EFDA57AFD4}" srcOrd="1" destOrd="0" presId="urn:microsoft.com/office/officeart/2005/8/layout/orgChart1"/>
    <dgm:cxn modelId="{6B5839B7-321F-4C42-A024-194E51F21CAB}" type="presParOf" srcId="{E987BF20-DD41-4A64-8021-A96D295413E7}" destId="{D70F2694-D34A-4F55-B68C-73EBBEC9A0CD}" srcOrd="2" destOrd="0" presId="urn:microsoft.com/office/officeart/2005/8/layout/orgChart1"/>
    <dgm:cxn modelId="{F274D18E-3FF3-429E-9D84-69AF546879D0}" type="presParOf" srcId="{902B33BF-F2F8-4427-A7B1-9C5533DD987E}" destId="{F512DF72-8557-48CE-ABFF-EB2A710D5EB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B65C137-2365-4BB5-8A15-90D3CFCD9BEF}" type="datetimeFigureOut">
              <a:rPr lang="tr-TR" smtClean="0"/>
              <a:t>03.05.2016</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21171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B65C137-2365-4BB5-8A15-90D3CFCD9BEF}" type="datetimeFigureOut">
              <a:rPr lang="tr-TR" smtClean="0"/>
              <a:t>03.05.2016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175611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B65C137-2365-4BB5-8A15-90D3CFCD9BEF}" type="datetimeFigureOut">
              <a:rPr lang="tr-TR" smtClean="0"/>
              <a:t>03.05.2016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B431E4-D58F-49FF-A134-79F9A5E1C48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0495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B65C137-2365-4BB5-8A15-90D3CFCD9BEF}" type="datetimeFigureOut">
              <a:rPr lang="tr-TR" smtClean="0"/>
              <a:t>03.05.2016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48509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B65C137-2365-4BB5-8A15-90D3CFCD9BEF}" type="datetimeFigureOut">
              <a:rPr lang="tr-TR" smtClean="0"/>
              <a:t>03.05.2016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B431E4-D58F-49FF-A134-79F9A5E1C48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668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B65C137-2365-4BB5-8A15-90D3CFCD9BEF}" type="datetimeFigureOut">
              <a:rPr lang="tr-TR" smtClean="0"/>
              <a:t>03.05.2016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55711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B65C137-2365-4BB5-8A15-90D3CFCD9BEF}" type="datetimeFigureOut">
              <a:rPr lang="tr-TR" smtClean="0"/>
              <a:t>03.05.2016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215036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B65C137-2365-4BB5-8A15-90D3CFCD9BEF}" type="datetimeFigureOut">
              <a:rPr lang="tr-TR" smtClean="0"/>
              <a:t>03.05.2016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422714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B65C137-2365-4BB5-8A15-90D3CFCD9BEF}" type="datetimeFigureOut">
              <a:rPr lang="tr-TR" smtClean="0"/>
              <a:t>03.05.2016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138524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B65C137-2365-4BB5-8A15-90D3CFCD9BEF}" type="datetimeFigureOut">
              <a:rPr lang="tr-TR" smtClean="0"/>
              <a:t>03.05.2016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289481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B65C137-2365-4BB5-8A15-90D3CFCD9BEF}" type="datetimeFigureOut">
              <a:rPr lang="tr-TR" smtClean="0"/>
              <a:t>03.05.2016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87827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B65C137-2365-4BB5-8A15-90D3CFCD9BEF}" type="datetimeFigureOut">
              <a:rPr lang="tr-TR" smtClean="0"/>
              <a:t>03.05.2016</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30749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B65C137-2365-4BB5-8A15-90D3CFCD9BEF}" type="datetimeFigureOut">
              <a:rPr lang="tr-TR" smtClean="0"/>
              <a:t>03.05.2016</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181266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5C137-2365-4BB5-8A15-90D3CFCD9BEF}" type="datetimeFigureOut">
              <a:rPr lang="tr-TR" smtClean="0"/>
              <a:t>03.05.2016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246002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B65C137-2365-4BB5-8A15-90D3CFCD9BEF}" type="datetimeFigureOut">
              <a:rPr lang="tr-TR" smtClean="0"/>
              <a:t>03.05.2016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60032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B65C137-2365-4BB5-8A15-90D3CFCD9BEF}" type="datetimeFigureOut">
              <a:rPr lang="tr-TR" smtClean="0"/>
              <a:t>03.05.2016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B431E4-D58F-49FF-A134-79F9A5E1C48D}" type="slidenum">
              <a:rPr lang="tr-TR" smtClean="0"/>
              <a:t>‹#›</a:t>
            </a:fld>
            <a:endParaRPr lang="tr-TR"/>
          </a:p>
        </p:txBody>
      </p:sp>
    </p:spTree>
    <p:extLst>
      <p:ext uri="{BB962C8B-B14F-4D97-AF65-F5344CB8AC3E}">
        <p14:creationId xmlns:p14="http://schemas.microsoft.com/office/powerpoint/2010/main" val="218749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65C137-2365-4BB5-8A15-90D3CFCD9BEF}" type="datetimeFigureOut">
              <a:rPr lang="tr-TR" smtClean="0"/>
              <a:t>03.05.2016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B431E4-D58F-49FF-A134-79F9A5E1C48D}" type="slidenum">
              <a:rPr lang="tr-TR" smtClean="0"/>
              <a:t>‹#›</a:t>
            </a:fld>
            <a:endParaRPr lang="tr-TR"/>
          </a:p>
        </p:txBody>
      </p:sp>
    </p:spTree>
    <p:extLst>
      <p:ext uri="{BB962C8B-B14F-4D97-AF65-F5344CB8AC3E}">
        <p14:creationId xmlns:p14="http://schemas.microsoft.com/office/powerpoint/2010/main" val="7227260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b="1" dirty="0" smtClean="0">
                <a:solidFill>
                  <a:srgbClr val="0070C0"/>
                </a:solidFill>
              </a:rPr>
              <a:t>Çocuğun malvarlığına ilişkin görev ve yetkiler </a:t>
            </a:r>
            <a:endParaRPr lang="tr-TR" b="1" dirty="0">
              <a:solidFill>
                <a:srgbClr val="0070C0"/>
              </a:solidFill>
            </a:endParaRPr>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50429" y="-1"/>
            <a:ext cx="2187340" cy="4335517"/>
          </a:xfrm>
          <a:prstGeom prst="rect">
            <a:avLst/>
          </a:prstGeom>
        </p:spPr>
      </p:pic>
    </p:spTree>
    <p:extLst>
      <p:ext uri="{BB962C8B-B14F-4D97-AF65-F5344CB8AC3E}">
        <p14:creationId xmlns:p14="http://schemas.microsoft.com/office/powerpoint/2010/main" val="274453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a:bodyPr>
          <a:lstStyle/>
          <a:p>
            <a:pPr marL="0" indent="0">
              <a:buNone/>
            </a:pPr>
            <a:r>
              <a:rPr lang="tr-TR" sz="2000" b="1" dirty="0" smtClean="0">
                <a:solidFill>
                  <a:srgbClr val="7030A0"/>
                </a:solidFill>
                <a:latin typeface="Comic Sans MS" panose="030F0702030302020204" pitchFamily="66" charset="0"/>
              </a:rPr>
              <a:t>ESKİ MEDENİ KANUNDA </a:t>
            </a:r>
            <a:r>
              <a:rPr lang="tr-TR" sz="2000" dirty="0" smtClean="0">
                <a:latin typeface="Comic Sans MS" panose="030F0702030302020204" pitchFamily="66" charset="0"/>
              </a:rPr>
              <a:t>çocuğun mallarının gelirlerinin öncelikle çocuk için harcanacağı, ancak çocuğun gelirlerinin karşılanmasından sonra artan kısmın ana ve babaya kalabileceği kabul edilmişken </a:t>
            </a:r>
            <a:endParaRPr lang="tr-TR" sz="2000" dirty="0">
              <a:latin typeface="Comic Sans MS" panose="030F0702030302020204" pitchFamily="66" charset="0"/>
            </a:endParaRPr>
          </a:p>
        </p:txBody>
      </p:sp>
      <p:sp>
        <p:nvSpPr>
          <p:cNvPr id="4" name="İçerik Yer Tutucusu 3"/>
          <p:cNvSpPr>
            <a:spLocks noGrp="1"/>
          </p:cNvSpPr>
          <p:nvPr>
            <p:ph sz="half" idx="2"/>
          </p:nvPr>
        </p:nvSpPr>
        <p:spPr/>
        <p:txBody>
          <a:bodyPr>
            <a:normAutofit/>
          </a:bodyPr>
          <a:lstStyle/>
          <a:p>
            <a:r>
              <a:rPr lang="tr-TR" sz="2000" b="1" dirty="0" smtClean="0">
                <a:solidFill>
                  <a:srgbClr val="7030A0"/>
                </a:solidFill>
                <a:latin typeface="Comic Sans MS" panose="030F0702030302020204" pitchFamily="66" charset="0"/>
              </a:rPr>
              <a:t>YENİ MEDENİ KANUNDA </a:t>
            </a:r>
            <a:r>
              <a:rPr lang="tr-TR" sz="2000" dirty="0" smtClean="0">
                <a:latin typeface="Comic Sans MS" panose="030F0702030302020204" pitchFamily="66" charset="0"/>
              </a:rPr>
              <a:t>artan kısmın ana babaya düşmeksizin yine çocuğa kalması gerektiği belirtilmiştir. </a:t>
            </a:r>
            <a:endParaRPr lang="tr-TR" sz="2000" dirty="0">
              <a:latin typeface="Comic Sans MS" panose="030F0702030302020204" pitchFamily="66" charset="0"/>
            </a:endParaRPr>
          </a:p>
        </p:txBody>
      </p:sp>
      <p:sp>
        <p:nvSpPr>
          <p:cNvPr id="5" name="Sağ Ok 4"/>
          <p:cNvSpPr/>
          <p:nvPr/>
        </p:nvSpPr>
        <p:spPr>
          <a:xfrm>
            <a:off x="6621517" y="2569779"/>
            <a:ext cx="788276" cy="961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33948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356</a:t>
            </a:r>
            <a:endParaRPr lang="tr-TR" b="1" dirty="0"/>
          </a:p>
        </p:txBody>
      </p:sp>
      <p:sp>
        <p:nvSpPr>
          <p:cNvPr id="3" name="İçerik Yer Tutucusu 2"/>
          <p:cNvSpPr>
            <a:spLocks noGrp="1"/>
          </p:cNvSpPr>
          <p:nvPr>
            <p:ph idx="1"/>
          </p:nvPr>
        </p:nvSpPr>
        <p:spPr/>
        <p:txBody>
          <a:bodyPr/>
          <a:lstStyle/>
          <a:p>
            <a:r>
              <a:rPr lang="tr-TR" sz="2000" dirty="0" smtClean="0">
                <a:latin typeface="Comic Sans MS" panose="030F0702030302020204" pitchFamily="66" charset="0"/>
              </a:rPr>
              <a:t>Olağan </a:t>
            </a:r>
            <a:r>
              <a:rPr lang="tr-TR" sz="2000" dirty="0">
                <a:latin typeface="Comic Sans MS" panose="030F0702030302020204" pitchFamily="66" charset="0"/>
              </a:rPr>
              <a:t>ihtiyaçlar gerektirdiği ölçüde sermaye biçiminde ödemeler, tazminatlar ve benzeri </a:t>
            </a:r>
            <a:r>
              <a:rPr lang="tr-TR" sz="2000" dirty="0" smtClean="0">
                <a:latin typeface="Comic Sans MS" panose="030F0702030302020204" pitchFamily="66" charset="0"/>
              </a:rPr>
              <a:t>edimler çocuğun </a:t>
            </a:r>
            <a:r>
              <a:rPr lang="tr-TR" sz="2000" dirty="0">
                <a:latin typeface="Comic Sans MS" panose="030F0702030302020204" pitchFamily="66" charset="0"/>
              </a:rPr>
              <a:t>bakımı için kısmen kullanılabilir.</a:t>
            </a:r>
          </a:p>
          <a:p>
            <a:r>
              <a:rPr lang="tr-TR" sz="2000" dirty="0">
                <a:latin typeface="Comic Sans MS" panose="030F0702030302020204" pitchFamily="66" charset="0"/>
              </a:rPr>
              <a:t>Çocuğun bakımı, </a:t>
            </a:r>
            <a:r>
              <a:rPr lang="tr-TR" sz="2000" dirty="0" smtClean="0">
                <a:latin typeface="Comic Sans MS" panose="030F0702030302020204" pitchFamily="66" charset="0"/>
              </a:rPr>
              <a:t>yetiştirilmesi </a:t>
            </a:r>
            <a:r>
              <a:rPr lang="tr-TR" sz="2000" dirty="0">
                <a:latin typeface="Comic Sans MS" panose="030F0702030302020204" pitchFamily="66" charset="0"/>
              </a:rPr>
              <a:t>ve eğitimi için zorunluluk varsa hâkim, ana ve babaya belirlediği miktarlarda </a:t>
            </a:r>
            <a:r>
              <a:rPr lang="tr-TR" sz="2000" dirty="0" smtClean="0">
                <a:latin typeface="Comic Sans MS" panose="030F0702030302020204" pitchFamily="66" charset="0"/>
              </a:rPr>
              <a:t>çocuğun </a:t>
            </a:r>
            <a:r>
              <a:rPr lang="tr-TR" sz="2000" u="sng" dirty="0" smtClean="0">
                <a:latin typeface="Comic Sans MS" panose="030F0702030302020204" pitchFamily="66" charset="0"/>
              </a:rPr>
              <a:t>diğer </a:t>
            </a:r>
            <a:r>
              <a:rPr lang="tr-TR" sz="2000" u="sng" dirty="0">
                <a:latin typeface="Comic Sans MS" panose="030F0702030302020204" pitchFamily="66" charset="0"/>
              </a:rPr>
              <a:t>mallarına da </a:t>
            </a:r>
            <a:r>
              <a:rPr lang="tr-TR" sz="2000" dirty="0" smtClean="0">
                <a:latin typeface="Comic Sans MS" panose="030F0702030302020204" pitchFamily="66" charset="0"/>
              </a:rPr>
              <a:t>başvurma </a:t>
            </a:r>
            <a:r>
              <a:rPr lang="tr-TR" sz="2000" dirty="0">
                <a:latin typeface="Comic Sans MS" panose="030F0702030302020204" pitchFamily="66" charset="0"/>
              </a:rPr>
              <a:t>yetkisini tanıyabilir.</a:t>
            </a:r>
          </a:p>
          <a:p>
            <a:pPr marL="0" indent="0">
              <a:buNone/>
            </a:pPr>
            <a:endParaRPr lang="tr-TR" dirty="0"/>
          </a:p>
        </p:txBody>
      </p:sp>
      <p:cxnSp>
        <p:nvCxnSpPr>
          <p:cNvPr id="5" name="Düz Ok Bağlayıcısı 4"/>
          <p:cNvCxnSpPr/>
          <p:nvPr/>
        </p:nvCxnSpPr>
        <p:spPr>
          <a:xfrm flipH="1">
            <a:off x="3957145" y="4259316"/>
            <a:ext cx="425669" cy="61748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4960883" y="4209393"/>
            <a:ext cx="415159" cy="66740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Akış Çizelgesi: Öteki İşlem 8"/>
          <p:cNvSpPr/>
          <p:nvPr/>
        </p:nvSpPr>
        <p:spPr>
          <a:xfrm>
            <a:off x="2175641" y="5029200"/>
            <a:ext cx="2207173" cy="1387366"/>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ZORUNLULUK BULUNMALI</a:t>
            </a:r>
            <a:endParaRPr lang="tr-TR" b="1" dirty="0">
              <a:solidFill>
                <a:srgbClr val="002060"/>
              </a:solidFill>
            </a:endParaRPr>
          </a:p>
        </p:txBody>
      </p:sp>
      <p:sp>
        <p:nvSpPr>
          <p:cNvPr id="10" name="Yuvarlatılmış Dikdörtgen 9"/>
          <p:cNvSpPr/>
          <p:nvPr/>
        </p:nvSpPr>
        <p:spPr>
          <a:xfrm>
            <a:off x="5168462" y="5029200"/>
            <a:ext cx="1941786" cy="138736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HAKİMDEN İZİN ALINMIŞ OLMALIDIR.</a:t>
            </a:r>
            <a:endParaRPr lang="tr-TR" b="1" dirty="0">
              <a:solidFill>
                <a:srgbClr val="002060"/>
              </a:solidFill>
            </a:endParaRPr>
          </a:p>
        </p:txBody>
      </p:sp>
      <p:sp>
        <p:nvSpPr>
          <p:cNvPr id="12" name="Sağ Köşeli Ayraç 11"/>
          <p:cNvSpPr/>
          <p:nvPr/>
        </p:nvSpPr>
        <p:spPr>
          <a:xfrm>
            <a:off x="7346731" y="4382814"/>
            <a:ext cx="914400" cy="234906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6" name="Metin kutusu 15"/>
          <p:cNvSpPr txBox="1"/>
          <p:nvPr/>
        </p:nvSpPr>
        <p:spPr>
          <a:xfrm>
            <a:off x="8578274" y="4275082"/>
            <a:ext cx="3307091" cy="646331"/>
          </a:xfrm>
          <a:prstGeom prst="rect">
            <a:avLst/>
          </a:prstGeom>
          <a:noFill/>
        </p:spPr>
        <p:txBody>
          <a:bodyPr wrap="square" rtlCol="0">
            <a:spAutoFit/>
          </a:bodyPr>
          <a:lstStyle/>
          <a:p>
            <a:r>
              <a:rPr lang="tr-TR" b="1" dirty="0" smtClean="0">
                <a:solidFill>
                  <a:schemeClr val="accent1">
                    <a:lumMod val="60000"/>
                    <a:lumOff val="40000"/>
                  </a:schemeClr>
                </a:solidFill>
              </a:rPr>
              <a:t>İşlem geçersiz olur MK 363 e göre sorumlu olurlar.</a:t>
            </a:r>
            <a:endParaRPr lang="tr-TR" b="1" dirty="0">
              <a:solidFill>
                <a:schemeClr val="accent1">
                  <a:lumMod val="60000"/>
                  <a:lumOff val="40000"/>
                </a:schemeClr>
              </a:solidFill>
            </a:endParaRPr>
          </a:p>
        </p:txBody>
      </p:sp>
      <p:sp>
        <p:nvSpPr>
          <p:cNvPr id="17" name="Metin kutusu 16"/>
          <p:cNvSpPr txBox="1"/>
          <p:nvPr/>
        </p:nvSpPr>
        <p:spPr>
          <a:xfrm>
            <a:off x="8639623" y="5431532"/>
            <a:ext cx="3101472" cy="1200329"/>
          </a:xfrm>
          <a:prstGeom prst="rect">
            <a:avLst/>
          </a:prstGeom>
          <a:noFill/>
        </p:spPr>
        <p:txBody>
          <a:bodyPr wrap="square" rtlCol="0">
            <a:spAutoFit/>
          </a:bodyPr>
          <a:lstStyle/>
          <a:p>
            <a:r>
              <a:rPr lang="tr-TR" b="1" dirty="0" smtClean="0">
                <a:solidFill>
                  <a:schemeClr val="accent1">
                    <a:lumMod val="60000"/>
                    <a:lumOff val="40000"/>
                  </a:schemeClr>
                </a:solidFill>
              </a:rPr>
              <a:t>İşlem geçersiz olmaz, yalnızca anne babanın çocuğa karşı sorumluluğu doğar.</a:t>
            </a:r>
            <a:endParaRPr lang="tr-TR" b="1" dirty="0">
              <a:solidFill>
                <a:schemeClr val="accent1">
                  <a:lumMod val="60000"/>
                  <a:lumOff val="40000"/>
                </a:schemeClr>
              </a:solidFill>
            </a:endParaRPr>
          </a:p>
        </p:txBody>
      </p:sp>
      <p:cxnSp>
        <p:nvCxnSpPr>
          <p:cNvPr id="19" name="Düz Ok Bağlayıcısı 18"/>
          <p:cNvCxnSpPr>
            <a:endCxn id="16" idx="1"/>
          </p:cNvCxnSpPr>
          <p:nvPr/>
        </p:nvCxnSpPr>
        <p:spPr>
          <a:xfrm flipV="1">
            <a:off x="8332135" y="4598248"/>
            <a:ext cx="246139" cy="4309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8334824" y="5509624"/>
            <a:ext cx="304799" cy="3836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87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89212" y="1608083"/>
            <a:ext cx="8915400" cy="4303139"/>
          </a:xfrm>
          <a:ln w="57150">
            <a:prstDash val="dashDot"/>
          </a:ln>
        </p:spPr>
        <p:style>
          <a:lnRef idx="1">
            <a:schemeClr val="accent2"/>
          </a:lnRef>
          <a:fillRef idx="2">
            <a:schemeClr val="accent2"/>
          </a:fillRef>
          <a:effectRef idx="1">
            <a:schemeClr val="accent2"/>
          </a:effectRef>
          <a:fontRef idx="minor">
            <a:schemeClr val="dk1"/>
          </a:fontRef>
        </p:style>
        <p:txBody>
          <a:bodyPr>
            <a:normAutofit/>
          </a:bodyPr>
          <a:lstStyle/>
          <a:p>
            <a:r>
              <a:rPr lang="tr-TR" sz="2000" dirty="0" smtClean="0">
                <a:latin typeface="Comic Sans MS" panose="030F0702030302020204" pitchFamily="66" charset="0"/>
              </a:rPr>
              <a:t>Sermaye biçiminde yapılan bu ödemeler, nafaka, sigorta ödemeleri vb..</a:t>
            </a:r>
          </a:p>
          <a:p>
            <a:r>
              <a:rPr lang="tr-TR" sz="2000" dirty="0" smtClean="0">
                <a:latin typeface="Comic Sans MS" panose="030F0702030302020204" pitchFamily="66" charset="0"/>
              </a:rPr>
              <a:t>Tazminatlar ise çocuğun şahıs veya malvarlığına yönelik olarak yapılan hukuka aykırı salıdırlar nedeni ile uğranılan zararın giderimi için yapılan ödemelerdir. </a:t>
            </a:r>
          </a:p>
          <a:p>
            <a:r>
              <a:rPr lang="tr-TR" sz="2000" dirty="0" smtClean="0">
                <a:latin typeface="Comic Sans MS" panose="030F0702030302020204" pitchFamily="66" charset="0"/>
              </a:rPr>
              <a:t>Olağan ihtiyaçtan kasıt ise günlük hayatta her çocuk için karşılaşılabilecek olan ihtiyaçlardır. Dolayısıyla bir çocuğun hastalanması sırasında ana babanın çocuk için normal tedavi giderlerini karşılamak için çocuğa ait paranın bir kısmının harcanması sırasında hakimden izin alınmasına ihtiyaç yoktur.</a:t>
            </a:r>
            <a:endParaRPr lang="tr-TR" sz="2000" dirty="0">
              <a:latin typeface="Comic Sans MS" panose="030F0702030302020204" pitchFamily="66" charset="0"/>
            </a:endParaRPr>
          </a:p>
        </p:txBody>
      </p:sp>
    </p:spTree>
    <p:extLst>
      <p:ext uri="{BB962C8B-B14F-4D97-AF65-F5344CB8AC3E}">
        <p14:creationId xmlns:p14="http://schemas.microsoft.com/office/powerpoint/2010/main" val="3479973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48400"/>
          </a:xfrm>
        </p:spPr>
        <p:txBody>
          <a:bodyPr>
            <a:normAutofit fontScale="90000"/>
          </a:bodyPr>
          <a:lstStyle/>
          <a:p>
            <a:endParaRPr lang="tr-TR" dirty="0"/>
          </a:p>
        </p:txBody>
      </p:sp>
      <p:sp>
        <p:nvSpPr>
          <p:cNvPr id="3" name="İçerik Yer Tutucusu 2"/>
          <p:cNvSpPr>
            <a:spLocks noGrp="1"/>
          </p:cNvSpPr>
          <p:nvPr>
            <p:ph idx="1"/>
          </p:nvPr>
        </p:nvSpPr>
        <p:spPr>
          <a:xfrm>
            <a:off x="1338943" y="772509"/>
            <a:ext cx="10499271" cy="6085491"/>
          </a:xfrm>
        </p:spPr>
        <p:txBody>
          <a:bodyPr>
            <a:normAutofit fontScale="92500" lnSpcReduction="20000"/>
          </a:bodyPr>
          <a:lstStyle/>
          <a:p>
            <a:r>
              <a:rPr lang="tr-TR" sz="2000" dirty="0" smtClean="0">
                <a:latin typeface="Comic Sans MS" panose="030F0702030302020204" pitchFamily="66" charset="0"/>
              </a:rPr>
              <a:t>Anne babanın çocuğun mallarının satarken hakimden izin almak zorunda olup olmadıkları tartışma konusu olmuştur. </a:t>
            </a:r>
          </a:p>
          <a:p>
            <a:r>
              <a:rPr lang="tr-TR" sz="2000" dirty="0" smtClean="0">
                <a:latin typeface="Comic Sans MS" panose="030F0702030302020204" pitchFamily="66" charset="0"/>
              </a:rPr>
              <a:t>KILIÇOĞLU, anne babanın çocuğun mallarını hakimden izin almadan satabilme yetkisi olduğunu savunmaktadır.  Vasiye hakiden izin alması gerektiği yönünde bir sorumluluk atfedilmesi çoğu zaman vesayet </a:t>
            </a:r>
            <a:r>
              <a:rPr lang="tr-TR" sz="2000" dirty="0" err="1" smtClean="0">
                <a:latin typeface="Comic Sans MS" panose="030F0702030302020204" pitchFamily="66" charset="0"/>
              </a:rPr>
              <a:t>altndaki</a:t>
            </a:r>
            <a:r>
              <a:rPr lang="tr-TR" sz="2000" dirty="0" smtClean="0">
                <a:latin typeface="Comic Sans MS" panose="030F0702030302020204" pitchFamily="66" charset="0"/>
              </a:rPr>
              <a:t> kişi ile arasında kan bağı bile bulunmayan vasinin bu yetkisini kötüye kullanabilme ihtimalinin bulunmasıdır, ancak kan bağı olan kişiler için bu yönde bir yoruma hacet yoktur. </a:t>
            </a:r>
          </a:p>
          <a:p>
            <a:r>
              <a:rPr lang="tr-TR" sz="2000" dirty="0" smtClean="0">
                <a:latin typeface="Comic Sans MS" panose="030F0702030302020204" pitchFamily="66" charset="0"/>
              </a:rPr>
              <a:t>SEROZAN,  </a:t>
            </a:r>
            <a:r>
              <a:rPr lang="tr-TR" sz="2000" dirty="0" err="1" smtClean="0">
                <a:latin typeface="Comic Sans MS" panose="030F0702030302020204" pitchFamily="66" charset="0"/>
              </a:rPr>
              <a:t>TMK’daki</a:t>
            </a:r>
            <a:r>
              <a:rPr lang="tr-TR" sz="2000" dirty="0" smtClean="0">
                <a:latin typeface="Comic Sans MS" panose="030F0702030302020204" pitchFamily="66" charset="0"/>
              </a:rPr>
              <a:t> bu hükümler olağanüstü </a:t>
            </a:r>
            <a:r>
              <a:rPr lang="tr-TR" sz="2000" dirty="0" err="1" smtClean="0">
                <a:latin typeface="Comic Sans MS" panose="030F0702030302020204" pitchFamily="66" charset="0"/>
              </a:rPr>
              <a:t>yararlanım</a:t>
            </a:r>
            <a:r>
              <a:rPr lang="tr-TR" sz="2000" dirty="0" smtClean="0">
                <a:latin typeface="Comic Sans MS" panose="030F0702030302020204" pitchFamily="66" charset="0"/>
              </a:rPr>
              <a:t> yetkisi ile alakalıdır. Özel kayyım atanmasını öngören menfaat çatışması hali saklı kalmak üzere anne babanın hakimden izin almadan çocuğun mallarında serbestçe tasarruf edebilme hakkı bulunmaktadır.</a:t>
            </a:r>
          </a:p>
          <a:p>
            <a:r>
              <a:rPr lang="tr-TR" sz="2000" dirty="0" smtClean="0">
                <a:latin typeface="Comic Sans MS" panose="030F0702030302020204" pitchFamily="66" charset="0"/>
              </a:rPr>
              <a:t>ERTAŞ, </a:t>
            </a:r>
            <a:r>
              <a:rPr lang="tr-TR" sz="2000" dirty="0">
                <a:latin typeface="Comic Sans MS" panose="030F0702030302020204" pitchFamily="66" charset="0"/>
              </a:rPr>
              <a:t>T</a:t>
            </a:r>
            <a:r>
              <a:rPr lang="tr-TR" sz="2000" dirty="0" smtClean="0">
                <a:latin typeface="Comic Sans MS" panose="030F0702030302020204" pitchFamily="66" charset="0"/>
              </a:rPr>
              <a:t>aşınır mal ve taşınmaz malları ayırarak bir değerlendirme yapmıştır. Taşınırlarla ilgili olarak hakim iznine ihtiyaç yoktur.  Taşınmazlarda ise, ana babanın yoksul olması, çocuğun özel durumunun olağanüstü harcamaları gerektirmesi ya da olağan dışı herhangi bir sebebin varlığı halinde satılmasının mümkün olduğunu, ve bunun için  de ayrıca çocuğun bakım ve eğitim giderlerinin karşılanması  amacının hakim izninin zorunlu kılındığını kabul etmektedir.</a:t>
            </a:r>
          </a:p>
          <a:p>
            <a:r>
              <a:rPr lang="tr-TR" sz="2000" dirty="0" smtClean="0">
                <a:latin typeface="Comic Sans MS" panose="030F0702030302020204" pitchFamily="66" charset="0"/>
              </a:rPr>
              <a:t>AKYÜZ, 356/2de kastedilen çocuğun malının, çocuğun ihtiyacı için satılması sırasında hakimin izninin aranacağı yönünde anlaşılması gerekir.</a:t>
            </a:r>
          </a:p>
          <a:p>
            <a:r>
              <a:rPr lang="tr-TR" sz="2000" dirty="0" smtClean="0">
                <a:latin typeface="Comic Sans MS" panose="030F0702030302020204" pitchFamily="66" charset="0"/>
              </a:rPr>
              <a:t>YARGITAY, TMK 327 ve 356 maddelerindeki koşulların oluşması dışında hakimden izin almaksızın çocuğun malları satabileceklerini kabul etmektedir.</a:t>
            </a:r>
          </a:p>
        </p:txBody>
      </p:sp>
    </p:spTree>
    <p:extLst>
      <p:ext uri="{BB962C8B-B14F-4D97-AF65-F5344CB8AC3E}">
        <p14:creationId xmlns:p14="http://schemas.microsoft.com/office/powerpoint/2010/main" val="4288736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360</a:t>
            </a:r>
            <a:endParaRPr lang="tr-TR" b="1" dirty="0"/>
          </a:p>
        </p:txBody>
      </p:sp>
      <p:sp>
        <p:nvSpPr>
          <p:cNvPr id="3" name="İçerik Yer Tutucusu 2"/>
          <p:cNvSpPr>
            <a:spLocks noGrp="1"/>
          </p:cNvSpPr>
          <p:nvPr>
            <p:ph idx="1"/>
          </p:nvPr>
        </p:nvSpPr>
        <p:spPr>
          <a:ln w="57150">
            <a:solidFill>
              <a:srgbClr val="002060"/>
            </a:solidFill>
            <a:prstDash val="dash"/>
          </a:ln>
        </p:spPr>
        <p:style>
          <a:lnRef idx="0">
            <a:schemeClr val="accent6"/>
          </a:lnRef>
          <a:fillRef idx="3">
            <a:schemeClr val="accent6"/>
          </a:fillRef>
          <a:effectRef idx="3">
            <a:schemeClr val="accent6"/>
          </a:effectRef>
          <a:fontRef idx="minor">
            <a:schemeClr val="lt1"/>
          </a:fontRef>
        </p:style>
        <p:txBody>
          <a:bodyPr>
            <a:normAutofit/>
          </a:bodyPr>
          <a:lstStyle/>
          <a:p>
            <a:r>
              <a:rPr lang="tr-TR" sz="2000" dirty="0">
                <a:latin typeface="Comic Sans MS" panose="030F0702030302020204" pitchFamily="66" charset="0"/>
              </a:rPr>
              <a:t>Ana ve baba, çocuğun mallarını yönetmekte her ne sebeple olursa olsun yeterince özen </a:t>
            </a:r>
            <a:r>
              <a:rPr lang="tr-TR" sz="2000" dirty="0" smtClean="0">
                <a:latin typeface="Comic Sans MS" panose="030F0702030302020204" pitchFamily="66" charset="0"/>
              </a:rPr>
              <a:t>göstermezlerse hâkim</a:t>
            </a:r>
            <a:r>
              <a:rPr lang="tr-TR" sz="2000" dirty="0">
                <a:latin typeface="Comic Sans MS" panose="030F0702030302020204" pitchFamily="66" charset="0"/>
              </a:rPr>
              <a:t>, malların korunması için uygun önlemleri alır.</a:t>
            </a:r>
          </a:p>
          <a:p>
            <a:r>
              <a:rPr lang="tr-TR" sz="2000" dirty="0">
                <a:latin typeface="Comic Sans MS" panose="030F0702030302020204" pitchFamily="66" charset="0"/>
              </a:rPr>
              <a:t>Hâkim, özellikle malların yönetimi konusunda talimat verebilir; belirli zamanlarda verilen bilgi ve hesabı </a:t>
            </a:r>
            <a:r>
              <a:rPr lang="tr-TR" sz="2000" dirty="0" smtClean="0">
                <a:latin typeface="Comic Sans MS" panose="030F0702030302020204" pitchFamily="66" charset="0"/>
              </a:rPr>
              <a:t>yeterli görmezse</a:t>
            </a:r>
            <a:r>
              <a:rPr lang="tr-TR" sz="2000" dirty="0">
                <a:latin typeface="Comic Sans MS" panose="030F0702030302020204" pitchFamily="66" charset="0"/>
              </a:rPr>
              <a:t>, malların tevdi edilmesine veya güvence gösterilmesine karar verebilir</a:t>
            </a:r>
            <a:r>
              <a:rPr lang="tr-TR" sz="2000" dirty="0" smtClean="0">
                <a:latin typeface="Comic Sans MS" panose="030F0702030302020204" pitchFamily="66" charset="0"/>
              </a:rPr>
              <a:t>.</a:t>
            </a:r>
          </a:p>
          <a:p>
            <a:r>
              <a:rPr lang="tr-TR" sz="2000" dirty="0" smtClean="0">
                <a:latin typeface="Comic Sans MS" panose="030F0702030302020204" pitchFamily="66" charset="0"/>
              </a:rPr>
              <a:t>(Hakim ayrıca çocuğun mallarının tehlikeye düşmesi ve emniyet altına alınmasına gerek duyduğu zamanlarda ana ve babayı miktarın belirleyerek rehin, kefalet, mal ya da nakit parayı güvence vermekle de sorumlu tutabilir.)</a:t>
            </a:r>
          </a:p>
          <a:p>
            <a:pPr marL="0" indent="0">
              <a:buNone/>
            </a:pPr>
            <a:endParaRPr lang="tr-TR" sz="2000" dirty="0">
              <a:latin typeface="Comic Sans MS" panose="030F0702030302020204" pitchFamily="66" charset="0"/>
            </a:endParaRPr>
          </a:p>
          <a:p>
            <a:endParaRPr lang="tr-TR" sz="2000" dirty="0">
              <a:latin typeface="Comic Sans MS" panose="030F0702030302020204" pitchFamily="66" charset="0"/>
            </a:endParaRPr>
          </a:p>
        </p:txBody>
      </p:sp>
    </p:spTree>
    <p:extLst>
      <p:ext uri="{BB962C8B-B14F-4D97-AF65-F5344CB8AC3E}">
        <p14:creationId xmlns:p14="http://schemas.microsoft.com/office/powerpoint/2010/main" val="2572060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89212" y="1150883"/>
            <a:ext cx="8915400" cy="4760339"/>
          </a:xfrm>
        </p:spPr>
        <p:txBody>
          <a:bodyPr>
            <a:normAutofit/>
          </a:bodyPr>
          <a:lstStyle/>
          <a:p>
            <a:r>
              <a:rPr lang="tr-TR" sz="2000" dirty="0" smtClean="0">
                <a:latin typeface="Comic Sans MS" panose="030F0702030302020204" pitchFamily="66" charset="0"/>
              </a:rPr>
              <a:t>Yargıtay kararlarında ise anne ve babanın çocuklarının mallarına yeterince özen göstermedikleri ispat edilmedikçe hakimin müdahalede bulunma hakkı olmadığı üzerinde durulmuştur.</a:t>
            </a:r>
            <a:endParaRPr lang="tr-TR" sz="2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284482" y="2482222"/>
            <a:ext cx="6096000" cy="3429000"/>
          </a:xfrm>
          <a:prstGeom prst="rect">
            <a:avLst/>
          </a:prstGeom>
        </p:spPr>
      </p:pic>
    </p:spTree>
    <p:extLst>
      <p:ext uri="{BB962C8B-B14F-4D97-AF65-F5344CB8AC3E}">
        <p14:creationId xmlns:p14="http://schemas.microsoft.com/office/powerpoint/2010/main" val="402323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353</a:t>
            </a:r>
            <a:endParaRPr lang="tr-TR" b="1" dirty="0"/>
          </a:p>
        </p:txBody>
      </p:sp>
      <p:sp>
        <p:nvSpPr>
          <p:cNvPr id="3" name="İçerik Yer Tutucusu 2"/>
          <p:cNvSpPr>
            <a:spLocks noGrp="1"/>
          </p:cNvSpPr>
          <p:nvPr>
            <p:ph idx="1"/>
          </p:nvPr>
        </p:nvSpPr>
        <p:spPr>
          <a:xfrm>
            <a:off x="2589212" y="3946867"/>
            <a:ext cx="8915400" cy="3541754"/>
          </a:xfrm>
        </p:spPr>
        <p:txBody>
          <a:bodyPr>
            <a:normAutofit/>
          </a:bodyPr>
          <a:lstStyle/>
          <a:p>
            <a:r>
              <a:rPr lang="tr-TR" sz="2000" dirty="0">
                <a:latin typeface="Comic Sans MS" panose="030F0702030302020204" pitchFamily="66" charset="0"/>
              </a:rPr>
              <a:t>Evlilik sona erince velâyet kendisinde kalan </a:t>
            </a:r>
            <a:r>
              <a:rPr lang="tr-TR" sz="2000" dirty="0" smtClean="0">
                <a:latin typeface="Comic Sans MS" panose="030F0702030302020204" pitchFamily="66" charset="0"/>
              </a:rPr>
              <a:t>eş, </a:t>
            </a:r>
            <a:r>
              <a:rPr lang="tr-TR" sz="2000" dirty="0">
                <a:latin typeface="Comic Sans MS" panose="030F0702030302020204" pitchFamily="66" charset="0"/>
              </a:rPr>
              <a:t>hâkime çocuğun malvarlığının dökümünü gösteren </a:t>
            </a:r>
            <a:r>
              <a:rPr lang="tr-TR" sz="2000" dirty="0" smtClean="0">
                <a:latin typeface="Comic Sans MS" panose="030F0702030302020204" pitchFamily="66" charset="0"/>
              </a:rPr>
              <a:t>bir defter </a:t>
            </a:r>
            <a:r>
              <a:rPr lang="tr-TR" sz="2000" dirty="0">
                <a:latin typeface="Comic Sans MS" panose="030F0702030302020204" pitchFamily="66" charset="0"/>
              </a:rPr>
              <a:t>vermek ve bu malvarlığında veya yapılan yatırımlarda </a:t>
            </a:r>
            <a:r>
              <a:rPr lang="tr-TR" sz="2000" dirty="0" smtClean="0">
                <a:latin typeface="Comic Sans MS" panose="030F0702030302020204" pitchFamily="66" charset="0"/>
              </a:rPr>
              <a:t>gerçekleşen </a:t>
            </a:r>
            <a:r>
              <a:rPr lang="tr-TR" sz="2000" dirty="0">
                <a:latin typeface="Comic Sans MS" panose="030F0702030302020204" pitchFamily="66" charset="0"/>
              </a:rPr>
              <a:t>önemli </a:t>
            </a:r>
            <a:r>
              <a:rPr lang="tr-TR" sz="2000" dirty="0" smtClean="0">
                <a:latin typeface="Comic Sans MS" panose="030F0702030302020204" pitchFamily="66" charset="0"/>
              </a:rPr>
              <a:t>değişiklikleri </a:t>
            </a:r>
            <a:r>
              <a:rPr lang="tr-TR" sz="2000" dirty="0">
                <a:latin typeface="Comic Sans MS" panose="030F0702030302020204" pitchFamily="66" charset="0"/>
              </a:rPr>
              <a:t>bildirmek zorundadır</a:t>
            </a:r>
          </a:p>
        </p:txBody>
      </p:sp>
      <p:pic>
        <p:nvPicPr>
          <p:cNvPr id="4" name="Resim 3"/>
          <p:cNvPicPr>
            <a:picLocks noChangeAspect="1"/>
          </p:cNvPicPr>
          <p:nvPr/>
        </p:nvPicPr>
        <p:blipFill>
          <a:blip r:embed="rId2"/>
          <a:stretch>
            <a:fillRect/>
          </a:stretch>
        </p:blipFill>
        <p:spPr>
          <a:xfrm>
            <a:off x="2917276" y="1264555"/>
            <a:ext cx="4571344" cy="2041867"/>
          </a:xfrm>
          <a:prstGeom prst="rect">
            <a:avLst/>
          </a:prstGeom>
        </p:spPr>
      </p:pic>
    </p:spTree>
    <p:extLst>
      <p:ext uri="{BB962C8B-B14F-4D97-AF65-F5344CB8AC3E}">
        <p14:creationId xmlns:p14="http://schemas.microsoft.com/office/powerpoint/2010/main" val="108412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89212" y="1702676"/>
            <a:ext cx="8915400" cy="4208546"/>
          </a:xfrm>
          <a:ln w="57150">
            <a:solidFill>
              <a:schemeClr val="accent1">
                <a:lumMod val="60000"/>
                <a:lumOff val="40000"/>
              </a:schemeClr>
            </a:solidFill>
            <a:prstDash val="sysDot"/>
          </a:ln>
          <a:effectLst>
            <a:glow rad="635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r>
              <a:rPr lang="tr-TR" sz="2000" dirty="0" smtClean="0">
                <a:latin typeface="Comic Sans MS" panose="030F0702030302020204" pitchFamily="66" charset="0"/>
              </a:rPr>
              <a:t>Anne babanın velayetten doğan yetkilerini kullanırken velayetin amacına uygun hareket etmeksizin çocuğun kişilik değerlerine müdahalede bulunmaları halinde ise, kişiliğin korunmasına yönelik genel hükümler çerçevesinde bizzat çocuğun da anne ve baba karşısında kişiliğinin korunmasını talep etme hakkı mevcut olduğu gibi, bir görüş anne babanın çocuğu zarara sokacak şekilde mallarını idare etmesi ya da israf etmesi nedeni ile tazminat ödemekle sorumlu tutulabileceğini de kabul etmektedir.</a:t>
            </a:r>
            <a:endParaRPr lang="tr-TR" sz="2000" dirty="0">
              <a:latin typeface="Comic Sans MS" panose="030F0702030302020204" pitchFamily="66" charset="0"/>
            </a:endParaRPr>
          </a:p>
        </p:txBody>
      </p:sp>
    </p:spTree>
    <p:extLst>
      <p:ext uri="{BB962C8B-B14F-4D97-AF65-F5344CB8AC3E}">
        <p14:creationId xmlns:p14="http://schemas.microsoft.com/office/powerpoint/2010/main" val="2824302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361</a:t>
            </a:r>
            <a:endParaRPr lang="tr-TR" b="1" dirty="0"/>
          </a:p>
        </p:txBody>
      </p:sp>
      <p:sp>
        <p:nvSpPr>
          <p:cNvPr id="3" name="İçerik Yer Tutucusu 2"/>
          <p:cNvSpPr>
            <a:spLocks noGrp="1"/>
          </p:cNvSpPr>
          <p:nvPr>
            <p:ph idx="1"/>
          </p:nvPr>
        </p:nvSpPr>
        <p:spPr>
          <a:ln w="38100">
            <a:solidFill>
              <a:schemeClr val="tx2">
                <a:lumMod val="60000"/>
                <a:lumOff val="40000"/>
              </a:schemeClr>
            </a:solidFill>
            <a:prstDash val="lgDashDot"/>
          </a:ln>
        </p:spPr>
        <p:style>
          <a:lnRef idx="3">
            <a:schemeClr val="lt1"/>
          </a:lnRef>
          <a:fillRef idx="1">
            <a:schemeClr val="accent2"/>
          </a:fillRef>
          <a:effectRef idx="1">
            <a:schemeClr val="accent2"/>
          </a:effectRef>
          <a:fontRef idx="minor">
            <a:schemeClr val="lt1"/>
          </a:fontRef>
        </p:style>
        <p:txBody>
          <a:bodyPr>
            <a:normAutofit/>
          </a:bodyPr>
          <a:lstStyle/>
          <a:p>
            <a:r>
              <a:rPr lang="tr-TR" sz="2000" dirty="0" smtClean="0">
                <a:latin typeface="Comic Sans MS" panose="030F0702030302020204" pitchFamily="66" charset="0"/>
              </a:rPr>
              <a:t>Çocuğun </a:t>
            </a:r>
            <a:r>
              <a:rPr lang="tr-TR" sz="2000" dirty="0">
                <a:latin typeface="Comic Sans MS" panose="030F0702030302020204" pitchFamily="66" charset="0"/>
              </a:rPr>
              <a:t>mallarının tehlikeye </a:t>
            </a:r>
            <a:r>
              <a:rPr lang="tr-TR" sz="2000" dirty="0" smtClean="0">
                <a:latin typeface="Comic Sans MS" panose="030F0702030302020204" pitchFamily="66" charset="0"/>
              </a:rPr>
              <a:t>düşmesi başka </a:t>
            </a:r>
            <a:r>
              <a:rPr lang="tr-TR" sz="2000" dirty="0">
                <a:latin typeface="Comic Sans MS" panose="030F0702030302020204" pitchFamily="66" charset="0"/>
              </a:rPr>
              <a:t>bir </a:t>
            </a:r>
            <a:r>
              <a:rPr lang="tr-TR" sz="2000" dirty="0" smtClean="0">
                <a:latin typeface="Comic Sans MS" panose="030F0702030302020204" pitchFamily="66" charset="0"/>
              </a:rPr>
              <a:t>şekilde </a:t>
            </a:r>
            <a:r>
              <a:rPr lang="tr-TR" sz="2000" dirty="0">
                <a:latin typeface="Comic Sans MS" panose="030F0702030302020204" pitchFamily="66" charset="0"/>
              </a:rPr>
              <a:t>önlenemiyorsa hâkim, yönetimin bir </a:t>
            </a:r>
            <a:r>
              <a:rPr lang="tr-TR" sz="2000" dirty="0" smtClean="0">
                <a:latin typeface="Comic Sans MS" panose="030F0702030302020204" pitchFamily="66" charset="0"/>
              </a:rPr>
              <a:t>kayyıma devredilmesine </a:t>
            </a:r>
            <a:r>
              <a:rPr lang="tr-TR" sz="2000" dirty="0">
                <a:latin typeface="Comic Sans MS" panose="030F0702030302020204" pitchFamily="66" charset="0"/>
              </a:rPr>
              <a:t>karar </a:t>
            </a:r>
            <a:r>
              <a:rPr lang="tr-TR" sz="2000" dirty="0" smtClean="0">
                <a:latin typeface="Comic Sans MS" panose="030F0702030302020204" pitchFamily="66" charset="0"/>
              </a:rPr>
              <a:t>verebilir.</a:t>
            </a:r>
          </a:p>
          <a:p>
            <a:r>
              <a:rPr lang="tr-TR" sz="2000" dirty="0">
                <a:latin typeface="Comic Sans MS" panose="030F0702030302020204" pitchFamily="66" charset="0"/>
              </a:rPr>
              <a:t>Çocuğun, yönetimi ana ve babaya ait olmayan malları tehlikeye </a:t>
            </a:r>
            <a:r>
              <a:rPr lang="tr-TR" sz="2000" dirty="0" smtClean="0">
                <a:latin typeface="Comic Sans MS" panose="030F0702030302020204" pitchFamily="66" charset="0"/>
              </a:rPr>
              <a:t>düştüğünde </a:t>
            </a:r>
            <a:r>
              <a:rPr lang="tr-TR" sz="2000" dirty="0">
                <a:latin typeface="Comic Sans MS" panose="030F0702030302020204" pitchFamily="66" charset="0"/>
              </a:rPr>
              <a:t>hâkim, aynı önlemlerin </a:t>
            </a:r>
            <a:r>
              <a:rPr lang="tr-TR" sz="2000" dirty="0" smtClean="0">
                <a:latin typeface="Comic Sans MS" panose="030F0702030302020204" pitchFamily="66" charset="0"/>
              </a:rPr>
              <a:t>alınmasını kararlaştırabilir</a:t>
            </a:r>
            <a:r>
              <a:rPr lang="tr-TR" sz="2000" dirty="0">
                <a:latin typeface="Comic Sans MS" panose="030F0702030302020204" pitchFamily="66" charset="0"/>
              </a:rPr>
              <a:t>.</a:t>
            </a:r>
          </a:p>
          <a:p>
            <a:r>
              <a:rPr lang="tr-TR" sz="2000" dirty="0">
                <a:latin typeface="Comic Sans MS" panose="030F0702030302020204" pitchFamily="66" charset="0"/>
              </a:rPr>
              <a:t>Çocuk mallarının gelirlerinin veya bu mallardan </a:t>
            </a:r>
            <a:r>
              <a:rPr lang="tr-TR" sz="2000" dirty="0" smtClean="0">
                <a:latin typeface="Comic Sans MS" panose="030F0702030302020204" pitchFamily="66" charset="0"/>
              </a:rPr>
              <a:t>ayrılmış </a:t>
            </a:r>
            <a:r>
              <a:rPr lang="tr-TR" sz="2000" dirty="0">
                <a:latin typeface="Comic Sans MS" panose="030F0702030302020204" pitchFamily="66" charset="0"/>
              </a:rPr>
              <a:t>belirli miktarların kanuna uygun </a:t>
            </a:r>
            <a:r>
              <a:rPr lang="tr-TR" sz="2000" dirty="0" smtClean="0">
                <a:latin typeface="Comic Sans MS" panose="030F0702030302020204" pitchFamily="66" charset="0"/>
              </a:rPr>
              <a:t>şekilde </a:t>
            </a:r>
            <a:r>
              <a:rPr lang="tr-TR" sz="2000" dirty="0" err="1" smtClean="0">
                <a:latin typeface="Comic Sans MS" panose="030F0702030302020204" pitchFamily="66" charset="0"/>
              </a:rPr>
              <a:t>sarfedileceğinden</a:t>
            </a:r>
            <a:r>
              <a:rPr lang="tr-TR" sz="2000" dirty="0" smtClean="0">
                <a:latin typeface="Comic Sans MS" panose="030F0702030302020204" pitchFamily="66" charset="0"/>
              </a:rPr>
              <a:t> kuşku </a:t>
            </a:r>
            <a:r>
              <a:rPr lang="tr-TR" sz="2000" dirty="0">
                <a:latin typeface="Comic Sans MS" panose="030F0702030302020204" pitchFamily="66" charset="0"/>
              </a:rPr>
              <a:t>duyulursa hâkim, bunların da yönetimini bir kayyıma bırakabilir.</a:t>
            </a:r>
          </a:p>
        </p:txBody>
      </p:sp>
    </p:spTree>
    <p:extLst>
      <p:ext uri="{BB962C8B-B14F-4D97-AF65-F5344CB8AC3E}">
        <p14:creationId xmlns:p14="http://schemas.microsoft.com/office/powerpoint/2010/main" val="1504651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89212" y="1261241"/>
            <a:ext cx="8915400" cy="4649981"/>
          </a:xfrm>
        </p:spPr>
        <p:txBody>
          <a:bodyPr>
            <a:normAutofit/>
          </a:bodyPr>
          <a:lstStyle/>
          <a:p>
            <a:pPr marL="0" indent="0">
              <a:buNone/>
            </a:pPr>
            <a:r>
              <a:rPr lang="tr-TR" sz="2000" dirty="0" smtClean="0">
                <a:latin typeface="Comic Sans MS" panose="030F0702030302020204" pitchFamily="66" charset="0"/>
              </a:rPr>
              <a:t>Kayyım, TMK 483-444,454 vd. maddelerine uygun olarak tayin edilir.</a:t>
            </a:r>
          </a:p>
          <a:p>
            <a:pPr marL="0" indent="0">
              <a:buNone/>
            </a:pPr>
            <a:r>
              <a:rPr lang="tr-TR" sz="2000" dirty="0" smtClean="0">
                <a:latin typeface="Comic Sans MS" panose="030F0702030302020204" pitchFamily="66" charset="0"/>
              </a:rPr>
              <a:t>Kayyım,  bu kapsamda malları yönetirken ana baba ve çocuğun görüşlerini dinlemek zorundadır. </a:t>
            </a:r>
          </a:p>
          <a:p>
            <a:pPr marL="0" indent="0">
              <a:buNone/>
            </a:pPr>
            <a:endParaRPr lang="tr-TR" sz="2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6271445" y="2884736"/>
            <a:ext cx="4873155" cy="3026486"/>
          </a:xfrm>
          <a:prstGeom prst="rect">
            <a:avLst/>
          </a:prstGeom>
        </p:spPr>
      </p:pic>
    </p:spTree>
    <p:extLst>
      <p:ext uri="{BB962C8B-B14F-4D97-AF65-F5344CB8AC3E}">
        <p14:creationId xmlns:p14="http://schemas.microsoft.com/office/powerpoint/2010/main" val="154047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229972"/>
            <a:ext cx="8911687" cy="1280890"/>
          </a:xfrm>
        </p:spPr>
        <p:txBody>
          <a:bodyPr/>
          <a:lstStyle/>
          <a:p>
            <a:r>
              <a:rPr lang="tr-TR" b="1" dirty="0" smtClean="0"/>
              <a:t>TMK 352</a:t>
            </a:r>
            <a:endParaRPr lang="tr-TR" b="1" dirty="0"/>
          </a:p>
        </p:txBody>
      </p:sp>
      <p:sp>
        <p:nvSpPr>
          <p:cNvPr id="3" name="İçerik Yer Tutucusu 2"/>
          <p:cNvSpPr>
            <a:spLocks noGrp="1"/>
          </p:cNvSpPr>
          <p:nvPr>
            <p:ph idx="1"/>
          </p:nvPr>
        </p:nvSpPr>
        <p:spPr>
          <a:xfrm>
            <a:off x="2589212" y="1213945"/>
            <a:ext cx="8915400" cy="4697277"/>
          </a:xfrm>
        </p:spPr>
        <p:txBody>
          <a:bodyPr>
            <a:normAutofit/>
          </a:bodyPr>
          <a:lstStyle/>
          <a:p>
            <a:r>
              <a:rPr lang="tr-TR" sz="2000" dirty="0">
                <a:latin typeface="Comic Sans MS" panose="030F0702030302020204" pitchFamily="66" charset="0"/>
              </a:rPr>
              <a:t>Ana ve baba, velâyetleri devam ettiği sürece çocuğun mallarını yönetme hakkına sahip ve bununla yükümlüdürler; kural olarak hesap ve güvence vermezler. </a:t>
            </a:r>
            <a:endParaRPr lang="tr-TR" sz="2000" dirty="0" smtClean="0">
              <a:latin typeface="Comic Sans MS" panose="030F0702030302020204" pitchFamily="66" charset="0"/>
            </a:endParaRPr>
          </a:p>
          <a:p>
            <a:r>
              <a:rPr lang="tr-TR" sz="2000" dirty="0" smtClean="0">
                <a:latin typeface="Comic Sans MS" panose="030F0702030302020204" pitchFamily="66" charset="0"/>
              </a:rPr>
              <a:t>Ana </a:t>
            </a:r>
            <a:r>
              <a:rPr lang="tr-TR" sz="2000" dirty="0">
                <a:latin typeface="Comic Sans MS" panose="030F0702030302020204" pitchFamily="66" charset="0"/>
              </a:rPr>
              <a:t>ve babanın yükümlülüklerini yerine getirmedikleri durumlarda hâkim müdahale </a:t>
            </a:r>
            <a:r>
              <a:rPr lang="tr-TR" sz="2000" dirty="0" smtClean="0">
                <a:latin typeface="Comic Sans MS" panose="030F0702030302020204" pitchFamily="66" charset="0"/>
              </a:rPr>
              <a:t>eder.</a:t>
            </a:r>
            <a:endParaRPr lang="tr-TR" sz="2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2589212" y="3264532"/>
            <a:ext cx="4893717" cy="3256546"/>
          </a:xfrm>
          <a:prstGeom prst="rect">
            <a:avLst/>
          </a:prstGeom>
        </p:spPr>
      </p:pic>
    </p:spTree>
    <p:extLst>
      <p:ext uri="{BB962C8B-B14F-4D97-AF65-F5344CB8AC3E}">
        <p14:creationId xmlns:p14="http://schemas.microsoft.com/office/powerpoint/2010/main" val="1804750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362</a:t>
            </a:r>
            <a:endParaRPr lang="tr-TR" b="1" dirty="0"/>
          </a:p>
        </p:txBody>
      </p:sp>
      <p:sp>
        <p:nvSpPr>
          <p:cNvPr id="3" name="İçerik Yer Tutucusu 2"/>
          <p:cNvSpPr>
            <a:spLocks noGrp="1"/>
          </p:cNvSpPr>
          <p:nvPr>
            <p:ph idx="1"/>
          </p:nvPr>
        </p:nvSpPr>
        <p:spPr/>
        <p:txBody>
          <a:bodyPr>
            <a:normAutofit/>
          </a:bodyPr>
          <a:lstStyle/>
          <a:p>
            <a:r>
              <a:rPr lang="tr-TR" sz="2000" dirty="0" smtClean="0">
                <a:latin typeface="Comic Sans MS" panose="030F0702030302020204" pitchFamily="66" charset="0"/>
              </a:rPr>
              <a:t>Ana </a:t>
            </a:r>
            <a:r>
              <a:rPr lang="tr-TR" sz="2000" dirty="0">
                <a:latin typeface="Comic Sans MS" panose="030F0702030302020204" pitchFamily="66" charset="0"/>
              </a:rPr>
              <a:t>ve baba, velâyetleri veya yönetim hakları sona erince, çocuğun mallarını, hesabıyla birlikte </a:t>
            </a:r>
            <a:r>
              <a:rPr lang="tr-TR" sz="2000" dirty="0" smtClean="0">
                <a:latin typeface="Comic Sans MS" panose="030F0702030302020204" pitchFamily="66" charset="0"/>
              </a:rPr>
              <a:t>ergin çocuğa</a:t>
            </a:r>
            <a:r>
              <a:rPr lang="tr-TR" sz="2000" dirty="0">
                <a:latin typeface="Comic Sans MS" panose="030F0702030302020204" pitchFamily="66" charset="0"/>
              </a:rPr>
              <a:t>, vasisine veya kayyıma devrederler.</a:t>
            </a:r>
          </a:p>
          <a:p>
            <a:endParaRPr lang="tr-TR" sz="2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2825695" y="3434912"/>
            <a:ext cx="5715000" cy="2857500"/>
          </a:xfrm>
          <a:prstGeom prst="rect">
            <a:avLst/>
          </a:prstGeom>
        </p:spPr>
      </p:pic>
    </p:spTree>
    <p:extLst>
      <p:ext uri="{BB962C8B-B14F-4D97-AF65-F5344CB8AC3E}">
        <p14:creationId xmlns:p14="http://schemas.microsoft.com/office/powerpoint/2010/main" val="4067840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363</a:t>
            </a:r>
            <a:endParaRPr lang="tr-TR" b="1" dirty="0"/>
          </a:p>
        </p:txBody>
      </p:sp>
      <p:sp>
        <p:nvSpPr>
          <p:cNvPr id="3" name="İçerik Yer Tutucusu 2"/>
          <p:cNvSpPr>
            <a:spLocks noGrp="1"/>
          </p:cNvSpPr>
          <p:nvPr>
            <p:ph idx="1"/>
          </p:nvPr>
        </p:nvSpPr>
        <p:spPr>
          <a:ln w="76200">
            <a:prstDash val="lgDashDot"/>
          </a:ln>
        </p:spPr>
        <p:style>
          <a:lnRef idx="2">
            <a:schemeClr val="accent3"/>
          </a:lnRef>
          <a:fillRef idx="1">
            <a:schemeClr val="lt1"/>
          </a:fillRef>
          <a:effectRef idx="0">
            <a:schemeClr val="accent3"/>
          </a:effectRef>
          <a:fontRef idx="minor">
            <a:schemeClr val="dk1"/>
          </a:fontRef>
        </p:style>
        <p:txBody>
          <a:bodyPr>
            <a:normAutofit/>
          </a:bodyPr>
          <a:lstStyle/>
          <a:p>
            <a:r>
              <a:rPr lang="tr-TR" sz="2000" dirty="0">
                <a:latin typeface="Comic Sans MS" panose="030F0702030302020204" pitchFamily="66" charset="0"/>
              </a:rPr>
              <a:t>Ana ve baba, çocuk mallarının geri verilmesinde vekil gibi sorumludurlar.</a:t>
            </a:r>
          </a:p>
          <a:p>
            <a:r>
              <a:rPr lang="tr-TR" sz="2000" dirty="0">
                <a:latin typeface="Comic Sans MS" panose="030F0702030302020204" pitchFamily="66" charset="0"/>
              </a:rPr>
              <a:t>Dürüstlük kuralına uygun olarak </a:t>
            </a:r>
            <a:r>
              <a:rPr lang="tr-TR" sz="2000" dirty="0" smtClean="0">
                <a:latin typeface="Comic Sans MS" panose="030F0702030302020204" pitchFamily="66" charset="0"/>
              </a:rPr>
              <a:t>başkasına </a:t>
            </a:r>
            <a:r>
              <a:rPr lang="tr-TR" sz="2000" dirty="0">
                <a:latin typeface="Comic Sans MS" panose="030F0702030302020204" pitchFamily="66" charset="0"/>
              </a:rPr>
              <a:t>devrettikleri malların yerine sadece aldıkları </a:t>
            </a:r>
            <a:r>
              <a:rPr lang="tr-TR" sz="2000" dirty="0" smtClean="0">
                <a:latin typeface="Comic Sans MS" panose="030F0702030302020204" pitchFamily="66" charset="0"/>
              </a:rPr>
              <a:t>karşılığı </a:t>
            </a:r>
            <a:r>
              <a:rPr lang="tr-TR" sz="2000" dirty="0">
                <a:latin typeface="Comic Sans MS" panose="030F0702030302020204" pitchFamily="66" charset="0"/>
              </a:rPr>
              <a:t>geri </a:t>
            </a:r>
            <a:r>
              <a:rPr lang="tr-TR" sz="2000" dirty="0" smtClean="0">
                <a:latin typeface="Comic Sans MS" panose="030F0702030302020204" pitchFamily="66" charset="0"/>
              </a:rPr>
              <a:t>vermekle yükümlüdürler</a:t>
            </a:r>
            <a:r>
              <a:rPr lang="tr-TR" sz="2000" dirty="0">
                <a:latin typeface="Comic Sans MS" panose="030F0702030302020204" pitchFamily="66" charset="0"/>
              </a:rPr>
              <a:t>.</a:t>
            </a:r>
          </a:p>
          <a:p>
            <a:r>
              <a:rPr lang="tr-TR" sz="2000" dirty="0">
                <a:latin typeface="Comic Sans MS" panose="030F0702030302020204" pitchFamily="66" charset="0"/>
              </a:rPr>
              <a:t>Kanuna uygun olarak çocuk veya aile için yaptıkları harcamalardan dolayı tazminatla yükümlü tutulmazlar.</a:t>
            </a:r>
          </a:p>
          <a:p>
            <a:endParaRPr lang="tr-TR" sz="2000" dirty="0">
              <a:latin typeface="Comic Sans MS" panose="030F0702030302020204" pitchFamily="66" charset="0"/>
            </a:endParaRPr>
          </a:p>
        </p:txBody>
      </p:sp>
    </p:spTree>
    <p:extLst>
      <p:ext uri="{BB962C8B-B14F-4D97-AF65-F5344CB8AC3E}">
        <p14:creationId xmlns:p14="http://schemas.microsoft.com/office/powerpoint/2010/main" val="899002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a:xfrm>
            <a:off x="2939373" y="1905000"/>
            <a:ext cx="3992732" cy="576262"/>
          </a:xfrm>
        </p:spPr>
        <p:style>
          <a:lnRef idx="2">
            <a:schemeClr val="accent3"/>
          </a:lnRef>
          <a:fillRef idx="1">
            <a:schemeClr val="lt1"/>
          </a:fillRef>
          <a:effectRef idx="0">
            <a:schemeClr val="accent3"/>
          </a:effectRef>
          <a:fontRef idx="minor">
            <a:schemeClr val="dk1"/>
          </a:fontRef>
        </p:style>
        <p:txBody>
          <a:bodyPr/>
          <a:lstStyle/>
          <a:p>
            <a:r>
              <a:rPr lang="tr-TR" b="1" dirty="0" smtClean="0">
                <a:solidFill>
                  <a:srgbClr val="00B0F0"/>
                </a:solidFill>
              </a:rPr>
              <a:t>ESKİ MEDENİ KANUN</a:t>
            </a:r>
            <a:endParaRPr lang="tr-TR" b="1" dirty="0">
              <a:solidFill>
                <a:srgbClr val="00B0F0"/>
              </a:solidFill>
            </a:endParaRPr>
          </a:p>
        </p:txBody>
      </p:sp>
      <p:sp>
        <p:nvSpPr>
          <p:cNvPr id="4" name="İçerik Yer Tutucusu 3"/>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a:bodyPr>
          <a:lstStyle/>
          <a:p>
            <a:r>
              <a:rPr lang="tr-TR" sz="2000" dirty="0" smtClean="0">
                <a:latin typeface="Comic Sans MS" panose="030F0702030302020204" pitchFamily="66" charset="0"/>
              </a:rPr>
              <a:t>Anne babanın kullanım hakkının çocuk ergin oluncaya kadar devam ettiğini düzenlediğinden çocuk şayet ergin olduktan sonra kısıtlanması nedeniyle velayet altına alınırsa, bu halde ana babanın kullanım hakkı da kanunun lafzı itibari ile son bulacaktır. </a:t>
            </a:r>
            <a:endParaRPr lang="tr-TR" sz="2000" dirty="0">
              <a:latin typeface="Comic Sans MS" panose="030F0702030302020204" pitchFamily="66" charset="0"/>
            </a:endParaRPr>
          </a:p>
        </p:txBody>
      </p:sp>
      <p:sp>
        <p:nvSpPr>
          <p:cNvPr id="5" name="Metin Yer Tutucusu 4"/>
          <p:cNvSpPr>
            <a:spLocks noGrp="1"/>
          </p:cNvSpPr>
          <p:nvPr>
            <p:ph type="body" sz="quarter" idx="3"/>
          </p:nvPr>
        </p:nvSpPr>
        <p:spPr/>
        <p:style>
          <a:lnRef idx="2">
            <a:schemeClr val="accent2"/>
          </a:lnRef>
          <a:fillRef idx="1">
            <a:schemeClr val="lt1"/>
          </a:fillRef>
          <a:effectRef idx="0">
            <a:schemeClr val="accent2"/>
          </a:effectRef>
          <a:fontRef idx="minor">
            <a:schemeClr val="dk1"/>
          </a:fontRef>
        </p:style>
        <p:txBody>
          <a:bodyPr/>
          <a:lstStyle/>
          <a:p>
            <a:r>
              <a:rPr lang="tr-TR" b="1" dirty="0" smtClean="0">
                <a:solidFill>
                  <a:srgbClr val="00B0F0"/>
                </a:solidFill>
              </a:rPr>
              <a:t>YENİ MEDENİ KANUN</a:t>
            </a:r>
            <a:endParaRPr lang="tr-TR" b="1" dirty="0">
              <a:solidFill>
                <a:srgbClr val="00B0F0"/>
              </a:solidFill>
            </a:endParaRPr>
          </a:p>
        </p:txBody>
      </p:sp>
      <p:sp>
        <p:nvSpPr>
          <p:cNvPr id="6" name="İçerik Yer Tutucusu 5"/>
          <p:cNvSpPr>
            <a:spLocks noGrp="1"/>
          </p:cNvSpPr>
          <p:nvPr>
            <p:ph sz="quarter" idx="4"/>
          </p:nvPr>
        </p:nvSpPr>
        <p:spPr/>
        <p:style>
          <a:lnRef idx="1">
            <a:schemeClr val="accent6"/>
          </a:lnRef>
          <a:fillRef idx="2">
            <a:schemeClr val="accent6"/>
          </a:fillRef>
          <a:effectRef idx="1">
            <a:schemeClr val="accent6"/>
          </a:effectRef>
          <a:fontRef idx="minor">
            <a:schemeClr val="dk1"/>
          </a:fontRef>
        </p:style>
        <p:txBody>
          <a:bodyPr>
            <a:normAutofit/>
          </a:bodyPr>
          <a:lstStyle/>
          <a:p>
            <a:r>
              <a:rPr lang="tr-TR" sz="2000" dirty="0" smtClean="0">
                <a:latin typeface="Comic Sans MS" panose="030F0702030302020204" pitchFamily="66" charset="0"/>
              </a:rPr>
              <a:t>Ancak TMK ergin olma ifadesini kaldırmış olduğundan anne babanın kullanım hakkı da devam edecektir. </a:t>
            </a:r>
            <a:endParaRPr lang="tr-TR" sz="2000" dirty="0">
              <a:latin typeface="Comic Sans MS" panose="030F0702030302020204" pitchFamily="66" charset="0"/>
            </a:endParaRPr>
          </a:p>
        </p:txBody>
      </p:sp>
    </p:spTree>
    <p:extLst>
      <p:ext uri="{BB962C8B-B14F-4D97-AF65-F5344CB8AC3E}">
        <p14:creationId xmlns:p14="http://schemas.microsoft.com/office/powerpoint/2010/main" val="1208668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89212" y="1355834"/>
            <a:ext cx="8915400" cy="4555388"/>
          </a:xfrm>
        </p:spPr>
        <p:txBody>
          <a:bodyPr>
            <a:normAutofit/>
          </a:bodyPr>
          <a:lstStyle/>
          <a:p>
            <a:r>
              <a:rPr lang="tr-TR" sz="2000" dirty="0" smtClean="0">
                <a:latin typeface="Comic Sans MS" panose="030F0702030302020204" pitchFamily="66" charset="0"/>
              </a:rPr>
              <a:t>Boşanma nedeniyle velayet hakkının eşlerden birisine bırakıldığı durumda diğer tarafın çocuğun mallarını kullanma hakkı olup olmadığı meselesi ise doktrinde çok tartışılmıştır.</a:t>
            </a:r>
          </a:p>
          <a:p>
            <a:r>
              <a:rPr lang="tr-TR" sz="2000" dirty="0" smtClean="0">
                <a:latin typeface="Comic Sans MS" panose="030F0702030302020204" pitchFamily="66" charset="0"/>
              </a:rPr>
              <a:t>ÖZTAN, bu halde anne babanın velayet hakkının olmaması nedeni ile kullanım haklarının bulunmadığını, ancak bu durumun nafakanın indirilmesi sırasında göz önünde bulundurulabileceğini savunmaktadır.</a:t>
            </a:r>
          </a:p>
          <a:p>
            <a:r>
              <a:rPr lang="tr-TR" sz="2000" dirty="0" smtClean="0">
                <a:latin typeface="Comic Sans MS" panose="030F0702030302020204" pitchFamily="66" charset="0"/>
              </a:rPr>
              <a:t>KARACA, anne babanın velayetin kaldırıldığı her durumda değil, kusuru ile velayetin kaldırıldığı her durumda kullanım hakkının olmaması gerekir.  Zira velayetin kaldırıldığı her hal ana babanın velayetinin kaldırılmasında kusurlu olduğu anlamına gelmemektedir. Dolayısıyla her olayda velayetin kaldırılmasının kusurlu bir davranıştan sadır olup olmadığının tespit edilmesi gerekir.</a:t>
            </a:r>
            <a:endParaRPr lang="tr-TR" sz="2000" dirty="0">
              <a:latin typeface="Comic Sans MS" panose="030F0702030302020204" pitchFamily="66" charset="0"/>
            </a:endParaRPr>
          </a:p>
        </p:txBody>
      </p:sp>
    </p:spTree>
    <p:extLst>
      <p:ext uri="{BB962C8B-B14F-4D97-AF65-F5344CB8AC3E}">
        <p14:creationId xmlns:p14="http://schemas.microsoft.com/office/powerpoint/2010/main" val="387024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Çocuğun anne baba yönetimi dışında bırakılmış serbest malları </a:t>
            </a:r>
            <a:endParaRPr lang="tr-TR" dirty="0"/>
          </a:p>
        </p:txBody>
      </p:sp>
      <p:sp>
        <p:nvSpPr>
          <p:cNvPr id="3" name="İçerik Yer Tutucusu 2"/>
          <p:cNvSpPr>
            <a:spLocks noGrp="1"/>
          </p:cNvSpPr>
          <p:nvPr>
            <p:ph idx="1"/>
          </p:nvPr>
        </p:nvSpPr>
        <p:spPr>
          <a:xfrm>
            <a:off x="930166" y="1905000"/>
            <a:ext cx="10574446" cy="4006222"/>
          </a:xfrm>
        </p:spPr>
        <p:style>
          <a:lnRef idx="2">
            <a:schemeClr val="accent3"/>
          </a:lnRef>
          <a:fillRef idx="1">
            <a:schemeClr val="lt1"/>
          </a:fillRef>
          <a:effectRef idx="0">
            <a:schemeClr val="accent3"/>
          </a:effectRef>
          <a:fontRef idx="minor">
            <a:schemeClr val="dk1"/>
          </a:fontRef>
        </p:style>
        <p:txBody>
          <a:bodyPr/>
          <a:lstStyle/>
          <a:p>
            <a:endParaRPr lang="tr-TR" dirty="0" smtClean="0"/>
          </a:p>
          <a:p>
            <a:endParaRPr lang="tr-TR" dirty="0"/>
          </a:p>
          <a:p>
            <a:endParaRPr lang="tr-TR" dirty="0"/>
          </a:p>
          <a:p>
            <a:r>
              <a:rPr lang="tr-TR" b="1" dirty="0" smtClean="0"/>
              <a:t>Karşılıksız				Saklı Pay		Çocuğa bir meslek/sanatla		Kişisel kazançlar Kazandırmalar						uğraşması için verilen 																	mallar</a:t>
            </a:r>
          </a:p>
        </p:txBody>
      </p:sp>
      <p:sp>
        <p:nvSpPr>
          <p:cNvPr id="4" name="Aşağı Ok 3"/>
          <p:cNvSpPr/>
          <p:nvPr/>
        </p:nvSpPr>
        <p:spPr>
          <a:xfrm>
            <a:off x="2592925" y="5927834"/>
            <a:ext cx="45719" cy="47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a:off x="1282021" y="1888388"/>
            <a:ext cx="756745" cy="10405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6"/>
              </a:solidFill>
            </a:endParaRPr>
          </a:p>
        </p:txBody>
      </p:sp>
      <p:sp>
        <p:nvSpPr>
          <p:cNvPr id="6" name="Aşağı Ok 5"/>
          <p:cNvSpPr/>
          <p:nvPr/>
        </p:nvSpPr>
        <p:spPr>
          <a:xfrm>
            <a:off x="3914580" y="1888388"/>
            <a:ext cx="835573" cy="104052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a:off x="6615216" y="1905000"/>
            <a:ext cx="867104" cy="10405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9599631" y="1871688"/>
            <a:ext cx="835572" cy="104052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5143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357</a:t>
            </a:r>
            <a:endParaRPr lang="tr-TR" b="1"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000" dirty="0">
                <a:latin typeface="Comic Sans MS" panose="030F0702030302020204" pitchFamily="66" charset="0"/>
              </a:rPr>
              <a:t>Ana ve baba, faiz getiren yatırım veya tasarruf hesabı açılmak üzere ya da açıkça ana ve </a:t>
            </a:r>
            <a:r>
              <a:rPr lang="tr-TR" sz="2000" dirty="0" smtClean="0">
                <a:latin typeface="Comic Sans MS" panose="030F0702030302020204" pitchFamily="66" charset="0"/>
              </a:rPr>
              <a:t>babanın kullanmaması koşuluyla </a:t>
            </a:r>
            <a:r>
              <a:rPr lang="tr-TR" sz="2000" dirty="0">
                <a:latin typeface="Comic Sans MS" panose="030F0702030302020204" pitchFamily="66" charset="0"/>
              </a:rPr>
              <a:t>çocuğa yapılan kazandırmaların gelirlerini kendi menfaatlerine </a:t>
            </a:r>
            <a:r>
              <a:rPr lang="tr-TR" sz="2000" dirty="0" err="1">
                <a:latin typeface="Comic Sans MS" panose="030F0702030302020204" pitchFamily="66" charset="0"/>
              </a:rPr>
              <a:t>sarfedemezler</a:t>
            </a:r>
            <a:r>
              <a:rPr lang="tr-TR" sz="2000" dirty="0" smtClean="0">
                <a:latin typeface="Comic Sans MS" panose="030F0702030302020204" pitchFamily="66" charset="0"/>
              </a:rPr>
              <a:t>.</a:t>
            </a:r>
          </a:p>
          <a:p>
            <a:r>
              <a:rPr lang="tr-TR" sz="2000" dirty="0" smtClean="0">
                <a:latin typeface="Comic Sans MS" panose="030F0702030302020204" pitchFamily="66" charset="0"/>
              </a:rPr>
              <a:t>ÖRNEK : </a:t>
            </a:r>
            <a:r>
              <a:rPr lang="tr-TR" sz="2000" dirty="0">
                <a:latin typeface="Comic Sans MS" panose="030F0702030302020204" pitchFamily="66" charset="0"/>
              </a:rPr>
              <a:t>Ç</a:t>
            </a:r>
            <a:r>
              <a:rPr lang="tr-TR" sz="2000" dirty="0" smtClean="0">
                <a:latin typeface="Comic Sans MS" panose="030F0702030302020204" pitchFamily="66" charset="0"/>
              </a:rPr>
              <a:t>ocuğa yapılan bağışlar, hazine bonoları…ı</a:t>
            </a:r>
            <a:endParaRPr lang="tr-TR" sz="2000" dirty="0">
              <a:latin typeface="Comic Sans MS" panose="030F0702030302020204" pitchFamily="66" charset="0"/>
            </a:endParaRPr>
          </a:p>
          <a:p>
            <a:r>
              <a:rPr lang="tr-TR" sz="2000" dirty="0">
                <a:latin typeface="Comic Sans MS" panose="030F0702030302020204" pitchFamily="66" charset="0"/>
              </a:rPr>
              <a:t>Kazandırmada bulunan </a:t>
            </a:r>
            <a:r>
              <a:rPr lang="tr-TR" sz="2000" dirty="0" smtClean="0">
                <a:latin typeface="Comic Sans MS" panose="030F0702030302020204" pitchFamily="66" charset="0"/>
              </a:rPr>
              <a:t>kişi</a:t>
            </a:r>
            <a:r>
              <a:rPr lang="tr-TR" sz="2000" dirty="0">
                <a:latin typeface="Comic Sans MS" panose="030F0702030302020204" pitchFamily="66" charset="0"/>
              </a:rPr>
              <a:t>, kazandırma sırasında açıkça aksini öngörmedikçe, ana ve baba bunlar üzerinde </a:t>
            </a:r>
            <a:r>
              <a:rPr lang="tr-TR" sz="2000" dirty="0" smtClean="0">
                <a:latin typeface="Comic Sans MS" panose="030F0702030302020204" pitchFamily="66" charset="0"/>
              </a:rPr>
              <a:t>yönetim hakkına </a:t>
            </a:r>
            <a:r>
              <a:rPr lang="tr-TR" sz="2000" dirty="0">
                <a:latin typeface="Comic Sans MS" panose="030F0702030302020204" pitchFamily="66" charset="0"/>
              </a:rPr>
              <a:t>sahiptir.</a:t>
            </a:r>
          </a:p>
        </p:txBody>
      </p:sp>
    </p:spTree>
    <p:extLst>
      <p:ext uri="{BB962C8B-B14F-4D97-AF65-F5344CB8AC3E}">
        <p14:creationId xmlns:p14="http://schemas.microsoft.com/office/powerpoint/2010/main" val="42849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358</a:t>
            </a:r>
            <a:endParaRPr lang="tr-TR" b="1" dirty="0"/>
          </a:p>
        </p:txBody>
      </p:sp>
      <p:sp>
        <p:nvSpPr>
          <p:cNvPr id="3" name="İçerik Yer Tutucusu 2"/>
          <p:cNvSpPr>
            <a:spLocks noGrp="1"/>
          </p:cNvSpPr>
          <p:nvPr>
            <p:ph idx="1"/>
          </p:nvPr>
        </p:nvSpPr>
        <p:spPr/>
        <p:txBody>
          <a:bodyPr>
            <a:normAutofit/>
          </a:bodyPr>
          <a:lstStyle/>
          <a:p>
            <a:r>
              <a:rPr lang="tr-TR" sz="2000" dirty="0">
                <a:latin typeface="Comic Sans MS" panose="030F0702030302020204" pitchFamily="66" charset="0"/>
              </a:rPr>
              <a:t>Ölüme bağlı tasarruf yoluyla çocuğun saklı payı ana ve babanın yönetimi </a:t>
            </a:r>
            <a:r>
              <a:rPr lang="tr-TR" sz="2000" dirty="0" smtClean="0">
                <a:latin typeface="Comic Sans MS" panose="030F0702030302020204" pitchFamily="66" charset="0"/>
              </a:rPr>
              <a:t>dışında </a:t>
            </a:r>
            <a:r>
              <a:rPr lang="tr-TR" sz="2000" dirty="0">
                <a:latin typeface="Comic Sans MS" panose="030F0702030302020204" pitchFamily="66" charset="0"/>
              </a:rPr>
              <a:t>bırakılabilir.</a:t>
            </a:r>
          </a:p>
          <a:p>
            <a:r>
              <a:rPr lang="tr-TR" sz="2000" dirty="0" err="1" smtClean="0">
                <a:latin typeface="Comic Sans MS" panose="030F0702030302020204" pitchFamily="66" charset="0"/>
              </a:rPr>
              <a:t>Mirasbırakan</a:t>
            </a:r>
            <a:r>
              <a:rPr lang="tr-TR" sz="2000" dirty="0" smtClean="0">
                <a:latin typeface="Comic Sans MS" panose="030F0702030302020204" pitchFamily="66" charset="0"/>
              </a:rPr>
              <a:t> yönetimi </a:t>
            </a:r>
            <a:r>
              <a:rPr lang="tr-TR" sz="2000" dirty="0">
                <a:latin typeface="Comic Sans MS" panose="030F0702030302020204" pitchFamily="66" charset="0"/>
              </a:rPr>
              <a:t>bir üçüncü </a:t>
            </a:r>
            <a:r>
              <a:rPr lang="tr-TR" sz="2000" dirty="0" smtClean="0">
                <a:latin typeface="Comic Sans MS" panose="030F0702030302020204" pitchFamily="66" charset="0"/>
              </a:rPr>
              <a:t>kişiye bırakmışsa</a:t>
            </a:r>
            <a:r>
              <a:rPr lang="tr-TR" sz="2000" dirty="0">
                <a:latin typeface="Comic Sans MS" panose="030F0702030302020204" pitchFamily="66" charset="0"/>
              </a:rPr>
              <a:t>, tasarrufunda bu </a:t>
            </a:r>
            <a:r>
              <a:rPr lang="tr-TR" sz="2000" dirty="0" smtClean="0">
                <a:latin typeface="Comic Sans MS" panose="030F0702030302020204" pitchFamily="66" charset="0"/>
              </a:rPr>
              <a:t>kişinin </a:t>
            </a:r>
            <a:r>
              <a:rPr lang="tr-TR" sz="2000" dirty="0">
                <a:latin typeface="Comic Sans MS" panose="030F0702030302020204" pitchFamily="66" charset="0"/>
              </a:rPr>
              <a:t>belirli zamanlarda sulh hâkimine </a:t>
            </a:r>
            <a:r>
              <a:rPr lang="tr-TR" sz="2000" dirty="0" smtClean="0">
                <a:latin typeface="Comic Sans MS" panose="030F0702030302020204" pitchFamily="66" charset="0"/>
              </a:rPr>
              <a:t>hesap vermesini </a:t>
            </a:r>
            <a:r>
              <a:rPr lang="tr-TR" sz="2000" dirty="0">
                <a:latin typeface="Comic Sans MS" panose="030F0702030302020204" pitchFamily="66" charset="0"/>
              </a:rPr>
              <a:t>öngörebilir</a:t>
            </a:r>
          </a:p>
        </p:txBody>
      </p:sp>
      <p:pic>
        <p:nvPicPr>
          <p:cNvPr id="4" name="Resim 3"/>
          <p:cNvPicPr>
            <a:picLocks noChangeAspect="1"/>
          </p:cNvPicPr>
          <p:nvPr/>
        </p:nvPicPr>
        <p:blipFill>
          <a:blip r:embed="rId2"/>
          <a:stretch>
            <a:fillRect/>
          </a:stretch>
        </p:blipFill>
        <p:spPr>
          <a:xfrm>
            <a:off x="4859446" y="116605"/>
            <a:ext cx="2881422" cy="2016995"/>
          </a:xfrm>
          <a:prstGeom prst="rect">
            <a:avLst/>
          </a:prstGeom>
        </p:spPr>
      </p:pic>
    </p:spTree>
    <p:extLst>
      <p:ext uri="{BB962C8B-B14F-4D97-AF65-F5344CB8AC3E}">
        <p14:creationId xmlns:p14="http://schemas.microsoft.com/office/powerpoint/2010/main" val="103757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359</a:t>
            </a:r>
            <a:endParaRPr lang="tr-TR" b="1" dirty="0"/>
          </a:p>
        </p:txBody>
      </p:sp>
      <p:sp>
        <p:nvSpPr>
          <p:cNvPr id="3" name="İçerik Yer Tutucusu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r>
              <a:rPr lang="tr-TR" sz="2000" dirty="0" smtClean="0">
                <a:latin typeface="Comic Sans MS" panose="030F0702030302020204" pitchFamily="66" charset="0"/>
              </a:rPr>
              <a:t>Ana </a:t>
            </a:r>
            <a:r>
              <a:rPr lang="tr-TR" sz="2000" dirty="0">
                <a:latin typeface="Comic Sans MS" panose="030F0702030302020204" pitchFamily="66" charset="0"/>
              </a:rPr>
              <a:t>ve baba tarafından bir meslek veya sanat ile </a:t>
            </a:r>
            <a:r>
              <a:rPr lang="tr-TR" sz="2000" dirty="0" smtClean="0">
                <a:latin typeface="Comic Sans MS" panose="030F0702030302020204" pitchFamily="66" charset="0"/>
              </a:rPr>
              <a:t>uğraşması </a:t>
            </a:r>
            <a:r>
              <a:rPr lang="tr-TR" sz="2000" dirty="0">
                <a:latin typeface="Comic Sans MS" panose="030F0702030302020204" pitchFamily="66" charset="0"/>
              </a:rPr>
              <a:t>için çocuğa kendi malından verilen </a:t>
            </a:r>
            <a:r>
              <a:rPr lang="tr-TR" sz="2000" dirty="0" smtClean="0">
                <a:latin typeface="Comic Sans MS" panose="030F0702030302020204" pitchFamily="66" charset="0"/>
              </a:rPr>
              <a:t>kısmın veya </a:t>
            </a:r>
            <a:r>
              <a:rPr lang="tr-TR" sz="2000" dirty="0">
                <a:latin typeface="Comic Sans MS" panose="030F0702030302020204" pitchFamily="66" charset="0"/>
              </a:rPr>
              <a:t>kendi </a:t>
            </a:r>
            <a:r>
              <a:rPr lang="tr-TR" sz="2000" dirty="0" smtClean="0">
                <a:latin typeface="Comic Sans MS" panose="030F0702030302020204" pitchFamily="66" charset="0"/>
              </a:rPr>
              <a:t>kişisel </a:t>
            </a:r>
            <a:r>
              <a:rPr lang="tr-TR" sz="2000" dirty="0">
                <a:latin typeface="Comic Sans MS" panose="030F0702030302020204" pitchFamily="66" charset="0"/>
              </a:rPr>
              <a:t>kazancının yönetimi ve bunlardan yararlanma hakkı çocuğa aittir</a:t>
            </a:r>
            <a:r>
              <a:rPr lang="tr-TR" sz="2000" dirty="0" smtClean="0">
                <a:latin typeface="Comic Sans MS" panose="030F0702030302020204" pitchFamily="66" charset="0"/>
              </a:rPr>
              <a:t>. (Eski Medeni Kanundan farklı olarak)           Çocuk bu mallarla ilgili işlemleri tek başına yapabilir ve icra ettiği bu mesleğin gereği olarak yaptığı hukuk işlemlerden dolayı tüm malvarlığı ile sorumlu olur.             Bu madde hükmünün uygulanması için çocuğa meslek ya da sanatın icrası için anne ve baba tarafından izin verilmesi ve anne ve baba tarafından bırakılacak olan malvarlığının ana babaya değil, çocuğa ait olması gerekir. </a:t>
            </a:r>
            <a:endParaRPr lang="tr-TR" sz="2000" dirty="0">
              <a:latin typeface="Comic Sans MS" panose="030F0702030302020204" pitchFamily="66" charset="0"/>
            </a:endParaRPr>
          </a:p>
        </p:txBody>
      </p:sp>
      <p:sp>
        <p:nvSpPr>
          <p:cNvPr id="4" name="Sağ Ok 3"/>
          <p:cNvSpPr/>
          <p:nvPr/>
        </p:nvSpPr>
        <p:spPr>
          <a:xfrm flipV="1">
            <a:off x="3909847" y="3121571"/>
            <a:ext cx="693683" cy="220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6716110" y="3783724"/>
            <a:ext cx="740980" cy="189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82169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style>
          <a:lnRef idx="0">
            <a:scrgbClr r="0" g="0" b="0"/>
          </a:lnRef>
          <a:fillRef idx="1001">
            <a:schemeClr val="lt2"/>
          </a:fillRef>
          <a:effectRef idx="0">
            <a:scrgbClr r="0" g="0" b="0"/>
          </a:effectRef>
          <a:fontRef idx="major"/>
        </p:style>
        <p:txBody>
          <a:bodyPr/>
          <a:lstStyle/>
          <a:p>
            <a:r>
              <a:rPr lang="tr-TR" sz="2000" dirty="0">
                <a:latin typeface="Comic Sans MS" panose="030F0702030302020204" pitchFamily="66" charset="0"/>
              </a:rPr>
              <a:t>Çocuğun evde ana ve babasıyla birlikte yaşaması hâlinde, ana ve baba ondan kendisinin bakımı için uygun bir katkıda bulunmasını isteyebilirler (Bu kural çocuğun bir meslek ve sanatla uğraşması neticesinde elde ettiği gelirler bakımından geçerlidir.)</a:t>
            </a:r>
          </a:p>
          <a:p>
            <a:endParaRPr lang="tr-TR" dirty="0"/>
          </a:p>
        </p:txBody>
      </p:sp>
    </p:spTree>
    <p:extLst>
      <p:ext uri="{BB962C8B-B14F-4D97-AF65-F5344CB8AC3E}">
        <p14:creationId xmlns:p14="http://schemas.microsoft.com/office/powerpoint/2010/main" val="2871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21198" y="308777"/>
            <a:ext cx="8915399" cy="1468800"/>
          </a:xfrm>
          <a:ln>
            <a:solidFill>
              <a:schemeClr val="tx1"/>
            </a:solid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lstStyle/>
          <a:p>
            <a:r>
              <a:rPr lang="tr-TR" dirty="0" smtClean="0">
                <a:effectLst>
                  <a:outerShdw blurRad="38100" dist="38100" dir="2700000" algn="tl">
                    <a:srgbClr val="000000">
                      <a:alpha val="43137"/>
                    </a:srgbClr>
                  </a:outerShdw>
                </a:effectLst>
              </a:rPr>
              <a:t>VELAYET HAKKINI KULLANILMASI</a:t>
            </a:r>
            <a:endParaRPr lang="tr-TR" dirty="0">
              <a:effectLst>
                <a:outerShdw blurRad="38100" dist="38100" dir="2700000" algn="tl">
                  <a:srgbClr val="000000">
                    <a:alpha val="43137"/>
                  </a:srgbClr>
                </a:outerShdw>
              </a:effectLst>
            </a:endParaRPr>
          </a:p>
        </p:txBody>
      </p:sp>
      <p:graphicFrame>
        <p:nvGraphicFramePr>
          <p:cNvPr id="4" name="Diyagram 3"/>
          <p:cNvGraphicFramePr/>
          <p:nvPr>
            <p:extLst>
              <p:ext uri="{D42A27DB-BD31-4B8C-83A1-F6EECF244321}">
                <p14:modId xmlns:p14="http://schemas.microsoft.com/office/powerpoint/2010/main" val="1224726562"/>
              </p:ext>
            </p:extLst>
          </p:nvPr>
        </p:nvGraphicFramePr>
        <p:xfrm>
          <a:off x="2321197" y="2395012"/>
          <a:ext cx="8915399" cy="3501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926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2589212" y="961697"/>
            <a:ext cx="8915400" cy="4949525"/>
          </a:xfrm>
        </p:spPr>
        <p:txBody>
          <a:bodyPr>
            <a:normAutofit/>
          </a:bodyPr>
          <a:lstStyle/>
          <a:p>
            <a:r>
              <a:rPr lang="tr-TR" sz="2000" dirty="0" smtClean="0">
                <a:latin typeface="Comic Sans MS" panose="030F0702030302020204" pitchFamily="66" charset="0"/>
              </a:rPr>
              <a:t>Anne ve babanın çocuğun malları üzerindeki yönetim hak ve görevi çocuğun serbest malları dışındaki tüm mallarının kapsamakla birlikte veli bu mallar üzerinde intifa hakkı sahibi değil, vekil gibi sorumludur. </a:t>
            </a:r>
            <a:endParaRPr lang="tr-TR" sz="2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046413" y="2663197"/>
            <a:ext cx="6572250" cy="3248025"/>
          </a:xfrm>
          <a:prstGeom prst="rect">
            <a:avLst/>
          </a:prstGeom>
        </p:spPr>
      </p:pic>
    </p:spTree>
    <p:extLst>
      <p:ext uri="{BB962C8B-B14F-4D97-AF65-F5344CB8AC3E}">
        <p14:creationId xmlns:p14="http://schemas.microsoft.com/office/powerpoint/2010/main" val="959715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effectLst>
            <a:outerShdw blurRad="38100" dist="25400" dir="5400000" rotWithShape="0">
              <a:srgbClr val="000000">
                <a:alpha val="25000"/>
              </a:srgbClr>
            </a:outerShdw>
            <a:reflection blurRad="6350" stA="50000" endA="275" endPos="40000" dist="101600" dir="5400000" sy="-100000" algn="bl" rotWithShape="0"/>
            <a:softEdge rad="63500"/>
          </a:effectLst>
        </p:spPr>
        <p:style>
          <a:lnRef idx="1">
            <a:schemeClr val="accent2"/>
          </a:lnRef>
          <a:fillRef idx="3">
            <a:schemeClr val="accent2"/>
          </a:fillRef>
          <a:effectRef idx="2">
            <a:schemeClr val="accent2"/>
          </a:effectRef>
          <a:fontRef idx="minor">
            <a:schemeClr val="lt1"/>
          </a:fontRef>
        </p:style>
        <p:txBody>
          <a:bodyPr/>
          <a:lstStyle/>
          <a:p>
            <a:r>
              <a:rPr lang="tr-TR" dirty="0" smtClean="0"/>
              <a:t>					</a:t>
            </a:r>
            <a:br>
              <a:rPr lang="tr-TR" dirty="0" smtClean="0"/>
            </a:br>
            <a:r>
              <a:rPr lang="tr-TR" dirty="0"/>
              <a:t>	</a:t>
            </a:r>
            <a:r>
              <a:rPr lang="tr-TR" dirty="0" smtClean="0"/>
              <a:t>				</a:t>
            </a:r>
            <a:r>
              <a:rPr lang="tr-TR" b="1" dirty="0" smtClean="0">
                <a:effectLst>
                  <a:outerShdw blurRad="38100" dist="38100" dir="2700000" algn="tl">
                    <a:srgbClr val="000000">
                      <a:alpha val="43137"/>
                    </a:srgbClr>
                  </a:outerShdw>
                </a:effectLst>
              </a:rPr>
              <a:t>BİRLİKTE VELAYET </a:t>
            </a:r>
            <a:endParaRPr lang="tr-TR" b="1" dirty="0">
              <a:effectLst>
                <a:outerShdw blurRad="38100" dist="38100" dir="2700000" algn="tl">
                  <a:srgbClr val="000000">
                    <a:alpha val="43137"/>
                  </a:srgbClr>
                </a:outerShdw>
              </a:effectLst>
            </a:endParaRPr>
          </a:p>
        </p:txBody>
      </p:sp>
      <p:sp>
        <p:nvSpPr>
          <p:cNvPr id="4" name="Akış Çizelgesi: İşlem 3"/>
          <p:cNvSpPr/>
          <p:nvPr/>
        </p:nvSpPr>
        <p:spPr>
          <a:xfrm>
            <a:off x="2096814" y="2459421"/>
            <a:ext cx="3909848" cy="3657600"/>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85000"/>
                    <a:lumOff val="15000"/>
                  </a:schemeClr>
                </a:solidFill>
                <a:effectLst>
                  <a:outerShdw blurRad="38100" dist="38100" dir="2700000" algn="tl">
                    <a:srgbClr val="000000">
                      <a:alpha val="43137"/>
                    </a:srgbClr>
                  </a:outerShdw>
                </a:effectLst>
              </a:rPr>
              <a:t>Osmanlı döneminde çocuk, babanın hukuki denetimi ve velayeti altında kabul edilmiştir. Bununla birlikte çocuğun eğitimi konusunda aile içinde anne ve büyükanne ön plana çıkar. Modernleşme döneminde yazarlar özellikle kadınların eğitimi üzerinde durmuştur</a:t>
            </a:r>
            <a:r>
              <a:rPr lang="tr-TR" b="1" dirty="0" smtClean="0">
                <a:solidFill>
                  <a:schemeClr val="tx1">
                    <a:lumMod val="85000"/>
                    <a:lumOff val="15000"/>
                  </a:schemeClr>
                </a:solidFill>
                <a:effectLst>
                  <a:outerShdw blurRad="38100" dist="38100" dir="2700000" algn="tl">
                    <a:srgbClr val="000000">
                      <a:alpha val="43137"/>
                    </a:srgbClr>
                  </a:outerShdw>
                </a:effectLst>
              </a:rPr>
              <a:t>.</a:t>
            </a:r>
            <a:endParaRPr lang="tr-TR" b="1" dirty="0">
              <a:solidFill>
                <a:schemeClr val="tx1">
                  <a:lumMod val="85000"/>
                  <a:lumOff val="15000"/>
                </a:schemeClr>
              </a:solidFill>
              <a:effectLst>
                <a:outerShdw blurRad="38100" dist="38100" dir="2700000" algn="tl">
                  <a:srgbClr val="000000">
                    <a:alpha val="43137"/>
                  </a:srgbClr>
                </a:outerShdw>
              </a:effectLst>
            </a:endParaRPr>
          </a:p>
        </p:txBody>
      </p:sp>
      <p:sp>
        <p:nvSpPr>
          <p:cNvPr id="5" name="Sağ Ok 4"/>
          <p:cNvSpPr/>
          <p:nvPr/>
        </p:nvSpPr>
        <p:spPr>
          <a:xfrm>
            <a:off x="6164317" y="3704897"/>
            <a:ext cx="884450" cy="81980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İşlem 5"/>
          <p:cNvSpPr/>
          <p:nvPr/>
        </p:nvSpPr>
        <p:spPr>
          <a:xfrm>
            <a:off x="7330966" y="2475186"/>
            <a:ext cx="3747976" cy="3641835"/>
          </a:xfrm>
          <a:prstGeom prst="flowChart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85000"/>
                    <a:lumOff val="15000"/>
                  </a:schemeClr>
                </a:solidFill>
                <a:effectLst>
                  <a:outerShdw blurRad="38100" dist="38100" dir="2700000" algn="tl">
                    <a:srgbClr val="000000">
                      <a:alpha val="43137"/>
                    </a:srgbClr>
                  </a:outerShdw>
                </a:effectLst>
              </a:rPr>
              <a:t>Türk Medeni </a:t>
            </a:r>
            <a:r>
              <a:rPr lang="tr-TR" dirty="0">
                <a:solidFill>
                  <a:schemeClr val="tx1">
                    <a:lumMod val="85000"/>
                    <a:lumOff val="15000"/>
                  </a:schemeClr>
                </a:solidFill>
                <a:effectLst>
                  <a:outerShdw blurRad="38100" dist="38100" dir="2700000" algn="tl">
                    <a:srgbClr val="000000">
                      <a:alpha val="43137"/>
                    </a:srgbClr>
                  </a:outerShdw>
                </a:effectLst>
              </a:rPr>
              <a:t>K</a:t>
            </a:r>
            <a:r>
              <a:rPr lang="tr-TR" dirty="0" smtClean="0">
                <a:solidFill>
                  <a:schemeClr val="tx1">
                    <a:lumMod val="85000"/>
                    <a:lumOff val="15000"/>
                  </a:schemeClr>
                </a:solidFill>
                <a:effectLst>
                  <a:outerShdw blurRad="38100" dist="38100" dir="2700000" algn="tl">
                    <a:srgbClr val="000000">
                      <a:alpha val="43137"/>
                    </a:srgbClr>
                  </a:outerShdw>
                </a:effectLst>
              </a:rPr>
              <a:t>anuna göre ana ve babanın evli olması halinde, ana rahmine düştüğü andan itibaren doğumla birlikte yalnızca babanın değil ana ve babanın çocuk üzerinde velayet hakkı doğar ve evliliğin devamı süresince ana ve baba velayeti birlikte kullanırlar. </a:t>
            </a:r>
            <a:endParaRPr lang="tr-TR"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758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69639"/>
            <a:ext cx="7427184" cy="1671145"/>
          </a:xfrm>
          <a:ln>
            <a:prstDash val="lgDash"/>
          </a:ln>
          <a:effectLst>
            <a:glow rad="228600">
              <a:schemeClr val="accent5">
                <a:satMod val="175000"/>
                <a:alpha val="40000"/>
              </a:schemeClr>
            </a:glow>
            <a:outerShdw blurRad="38100" dist="25400" dir="5400000" rotWithShape="0">
              <a:srgbClr val="000000">
                <a:alpha val="25000"/>
              </a:srgbClr>
            </a:outerShdw>
          </a:effectLst>
        </p:spPr>
        <p:style>
          <a:lnRef idx="1">
            <a:schemeClr val="accent6"/>
          </a:lnRef>
          <a:fillRef idx="3">
            <a:schemeClr val="accent6"/>
          </a:fillRef>
          <a:effectRef idx="2">
            <a:schemeClr val="accent6"/>
          </a:effectRef>
          <a:fontRef idx="minor">
            <a:schemeClr val="lt1"/>
          </a:fontRef>
        </p:style>
        <p:txBody>
          <a:bodyPr/>
          <a:lstStyle/>
          <a:p>
            <a:r>
              <a:rPr lang="tr-TR" b="1" dirty="0" smtClean="0">
                <a:effectLst>
                  <a:outerShdw blurRad="38100" dist="38100" dir="2700000" algn="tl">
                    <a:srgbClr val="000000">
                      <a:alpha val="43137"/>
                    </a:srgbClr>
                  </a:outerShdw>
                </a:effectLst>
              </a:rPr>
              <a:t>Anne ve babanın anlaşamaması halinde</a:t>
            </a:r>
            <a:endParaRPr lang="tr-TR" b="1" dirty="0">
              <a:effectLst>
                <a:outerShdw blurRad="38100" dist="38100" dir="2700000" algn="tl">
                  <a:srgbClr val="000000">
                    <a:alpha val="43137"/>
                  </a:srgbClr>
                </a:outerShdw>
              </a:effectLst>
            </a:endParaRPr>
          </a:p>
        </p:txBody>
      </p:sp>
      <p:sp>
        <p:nvSpPr>
          <p:cNvPr id="3" name="Oval 2"/>
          <p:cNvSpPr/>
          <p:nvPr/>
        </p:nvSpPr>
        <p:spPr>
          <a:xfrm>
            <a:off x="156842" y="3279228"/>
            <a:ext cx="2869324" cy="357877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chemeClr val="accent1">
                    <a:lumMod val="75000"/>
                  </a:schemeClr>
                </a:solidFill>
              </a:rPr>
              <a:t>Eskİ</a:t>
            </a:r>
            <a:r>
              <a:rPr lang="tr-TR" b="1" dirty="0" smtClean="0">
                <a:solidFill>
                  <a:schemeClr val="accent1">
                    <a:lumMod val="75000"/>
                  </a:schemeClr>
                </a:solidFill>
              </a:rPr>
              <a:t> Medeni Kanunda velayetin kullanılması sırasında anne ve babanın arasında çıkan uyuşmazlıkta babanın oyunun üstün olacağı kabul edilmiştir.  </a:t>
            </a:r>
            <a:endParaRPr lang="tr-TR" b="1" dirty="0">
              <a:solidFill>
                <a:schemeClr val="accent1">
                  <a:lumMod val="75000"/>
                </a:schemeClr>
              </a:solidFill>
            </a:endParaRPr>
          </a:p>
        </p:txBody>
      </p:sp>
      <p:sp>
        <p:nvSpPr>
          <p:cNvPr id="4" name="Sağ Ok 3"/>
          <p:cNvSpPr/>
          <p:nvPr/>
        </p:nvSpPr>
        <p:spPr>
          <a:xfrm>
            <a:off x="3050627" y="4761186"/>
            <a:ext cx="1087820" cy="882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4099441" y="3042745"/>
            <a:ext cx="3090042" cy="38152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accent1">
                    <a:lumMod val="75000"/>
                  </a:schemeClr>
                </a:solidFill>
              </a:rPr>
              <a:t>Yeni medeni kanunda anne babanın anlaşamamaları durumunda taraflar ayrı ayrı veya birlikte mahkemeye başvurarak hakimden talepte bulunabilirler</a:t>
            </a:r>
            <a:r>
              <a:rPr lang="tr-TR" dirty="0" smtClean="0"/>
              <a:t>. </a:t>
            </a:r>
            <a:endParaRPr lang="tr-TR" dirty="0"/>
          </a:p>
        </p:txBody>
      </p:sp>
      <p:sp>
        <p:nvSpPr>
          <p:cNvPr id="6" name="Sağ Ok 5"/>
          <p:cNvSpPr/>
          <p:nvPr/>
        </p:nvSpPr>
        <p:spPr>
          <a:xfrm>
            <a:off x="7228693" y="4611414"/>
            <a:ext cx="116664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8434552" y="2668313"/>
            <a:ext cx="3310759" cy="418574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accent1">
                    <a:lumMod val="75000"/>
                  </a:schemeClr>
                </a:solidFill>
              </a:rPr>
              <a:t>Hakimin tarafların yerine geçerek çocuk hakkında karar verme yetkisi bulunmamaktadır. Yalnızca tarafları dinleyerek çocuk için en makul olan çözümü sağlayabilir. Hakim uzman kişilerden de yardım isteyebilir. </a:t>
            </a:r>
            <a:endParaRPr lang="tr-TR" b="1" dirty="0">
              <a:solidFill>
                <a:schemeClr val="accent1">
                  <a:lumMod val="75000"/>
                </a:schemeClr>
              </a:solidFill>
            </a:endParaRPr>
          </a:p>
        </p:txBody>
      </p:sp>
      <p:pic>
        <p:nvPicPr>
          <p:cNvPr id="8" name="Resim 7"/>
          <p:cNvPicPr>
            <a:picLocks noChangeAspect="1"/>
          </p:cNvPicPr>
          <p:nvPr/>
        </p:nvPicPr>
        <p:blipFill>
          <a:blip r:embed="rId2"/>
          <a:stretch>
            <a:fillRect/>
          </a:stretch>
        </p:blipFill>
        <p:spPr>
          <a:xfrm>
            <a:off x="7427184" y="-1"/>
            <a:ext cx="4764816" cy="2610427"/>
          </a:xfrm>
          <a:prstGeom prst="rect">
            <a:avLst/>
          </a:prstGeom>
        </p:spPr>
      </p:pic>
    </p:spTree>
    <p:extLst>
      <p:ext uri="{BB962C8B-B14F-4D97-AF65-F5344CB8AC3E}">
        <p14:creationId xmlns:p14="http://schemas.microsoft.com/office/powerpoint/2010/main" val="825008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7030A0"/>
                </a:solidFill>
              </a:rPr>
              <a:t>Çocuğun evlat edinilmiş olması halinde </a:t>
            </a:r>
            <a:endParaRPr lang="tr-TR" dirty="0"/>
          </a:p>
        </p:txBody>
      </p:sp>
      <p:pic>
        <p:nvPicPr>
          <p:cNvPr id="5" name="İçerik Yer Tutucusu 4"/>
          <p:cNvPicPr>
            <a:picLocks noGrp="1" noChangeAspect="1"/>
          </p:cNvPicPr>
          <p:nvPr>
            <p:ph sz="half" idx="1"/>
          </p:nvPr>
        </p:nvPicPr>
        <p:blipFill>
          <a:blip r:embed="rId2"/>
          <a:stretch>
            <a:fillRect/>
          </a:stretch>
        </p:blipFill>
        <p:spPr>
          <a:xfrm>
            <a:off x="1307799" y="2126222"/>
            <a:ext cx="4748717" cy="3160055"/>
          </a:xfrm>
          <a:prstGeom prst="rect">
            <a:avLst/>
          </a:prstGeom>
        </p:spPr>
      </p:pic>
      <p:sp>
        <p:nvSpPr>
          <p:cNvPr id="4" name="İçerik Yer Tutucusu 3"/>
          <p:cNvSpPr>
            <a:spLocks noGrp="1"/>
          </p:cNvSpPr>
          <p:nvPr>
            <p:ph sz="half" idx="2"/>
          </p:nvPr>
        </p:nvSpPr>
        <p:spPr>
          <a:xfrm>
            <a:off x="6686251" y="2126222"/>
            <a:ext cx="4313864" cy="3777622"/>
          </a:xfrm>
        </p:spPr>
        <p:txBody>
          <a:bodyPr/>
          <a:lstStyle/>
          <a:p>
            <a:r>
              <a:rPr lang="tr-TR" b="1" dirty="0" smtClean="0">
                <a:solidFill>
                  <a:srgbClr val="002060"/>
                </a:solidFill>
              </a:rPr>
              <a:t>Anne babaya ait olan hak ve yükümlülükler evlat edinme kararının kesinleşmesi ile birlikte evlat edinene geçer ve evlatlık evlat edinenin velayeti altına girer. Dolayısıyla çocuğun bakımı, eğitimi, sorumluluğu ve malların idaresi yetkisi evlat edinene geçer. Genetik anne babanın velayet hakkı ise sona ermektedir.</a:t>
            </a:r>
            <a:endParaRPr lang="tr-TR" b="1" dirty="0">
              <a:solidFill>
                <a:srgbClr val="002060"/>
              </a:solidFill>
            </a:endParaRPr>
          </a:p>
        </p:txBody>
      </p:sp>
    </p:spTree>
    <p:extLst>
      <p:ext uri="{BB962C8B-B14F-4D97-AF65-F5344CB8AC3E}">
        <p14:creationId xmlns:p14="http://schemas.microsoft.com/office/powerpoint/2010/main" val="577742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t>E</a:t>
            </a:r>
            <a:r>
              <a:rPr lang="tr-TR" sz="2000" b="1" dirty="0" smtClean="0"/>
              <a:t>şler birlikte evlat edinmişlerse evliliğin devam ettiği sürece anne ve baba velayeti birlikte kullanır. Eşlerden birisinin ölümü halinde velayet sağ kalan eşe geçerken, evlat edinen eşlerin ölmesi durumunda velayet hakkı kendiliğinden genetik babaya geçmez. YİBK göre bu halde çocuğa vasi atanır. Boşanma halinde velayetin kime ait olacağı ise hakimin takdirindedir. </a:t>
            </a:r>
            <a:endParaRPr lang="tr-TR" sz="2000" b="1" dirty="0"/>
          </a:p>
        </p:txBody>
      </p:sp>
      <p:sp>
        <p:nvSpPr>
          <p:cNvPr id="3" name="Metin Yer Tutucusu 2"/>
          <p:cNvSpPr>
            <a:spLocks noGrp="1"/>
          </p:cNvSpPr>
          <p:nvPr>
            <p:ph type="body" idx="1"/>
          </p:nvPr>
        </p:nvSpPr>
        <p:spPr/>
        <p:txBody>
          <a:bodyPr/>
          <a:lstStyle/>
          <a:p>
            <a:r>
              <a:rPr lang="tr-TR" b="1" dirty="0" smtClean="0"/>
              <a:t>Tek başına evlat edinilmesi halinde ise, velayet hakkı evlat edinen eşe aittir. Tek başına evlat edinenin ölmesi halinde birlikte evlat edinen çiftin ölümü halinde uygulanacak kural geçerlidir.</a:t>
            </a:r>
            <a:endParaRPr lang="tr-TR" b="1" dirty="0"/>
          </a:p>
        </p:txBody>
      </p:sp>
    </p:spTree>
    <p:extLst>
      <p:ext uri="{BB962C8B-B14F-4D97-AF65-F5344CB8AC3E}">
        <p14:creationId xmlns:p14="http://schemas.microsoft.com/office/powerpoint/2010/main" val="840172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Malların yönetiminden kastedilen;</a:t>
            </a:r>
            <a:endParaRPr lang="tr-TR" b="1" dirty="0"/>
          </a:p>
        </p:txBody>
      </p:sp>
      <p:sp>
        <p:nvSpPr>
          <p:cNvPr id="3" name="İçerik Yer Tutucusu 2"/>
          <p:cNvSpPr>
            <a:spLocks noGrp="1"/>
          </p:cNvSpPr>
          <p:nvPr>
            <p:ph idx="1"/>
          </p:nvPr>
        </p:nvSpPr>
        <p:spPr/>
        <p:txBody>
          <a:bodyPr>
            <a:normAutofit/>
          </a:bodyPr>
          <a:lstStyle/>
          <a:p>
            <a:r>
              <a:rPr lang="tr-TR" sz="2000" dirty="0" smtClean="0">
                <a:latin typeface="Comic Sans MS" panose="030F0702030302020204" pitchFamily="66" charset="0"/>
              </a:rPr>
              <a:t>Veli, çocuğun mallarını kiraya verebilir, faiz ve kira bedellerini toplayabilir, çocuğa kıymetli evrakları ve taşınmaz malların satış ve tescil işlemleri yapabilir, eskiyen eşyaların yenilenmesi, bozulanların tamiri ve elde edilen ürünlerin satılması da imkan dahilindedir. </a:t>
            </a:r>
          </a:p>
          <a:p>
            <a:r>
              <a:rPr lang="tr-TR" sz="2000" dirty="0" smtClean="0">
                <a:latin typeface="Comic Sans MS" panose="030F0702030302020204" pitchFamily="66" charset="0"/>
              </a:rPr>
              <a:t>KAPSAMDA OLMAYAN İŞLER İSE; Çocuğun mallarının işlenmesi, tüketilmesi, yok edilmesi, başka bir şeyle birleştirilmesi.. </a:t>
            </a:r>
            <a:endParaRPr lang="tr-TR" sz="2000" dirty="0">
              <a:latin typeface="Comic Sans MS" panose="030F0702030302020204" pitchFamily="66" charset="0"/>
            </a:endParaRPr>
          </a:p>
        </p:txBody>
      </p:sp>
    </p:spTree>
    <p:extLst>
      <p:ext uri="{BB962C8B-B14F-4D97-AF65-F5344CB8AC3E}">
        <p14:creationId xmlns:p14="http://schemas.microsoft.com/office/powerpoint/2010/main" val="392084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354</a:t>
            </a:r>
            <a:endParaRPr lang="tr-TR" b="1" dirty="0"/>
          </a:p>
        </p:txBody>
      </p:sp>
      <p:sp>
        <p:nvSpPr>
          <p:cNvPr id="3" name="İçerik Yer Tutucusu 2"/>
          <p:cNvSpPr>
            <a:spLocks noGrp="1"/>
          </p:cNvSpPr>
          <p:nvPr>
            <p:ph idx="1"/>
          </p:nvPr>
        </p:nvSpPr>
        <p:spPr/>
        <p:txBody>
          <a:bodyPr>
            <a:normAutofit/>
          </a:bodyPr>
          <a:lstStyle/>
          <a:p>
            <a:r>
              <a:rPr lang="tr-TR" sz="2000" dirty="0">
                <a:latin typeface="Comic Sans MS" panose="030F0702030302020204" pitchFamily="66" charset="0"/>
              </a:rPr>
              <a:t>Ana ve baba, kusurları sebebiyle velâyetleri kaldırılmadıkça, çocuğun mallarını kullanabilirler. </a:t>
            </a:r>
          </a:p>
        </p:txBody>
      </p:sp>
      <p:pic>
        <p:nvPicPr>
          <p:cNvPr id="4" name="Resim 3"/>
          <p:cNvPicPr>
            <a:picLocks noChangeAspect="1"/>
          </p:cNvPicPr>
          <p:nvPr/>
        </p:nvPicPr>
        <p:blipFill>
          <a:blip r:embed="rId2"/>
          <a:stretch>
            <a:fillRect/>
          </a:stretch>
        </p:blipFill>
        <p:spPr>
          <a:xfrm>
            <a:off x="3707523" y="3087249"/>
            <a:ext cx="4434345" cy="3344235"/>
          </a:xfrm>
          <a:prstGeom prst="rect">
            <a:avLst/>
          </a:prstGeom>
        </p:spPr>
      </p:pic>
    </p:spTree>
    <p:extLst>
      <p:ext uri="{BB962C8B-B14F-4D97-AF65-F5344CB8AC3E}">
        <p14:creationId xmlns:p14="http://schemas.microsoft.com/office/powerpoint/2010/main" val="392581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a:xfrm>
            <a:off x="2589212" y="1905000"/>
            <a:ext cx="4313864" cy="4006222"/>
          </a:xfrm>
        </p:spPr>
        <p:txBody>
          <a:bodyPr>
            <a:normAutofit/>
          </a:bodyPr>
          <a:lstStyle/>
          <a:p>
            <a:r>
              <a:rPr lang="tr-TR" sz="2000" b="1" dirty="0" smtClean="0">
                <a:solidFill>
                  <a:srgbClr val="00B050"/>
                </a:solidFill>
                <a:latin typeface="Comic Sans MS" panose="030F0702030302020204" pitchFamily="66" charset="0"/>
              </a:rPr>
              <a:t>ESKİ MEDENİ KANUNDA </a:t>
            </a:r>
            <a:r>
              <a:rPr lang="tr-TR" sz="2000" dirty="0" smtClean="0">
                <a:latin typeface="Comic Sans MS" panose="030F0702030302020204" pitchFamily="66" charset="0"/>
              </a:rPr>
              <a:t>anne babaya çocuğun mallarından yararlanma hakkı tanınmışken,</a:t>
            </a:r>
          </a:p>
          <a:p>
            <a:r>
              <a:rPr lang="tr-TR" sz="2000" dirty="0" smtClean="0">
                <a:latin typeface="Comic Sans MS" panose="030F0702030302020204" pitchFamily="66" charset="0"/>
              </a:rPr>
              <a:t>Çocuğa ait bir ev ana yada baba tarafından kiraya verilerek yaralanmasına engel olunmuş, sadece kullanma yetkisi verilmiştir.</a:t>
            </a:r>
            <a:endParaRPr lang="tr-TR" sz="2000" dirty="0">
              <a:latin typeface="Comic Sans MS" panose="030F0702030302020204" pitchFamily="66" charset="0"/>
            </a:endParaRPr>
          </a:p>
        </p:txBody>
      </p:sp>
      <p:sp>
        <p:nvSpPr>
          <p:cNvPr id="4" name="İçerik Yer Tutucusu 3"/>
          <p:cNvSpPr>
            <a:spLocks noGrp="1"/>
          </p:cNvSpPr>
          <p:nvPr>
            <p:ph sz="half" idx="2"/>
          </p:nvPr>
        </p:nvSpPr>
        <p:spPr>
          <a:xfrm>
            <a:off x="7190747" y="1905000"/>
            <a:ext cx="4313864" cy="3998844"/>
          </a:xfrm>
        </p:spPr>
        <p:txBody>
          <a:bodyPr>
            <a:normAutofit/>
          </a:bodyPr>
          <a:lstStyle/>
          <a:p>
            <a:r>
              <a:rPr lang="tr-TR" sz="2000" b="1" dirty="0" smtClean="0">
                <a:solidFill>
                  <a:srgbClr val="00B050"/>
                </a:solidFill>
                <a:latin typeface="Comic Sans MS" panose="030F0702030302020204" pitchFamily="66" charset="0"/>
              </a:rPr>
              <a:t>YENİ MEDENİ KANUNDA </a:t>
            </a:r>
            <a:r>
              <a:rPr lang="tr-TR" sz="2000" dirty="0" smtClean="0">
                <a:latin typeface="Comic Sans MS" panose="030F0702030302020204" pitchFamily="66" charset="0"/>
              </a:rPr>
              <a:t>bu hakkın yararlanma hakkı değil, </a:t>
            </a:r>
            <a:r>
              <a:rPr lang="tr-TR" sz="2000" b="1" dirty="0" smtClean="0">
                <a:latin typeface="Comic Sans MS" panose="030F0702030302020204" pitchFamily="66" charset="0"/>
              </a:rPr>
              <a:t>kullanma hakkı </a:t>
            </a:r>
            <a:r>
              <a:rPr lang="tr-TR" sz="2000" dirty="0" smtClean="0">
                <a:latin typeface="Comic Sans MS" panose="030F0702030302020204" pitchFamily="66" charset="0"/>
              </a:rPr>
              <a:t>olduğu hüküm altına alınmıştır.</a:t>
            </a:r>
          </a:p>
          <a:p>
            <a:r>
              <a:rPr lang="tr-TR" sz="2000" dirty="0" smtClean="0">
                <a:latin typeface="Comic Sans MS" panose="030F0702030302020204" pitchFamily="66" charset="0"/>
              </a:rPr>
              <a:t>Çocuğa ait evde oturan anne ve baba çocuğa herhangi bir ödemede bulunmayacak ancak kullanım sırasında şayet kusurları ile bir zarar vermişlerse bu zararlardan sorumlu olurlar.</a:t>
            </a:r>
            <a:endParaRPr lang="tr-TR" sz="2000" dirty="0">
              <a:latin typeface="Comic Sans MS" panose="030F0702030302020204" pitchFamily="66" charset="0"/>
            </a:endParaRPr>
          </a:p>
        </p:txBody>
      </p:sp>
      <p:cxnSp>
        <p:nvCxnSpPr>
          <p:cNvPr id="6" name="Düz Ok Bağlayıcısı 5"/>
          <p:cNvCxnSpPr/>
          <p:nvPr/>
        </p:nvCxnSpPr>
        <p:spPr>
          <a:xfrm flipV="1">
            <a:off x="6614912" y="2301764"/>
            <a:ext cx="864000" cy="432000"/>
          </a:xfrm>
          <a:prstGeom prst="straightConnector1">
            <a:avLst/>
          </a:prstGeom>
          <a:ln w="57150" cmpd="sng">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630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2589212" y="1623848"/>
            <a:ext cx="8915400" cy="4287374"/>
          </a:xfrm>
        </p:spPr>
        <p:txBody>
          <a:bodyPr>
            <a:normAutofit/>
          </a:bodyPr>
          <a:lstStyle/>
          <a:p>
            <a:r>
              <a:rPr lang="tr-TR" sz="2000" dirty="0" smtClean="0">
                <a:latin typeface="Comic Sans MS" panose="030F0702030302020204" pitchFamily="66" charset="0"/>
              </a:rPr>
              <a:t>Çocuğun mallarının kullanma hakkı şahsa sıkı sıkıya bağlı bir hak olduğundan anne ve babanın bu haklarını herhangi bir 3. kişiye devri söz konusu değildir. Bununla beraber kullanım hakkı anne ve babaya yükümlülük getirmediği için bu haktan vazgeçilmesi mümkün değildir. </a:t>
            </a:r>
            <a:endParaRPr lang="tr-TR" sz="2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787063" y="3617234"/>
            <a:ext cx="4600192" cy="2946742"/>
          </a:xfrm>
          <a:prstGeom prst="rect">
            <a:avLst/>
          </a:prstGeom>
        </p:spPr>
      </p:pic>
    </p:spTree>
    <p:extLst>
      <p:ext uri="{BB962C8B-B14F-4D97-AF65-F5344CB8AC3E}">
        <p14:creationId xmlns:p14="http://schemas.microsoft.com/office/powerpoint/2010/main" val="3283568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TMK 355</a:t>
            </a:r>
            <a:endParaRPr lang="tr-TR" b="1" dirty="0"/>
          </a:p>
        </p:txBody>
      </p:sp>
      <p:sp>
        <p:nvSpPr>
          <p:cNvPr id="3" name="İçerik Yer Tutucusu 2"/>
          <p:cNvSpPr>
            <a:spLocks noGrp="1"/>
          </p:cNvSpPr>
          <p:nvPr>
            <p:ph idx="1"/>
          </p:nvPr>
        </p:nvSpPr>
        <p:spPr>
          <a:xfrm>
            <a:off x="2589212" y="1513490"/>
            <a:ext cx="8915400" cy="4397732"/>
          </a:xfrm>
        </p:spPr>
        <p:txBody>
          <a:bodyPr>
            <a:normAutofit/>
          </a:bodyPr>
          <a:lstStyle/>
          <a:p>
            <a:r>
              <a:rPr lang="tr-TR" sz="2000" dirty="0">
                <a:latin typeface="Comic Sans MS" panose="030F0702030302020204" pitchFamily="66" charset="0"/>
              </a:rPr>
              <a:t>Ana ve baba, çocuk mallarının gelirlerini öncelikle çocuğun bakımı, </a:t>
            </a:r>
            <a:r>
              <a:rPr lang="tr-TR" sz="2000" dirty="0" smtClean="0">
                <a:latin typeface="Comic Sans MS" panose="030F0702030302020204" pitchFamily="66" charset="0"/>
              </a:rPr>
              <a:t>yetiştirilmesi </a:t>
            </a:r>
            <a:r>
              <a:rPr lang="tr-TR" sz="2000" dirty="0">
                <a:latin typeface="Comic Sans MS" panose="030F0702030302020204" pitchFamily="66" charset="0"/>
              </a:rPr>
              <a:t>ve eğitimi </a:t>
            </a:r>
            <a:r>
              <a:rPr lang="tr-TR" sz="2000" dirty="0" smtClean="0">
                <a:latin typeface="Comic Sans MS" panose="030F0702030302020204" pitchFamily="66" charset="0"/>
              </a:rPr>
              <a:t>için; hakkaniyete </a:t>
            </a:r>
            <a:r>
              <a:rPr lang="tr-TR" sz="2000" dirty="0">
                <a:latin typeface="Comic Sans MS" panose="030F0702030302020204" pitchFamily="66" charset="0"/>
              </a:rPr>
              <a:t>uyduğu ölçüde de aile ihtiyaçlarını </a:t>
            </a:r>
            <a:r>
              <a:rPr lang="tr-TR" sz="2000" dirty="0" smtClean="0">
                <a:latin typeface="Comic Sans MS" panose="030F0702030302020204" pitchFamily="66" charset="0"/>
              </a:rPr>
              <a:t>karşılamak </a:t>
            </a:r>
            <a:r>
              <a:rPr lang="tr-TR" sz="2000" dirty="0">
                <a:latin typeface="Comic Sans MS" panose="030F0702030302020204" pitchFamily="66" charset="0"/>
              </a:rPr>
              <a:t>üzere </a:t>
            </a:r>
            <a:r>
              <a:rPr lang="tr-TR" sz="2000" dirty="0" err="1">
                <a:latin typeface="Comic Sans MS" panose="030F0702030302020204" pitchFamily="66" charset="0"/>
              </a:rPr>
              <a:t>sarfedebilirler</a:t>
            </a:r>
            <a:r>
              <a:rPr lang="tr-TR" sz="2000" dirty="0">
                <a:latin typeface="Comic Sans MS" panose="030F0702030302020204" pitchFamily="66" charset="0"/>
              </a:rPr>
              <a:t>.</a:t>
            </a:r>
          </a:p>
          <a:p>
            <a:r>
              <a:rPr lang="tr-TR" sz="2000" dirty="0">
                <a:latin typeface="Comic Sans MS" panose="030F0702030302020204" pitchFamily="66" charset="0"/>
              </a:rPr>
              <a:t>Gelir fazlası, çocuk mallarına katılır.</a:t>
            </a:r>
          </a:p>
        </p:txBody>
      </p:sp>
      <p:pic>
        <p:nvPicPr>
          <p:cNvPr id="4" name="Resim 3"/>
          <p:cNvPicPr>
            <a:picLocks noChangeAspect="1"/>
          </p:cNvPicPr>
          <p:nvPr/>
        </p:nvPicPr>
        <p:blipFill>
          <a:blip r:embed="rId2"/>
          <a:stretch>
            <a:fillRect/>
          </a:stretch>
        </p:blipFill>
        <p:spPr>
          <a:xfrm>
            <a:off x="3649224" y="3554796"/>
            <a:ext cx="3677101" cy="3114018"/>
          </a:xfrm>
          <a:prstGeom prst="rect">
            <a:avLst/>
          </a:prstGeom>
        </p:spPr>
      </p:pic>
    </p:spTree>
    <p:extLst>
      <p:ext uri="{BB962C8B-B14F-4D97-AF65-F5344CB8AC3E}">
        <p14:creationId xmlns:p14="http://schemas.microsoft.com/office/powerpoint/2010/main" val="340841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89212" y="1229710"/>
            <a:ext cx="8915400" cy="4681512"/>
          </a:xfrm>
        </p:spPr>
        <p:style>
          <a:lnRef idx="2">
            <a:schemeClr val="accent2"/>
          </a:lnRef>
          <a:fillRef idx="1">
            <a:schemeClr val="lt1"/>
          </a:fillRef>
          <a:effectRef idx="0">
            <a:schemeClr val="accent2"/>
          </a:effectRef>
          <a:fontRef idx="minor">
            <a:schemeClr val="dk1"/>
          </a:fontRef>
        </p:style>
        <p:txBody>
          <a:bodyPr>
            <a:noAutofit/>
          </a:bodyPr>
          <a:lstStyle/>
          <a:p>
            <a:r>
              <a:rPr lang="tr-TR" sz="2000" dirty="0" smtClean="0">
                <a:latin typeface="Comic Sans MS" panose="030F0702030302020204" pitchFamily="66" charset="0"/>
              </a:rPr>
              <a:t>Anne babaya maddi gücünün çocuğun giderlerini karşılamaya yetmediği hallerde çocuğun malların gelirini sarf etme imkanı verilmiştir.  Veli, çocuğu mallarının gelirlerini öncelikle çocuğun bakımı, yetiştirilmesi, ve eğitimi için harcayacaktır. Ayrıca hakkaniyet gerektiği takdirde hakimden izin almadan artan kısım ailenin ihtiyaçları için harcanabilecektir. Ancak anne ve babanın bu hakkı kullanabilmesi için velayetin kendisinden kaldırılmamış olması gerekmektedir. </a:t>
            </a:r>
          </a:p>
          <a:p>
            <a:r>
              <a:rPr lang="tr-TR" sz="2000" dirty="0" smtClean="0">
                <a:latin typeface="Comic Sans MS" panose="030F0702030302020204" pitchFamily="66" charset="0"/>
              </a:rPr>
              <a:t>Yargıtay bir kararında, babanın çocuğa ait bir taşınmazı kiraya verdiği gerekçesiyle annenin açtığı bir davayı dava konusunun 2006 yılına ait dönemleri kapsadığı velayetin annede olacağına ilişkin kararın ise 2007 yılında kesinleştiğini, bu nedenle davaya konu edilen dönemlerde babanın velayet hakkı bulunduğu gerekçesi ile reddine karar vermiştir. </a:t>
            </a:r>
            <a:endParaRPr lang="tr-TR" sz="2000" dirty="0">
              <a:latin typeface="Comic Sans MS" panose="030F0702030302020204" pitchFamily="66" charset="0"/>
            </a:endParaRPr>
          </a:p>
        </p:txBody>
      </p:sp>
    </p:spTree>
    <p:extLst>
      <p:ext uri="{BB962C8B-B14F-4D97-AF65-F5344CB8AC3E}">
        <p14:creationId xmlns:p14="http://schemas.microsoft.com/office/powerpoint/2010/main" val="3431199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458</TotalTime>
  <Words>1854</Words>
  <Application>Microsoft Office PowerPoint</Application>
  <PresentationFormat>Özel</PresentationFormat>
  <Paragraphs>95</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Duman</vt:lpstr>
      <vt:lpstr>Çocuğun malvarlığına ilişkin görev ve yetkiler </vt:lpstr>
      <vt:lpstr>TMK 352</vt:lpstr>
      <vt:lpstr>PowerPoint Sunusu</vt:lpstr>
      <vt:lpstr>Malların yönetiminden kastedilen;</vt:lpstr>
      <vt:lpstr>TMK 354</vt:lpstr>
      <vt:lpstr>PowerPoint Sunusu</vt:lpstr>
      <vt:lpstr>PowerPoint Sunusu</vt:lpstr>
      <vt:lpstr>TMK 355</vt:lpstr>
      <vt:lpstr>PowerPoint Sunusu</vt:lpstr>
      <vt:lpstr>PowerPoint Sunusu</vt:lpstr>
      <vt:lpstr>TMK 356</vt:lpstr>
      <vt:lpstr>PowerPoint Sunusu</vt:lpstr>
      <vt:lpstr>PowerPoint Sunusu</vt:lpstr>
      <vt:lpstr>TMK 360</vt:lpstr>
      <vt:lpstr>PowerPoint Sunusu</vt:lpstr>
      <vt:lpstr>TMK 353</vt:lpstr>
      <vt:lpstr>PowerPoint Sunusu</vt:lpstr>
      <vt:lpstr>TMK 361</vt:lpstr>
      <vt:lpstr>PowerPoint Sunusu</vt:lpstr>
      <vt:lpstr>TMK 362</vt:lpstr>
      <vt:lpstr>TMK 363</vt:lpstr>
      <vt:lpstr>PowerPoint Sunusu</vt:lpstr>
      <vt:lpstr>PowerPoint Sunusu</vt:lpstr>
      <vt:lpstr>Çocuğun anne baba yönetimi dışında bırakılmış serbest malları </vt:lpstr>
      <vt:lpstr>TMK 357</vt:lpstr>
      <vt:lpstr>TMK 358</vt:lpstr>
      <vt:lpstr>TMK 359</vt:lpstr>
      <vt:lpstr>PowerPoint Sunusu</vt:lpstr>
      <vt:lpstr>VELAYET HAKKINI KULLANILMASI</vt:lpstr>
      <vt:lpstr>           BİRLİKTE VELAYET </vt:lpstr>
      <vt:lpstr>Anne ve babanın anlaşamaması halinde</vt:lpstr>
      <vt:lpstr>Çocuğun evlat edinilmiş olması halinde </vt:lpstr>
      <vt:lpstr>Eşler birlikte evlat edinmişlerse evliliğin devam ettiği sürece anne ve baba velayeti birlikte kullanır. Eşlerden birisinin ölümü halinde velayet sağ kalan eşe geçerken, evlat edinen eşlerin ölmesi durumunda velayet hakkı kendiliğinden genetik babaya geçmez. YİBK göre bu halde çocuğa vasi atanır. Boşanma halinde velayetin kime ait olacağı ise hakimin takdirindedir.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Çocuğun malvarlığına ilişkin görev ve yetkiler</dc:title>
  <dc:creator>user</dc:creator>
  <cp:lastModifiedBy>FULDEN</cp:lastModifiedBy>
  <cp:revision>35</cp:revision>
  <dcterms:created xsi:type="dcterms:W3CDTF">2016-04-25T17:00:29Z</dcterms:created>
  <dcterms:modified xsi:type="dcterms:W3CDTF">2016-05-03T13:20:57Z</dcterms:modified>
</cp:coreProperties>
</file>