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73" r:id="rId5"/>
    <p:sldId id="274" r:id="rId6"/>
    <p:sldId id="275" r:id="rId7"/>
    <p:sldId id="276" r:id="rId8"/>
    <p:sldId id="258" r:id="rId9"/>
    <p:sldId id="283" r:id="rId10"/>
    <p:sldId id="284" r:id="rId11"/>
    <p:sldId id="259" r:id="rId12"/>
    <p:sldId id="260" r:id="rId13"/>
    <p:sldId id="261" r:id="rId14"/>
    <p:sldId id="262" r:id="rId15"/>
    <p:sldId id="264" r:id="rId16"/>
    <p:sldId id="265" r:id="rId17"/>
    <p:sldId id="266" r:id="rId18"/>
    <p:sldId id="277" r:id="rId19"/>
    <p:sldId id="278" r:id="rId20"/>
    <p:sldId id="279" r:id="rId21"/>
    <p:sldId id="280" r:id="rId22"/>
    <p:sldId id="267" r:id="rId23"/>
    <p:sldId id="282" r:id="rId24"/>
    <p:sldId id="281" r:id="rId25"/>
    <p:sldId id="285" r:id="rId26"/>
    <p:sldId id="268" r:id="rId27"/>
    <p:sldId id="269" r:id="rId28"/>
    <p:sldId id="287" r:id="rId29"/>
    <p:sldId id="288" r:id="rId30"/>
    <p:sldId id="286" r:id="rId31"/>
    <p:sldId id="289" r:id="rId32"/>
    <p:sldId id="270" r:id="rId33"/>
    <p:sldId id="290" r:id="rId34"/>
    <p:sldId id="291" r:id="rId35"/>
    <p:sldId id="271" r:id="rId36"/>
    <p:sldId id="272" r:id="rId3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3" autoAdjust="0"/>
    <p:restoredTop sz="94707" autoAdjust="0"/>
  </p:normalViewPr>
  <p:slideViewPr>
    <p:cSldViewPr snapToGrid="0">
      <p:cViewPr varScale="1">
        <p:scale>
          <a:sx n="106" d="100"/>
          <a:sy n="106" d="100"/>
        </p:scale>
        <p:origin x="672" y="114"/>
      </p:cViewPr>
      <p:guideLst/>
    </p:cSldViewPr>
  </p:slideViewPr>
  <p:outlineViewPr>
    <p:cViewPr>
      <p:scale>
        <a:sx n="33" d="100"/>
        <a:sy n="33" d="100"/>
      </p:scale>
      <p:origin x="0" y="-4329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EDE0F9F7-7CA0-41C6-97A2-14D1A67EB60C}" type="datetimeFigureOut">
              <a:rPr lang="tr-TR" smtClean="0"/>
              <a:t>05.11.2016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63FAC38-E23A-44E4-8D97-E1E38E70C85B}" type="slidenum">
              <a:rPr lang="tr-TR" smtClean="0"/>
              <a:t>‹#›</a:t>
            </a:fld>
            <a:endParaRPr lang="tr-TR"/>
          </a:p>
        </p:txBody>
      </p:sp>
    </p:spTree>
    <p:extLst>
      <p:ext uri="{BB962C8B-B14F-4D97-AF65-F5344CB8AC3E}">
        <p14:creationId xmlns:p14="http://schemas.microsoft.com/office/powerpoint/2010/main" val="862775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EDE0F9F7-7CA0-41C6-97A2-14D1A67EB60C}" type="datetimeFigureOut">
              <a:rPr lang="tr-TR" smtClean="0"/>
              <a:t>05.11.2016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63FAC38-E23A-44E4-8D97-E1E38E70C85B}" type="slidenum">
              <a:rPr lang="tr-TR" smtClean="0"/>
              <a:t>‹#›</a:t>
            </a:fld>
            <a:endParaRPr lang="tr-TR"/>
          </a:p>
        </p:txBody>
      </p:sp>
    </p:spTree>
    <p:extLst>
      <p:ext uri="{BB962C8B-B14F-4D97-AF65-F5344CB8AC3E}">
        <p14:creationId xmlns:p14="http://schemas.microsoft.com/office/powerpoint/2010/main" val="2644131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EDE0F9F7-7CA0-41C6-97A2-14D1A67EB60C}" type="datetimeFigureOut">
              <a:rPr lang="tr-TR" smtClean="0"/>
              <a:t>05.11.2016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63FAC38-E23A-44E4-8D97-E1E38E70C85B}" type="slidenum">
              <a:rPr lang="tr-TR" smtClean="0"/>
              <a:t>‹#›</a:t>
            </a:fld>
            <a:endParaRPr lang="tr-TR"/>
          </a:p>
        </p:txBody>
      </p:sp>
    </p:spTree>
    <p:extLst>
      <p:ext uri="{BB962C8B-B14F-4D97-AF65-F5344CB8AC3E}">
        <p14:creationId xmlns:p14="http://schemas.microsoft.com/office/powerpoint/2010/main" val="2397926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EDE0F9F7-7CA0-41C6-97A2-14D1A67EB60C}" type="datetimeFigureOut">
              <a:rPr lang="tr-TR" smtClean="0"/>
              <a:t>05.11.2016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63FAC38-E23A-44E4-8D97-E1E38E70C85B}" type="slidenum">
              <a:rPr lang="tr-TR" smtClean="0"/>
              <a:t>‹#›</a:t>
            </a:fld>
            <a:endParaRPr lang="tr-TR"/>
          </a:p>
        </p:txBody>
      </p:sp>
    </p:spTree>
    <p:extLst>
      <p:ext uri="{BB962C8B-B14F-4D97-AF65-F5344CB8AC3E}">
        <p14:creationId xmlns:p14="http://schemas.microsoft.com/office/powerpoint/2010/main" val="867701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E0F9F7-7CA0-41C6-97A2-14D1A67EB60C}" type="datetimeFigureOut">
              <a:rPr lang="tr-TR" smtClean="0"/>
              <a:t>05.11.2016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63FAC38-E23A-44E4-8D97-E1E38E70C85B}" type="slidenum">
              <a:rPr lang="tr-TR" smtClean="0"/>
              <a:t>‹#›</a:t>
            </a:fld>
            <a:endParaRPr lang="tr-TR"/>
          </a:p>
        </p:txBody>
      </p:sp>
    </p:spTree>
    <p:extLst>
      <p:ext uri="{BB962C8B-B14F-4D97-AF65-F5344CB8AC3E}">
        <p14:creationId xmlns:p14="http://schemas.microsoft.com/office/powerpoint/2010/main" val="1629344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EDE0F9F7-7CA0-41C6-97A2-14D1A67EB60C}" type="datetimeFigureOut">
              <a:rPr lang="tr-TR" smtClean="0"/>
              <a:t>05.11.2016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63FAC38-E23A-44E4-8D97-E1E38E70C85B}" type="slidenum">
              <a:rPr lang="tr-TR" smtClean="0"/>
              <a:t>‹#›</a:t>
            </a:fld>
            <a:endParaRPr lang="tr-TR"/>
          </a:p>
        </p:txBody>
      </p:sp>
    </p:spTree>
    <p:extLst>
      <p:ext uri="{BB962C8B-B14F-4D97-AF65-F5344CB8AC3E}">
        <p14:creationId xmlns:p14="http://schemas.microsoft.com/office/powerpoint/2010/main" val="16622854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EDE0F9F7-7CA0-41C6-97A2-14D1A67EB60C}" type="datetimeFigureOut">
              <a:rPr lang="tr-TR" smtClean="0"/>
              <a:t>05.11.2016</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63FAC38-E23A-44E4-8D97-E1E38E70C85B}" type="slidenum">
              <a:rPr lang="tr-TR" smtClean="0"/>
              <a:t>‹#›</a:t>
            </a:fld>
            <a:endParaRPr lang="tr-TR"/>
          </a:p>
        </p:txBody>
      </p:sp>
    </p:spTree>
    <p:extLst>
      <p:ext uri="{BB962C8B-B14F-4D97-AF65-F5344CB8AC3E}">
        <p14:creationId xmlns:p14="http://schemas.microsoft.com/office/powerpoint/2010/main" val="3589137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EDE0F9F7-7CA0-41C6-97A2-14D1A67EB60C}" type="datetimeFigureOut">
              <a:rPr lang="tr-TR" smtClean="0"/>
              <a:t>05.11.2016</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63FAC38-E23A-44E4-8D97-E1E38E70C85B}" type="slidenum">
              <a:rPr lang="tr-TR" smtClean="0"/>
              <a:t>‹#›</a:t>
            </a:fld>
            <a:endParaRPr lang="tr-TR"/>
          </a:p>
        </p:txBody>
      </p:sp>
    </p:spTree>
    <p:extLst>
      <p:ext uri="{BB962C8B-B14F-4D97-AF65-F5344CB8AC3E}">
        <p14:creationId xmlns:p14="http://schemas.microsoft.com/office/powerpoint/2010/main" val="2774887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E0F9F7-7CA0-41C6-97A2-14D1A67EB60C}" type="datetimeFigureOut">
              <a:rPr lang="tr-TR" smtClean="0"/>
              <a:t>05.11.2016</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63FAC38-E23A-44E4-8D97-E1E38E70C85B}" type="slidenum">
              <a:rPr lang="tr-TR" smtClean="0"/>
              <a:t>‹#›</a:t>
            </a:fld>
            <a:endParaRPr lang="tr-TR"/>
          </a:p>
        </p:txBody>
      </p:sp>
    </p:spTree>
    <p:extLst>
      <p:ext uri="{BB962C8B-B14F-4D97-AF65-F5344CB8AC3E}">
        <p14:creationId xmlns:p14="http://schemas.microsoft.com/office/powerpoint/2010/main" val="711152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E0F9F7-7CA0-41C6-97A2-14D1A67EB60C}" type="datetimeFigureOut">
              <a:rPr lang="tr-TR" smtClean="0"/>
              <a:t>05.11.2016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63FAC38-E23A-44E4-8D97-E1E38E70C85B}" type="slidenum">
              <a:rPr lang="tr-TR" smtClean="0"/>
              <a:t>‹#›</a:t>
            </a:fld>
            <a:endParaRPr lang="tr-TR"/>
          </a:p>
        </p:txBody>
      </p:sp>
    </p:spTree>
    <p:extLst>
      <p:ext uri="{BB962C8B-B14F-4D97-AF65-F5344CB8AC3E}">
        <p14:creationId xmlns:p14="http://schemas.microsoft.com/office/powerpoint/2010/main" val="4089738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E0F9F7-7CA0-41C6-97A2-14D1A67EB60C}" type="datetimeFigureOut">
              <a:rPr lang="tr-TR" smtClean="0"/>
              <a:t>05.11.2016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63FAC38-E23A-44E4-8D97-E1E38E70C85B}" type="slidenum">
              <a:rPr lang="tr-TR" smtClean="0"/>
              <a:t>‹#›</a:t>
            </a:fld>
            <a:endParaRPr lang="tr-TR"/>
          </a:p>
        </p:txBody>
      </p:sp>
    </p:spTree>
    <p:extLst>
      <p:ext uri="{BB962C8B-B14F-4D97-AF65-F5344CB8AC3E}">
        <p14:creationId xmlns:p14="http://schemas.microsoft.com/office/powerpoint/2010/main" val="3356882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85000">
              <a:schemeClr val="bg1"/>
            </a:gs>
            <a:gs pos="99000">
              <a:schemeClr val="accent1">
                <a:lumMod val="50000"/>
              </a:schemeClr>
            </a:gs>
          </a:gsLst>
          <a:lin ang="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E0F9F7-7CA0-41C6-97A2-14D1A67EB60C}" type="datetimeFigureOut">
              <a:rPr lang="tr-TR" smtClean="0"/>
              <a:t>05.11.2016</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3FAC38-E23A-44E4-8D97-E1E38E70C85B}" type="slidenum">
              <a:rPr lang="tr-TR" smtClean="0"/>
              <a:t>‹#›</a:t>
            </a:fld>
            <a:endParaRPr lang="tr-TR"/>
          </a:p>
        </p:txBody>
      </p:sp>
    </p:spTree>
    <p:extLst>
      <p:ext uri="{BB962C8B-B14F-4D97-AF65-F5344CB8AC3E}">
        <p14:creationId xmlns:p14="http://schemas.microsoft.com/office/powerpoint/2010/main" val="2025515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1646958" y="1263526"/>
            <a:ext cx="8743950" cy="1260475"/>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tr-TR" altLang="tr-TR" sz="5800" b="1" dirty="0" smtClean="0">
                <a:effectLst>
                  <a:outerShdw blurRad="38100" dist="38100" dir="2700000" algn="tl">
                    <a:srgbClr val="C0C0C0"/>
                  </a:outerShdw>
                </a:effectLst>
              </a:rPr>
              <a:t>MEDENÎ HUKUK I</a:t>
            </a:r>
            <a:endParaRPr lang="tr-TR" altLang="tr-TR" sz="5800" b="1" dirty="0">
              <a:effectLst>
                <a:outerShdw blurRad="38100" dist="38100" dir="2700000" algn="tl">
                  <a:srgbClr val="C0C0C0"/>
                </a:outerShdw>
              </a:effectLst>
            </a:endParaRPr>
          </a:p>
        </p:txBody>
      </p:sp>
      <p:sp>
        <p:nvSpPr>
          <p:cNvPr id="5" name="Rectangle 3"/>
          <p:cNvSpPr>
            <a:spLocks noGrp="1" noChangeArrowheads="1"/>
          </p:cNvSpPr>
          <p:nvPr>
            <p:ph type="subTitle" idx="1"/>
          </p:nvPr>
        </p:nvSpPr>
        <p:spPr>
          <a:xfrm>
            <a:off x="2038349" y="3467100"/>
            <a:ext cx="8352559" cy="1251656"/>
          </a:xfrm>
        </p:spPr>
        <p:txBody>
          <a:bodyPr>
            <a:normAutofit/>
          </a:bodyPr>
          <a:lstStyle/>
          <a:p>
            <a:pPr>
              <a:defRPr/>
            </a:pPr>
            <a:r>
              <a:rPr lang="tr-TR" altLang="tr-TR" sz="2800" dirty="0" smtClean="0">
                <a:effectLst>
                  <a:outerShdw blurRad="38100" dist="38100" dir="2700000" algn="tl">
                    <a:srgbClr val="C0C0C0"/>
                  </a:outerShdw>
                </a:effectLst>
                <a:latin typeface="Arial" panose="020B0604020202020204" pitchFamily="34" charset="0"/>
                <a:cs typeface="Arial" panose="020B0604020202020204" pitchFamily="34" charset="0"/>
              </a:rPr>
              <a:t>MEDENÎ KANUNUN BAŞLANGIÇ HÜKÜMLERİ VE TEMEL KAVRAMLAR</a:t>
            </a:r>
          </a:p>
        </p:txBody>
      </p:sp>
      <p:sp>
        <p:nvSpPr>
          <p:cNvPr id="2" name="TextBox 1"/>
          <p:cNvSpPr txBox="1"/>
          <p:nvPr/>
        </p:nvSpPr>
        <p:spPr>
          <a:xfrm>
            <a:off x="4880758" y="5557652"/>
            <a:ext cx="3312382" cy="369332"/>
          </a:xfrm>
          <a:prstGeom prst="rect">
            <a:avLst/>
          </a:prstGeom>
          <a:noFill/>
        </p:spPr>
        <p:txBody>
          <a:bodyPr wrap="none" rtlCol="0">
            <a:spAutoFit/>
          </a:bodyPr>
          <a:lstStyle/>
          <a:p>
            <a:r>
              <a:rPr lang="bs-Latn-BA" dirty="0" err="1" smtClean="0"/>
              <a:t>Hazirlayan</a:t>
            </a:r>
            <a:r>
              <a:rPr lang="bs-Latn-BA" dirty="0" smtClean="0"/>
              <a:t>: a</a:t>
            </a:r>
            <a:r>
              <a:rPr lang="tr-TR" dirty="0" smtClean="0"/>
              <a:t>s</a:t>
            </a:r>
            <a:r>
              <a:rPr lang="bs-Latn-BA" dirty="0"/>
              <a:t>.</a:t>
            </a:r>
            <a:r>
              <a:rPr lang="tr-TR" dirty="0" smtClean="0"/>
              <a:t> Adnan Ha</a:t>
            </a:r>
            <a:r>
              <a:rPr lang="bs-Latn-BA" dirty="0" err="1" smtClean="0"/>
              <a:t>džimusić</a:t>
            </a:r>
            <a:endParaRPr lang="tr-TR" dirty="0"/>
          </a:p>
        </p:txBody>
      </p:sp>
    </p:spTree>
    <p:extLst>
      <p:ext uri="{BB962C8B-B14F-4D97-AF65-F5344CB8AC3E}">
        <p14:creationId xmlns:p14="http://schemas.microsoft.com/office/powerpoint/2010/main" val="37540937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latin typeface="Arial" panose="020B0604020202020204" pitchFamily="34" charset="0"/>
                <a:cs typeface="Arial" panose="020B0604020202020204" pitchFamily="34" charset="0"/>
              </a:rPr>
              <a:t>HUKUK KURALLARIN ZORUNLULUĞU</a:t>
            </a:r>
            <a:endParaRPr lang="tr-TR"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r>
              <a:rPr lang="tr-TR" dirty="0" smtClean="0">
                <a:latin typeface="Arial" panose="020B0604020202020204" pitchFamily="34" charset="0"/>
                <a:cs typeface="Arial" panose="020B0604020202020204" pitchFamily="34" charset="0"/>
              </a:rPr>
              <a:t>-Toplumsak hayatını barış ve mutluluk içinde sürmesi hukuk sayesinde mümkündür.</a:t>
            </a:r>
          </a:p>
          <a:p>
            <a:pPr marL="0" indent="0">
              <a:buNone/>
            </a:pPr>
            <a:r>
              <a:rPr lang="tr-TR" dirty="0" smtClean="0">
                <a:latin typeface="Arial" panose="020B0604020202020204" pitchFamily="34" charset="0"/>
                <a:cs typeface="Arial" panose="020B0604020202020204" pitchFamily="34" charset="0"/>
              </a:rPr>
              <a:t>-Hukuk, kişiler açısından hukuki güvenliği temin eder,</a:t>
            </a:r>
          </a:p>
          <a:p>
            <a:pPr marL="0" indent="0">
              <a:buNone/>
            </a:pPr>
            <a:r>
              <a:rPr lang="tr-TR" dirty="0" smtClean="0">
                <a:latin typeface="Arial" panose="020B0604020202020204" pitchFamily="34" charset="0"/>
                <a:cs typeface="Arial" panose="020B0604020202020204" pitchFamily="34" charset="0"/>
              </a:rPr>
              <a:t>-Hukuk, adaleti </a:t>
            </a:r>
            <a:r>
              <a:rPr lang="tr-TR" dirty="0" err="1" smtClean="0">
                <a:latin typeface="Arial" panose="020B0604020202020204" pitchFamily="34" charset="0"/>
                <a:cs typeface="Arial" panose="020B0604020202020204" pitchFamily="34" charset="0"/>
              </a:rPr>
              <a:t>gerçekleğtirir</a:t>
            </a:r>
            <a:endParaRPr lang="tr-TR" dirty="0" smtClean="0">
              <a:latin typeface="Arial" panose="020B0604020202020204" pitchFamily="34" charset="0"/>
              <a:cs typeface="Arial" panose="020B0604020202020204" pitchFamily="34" charset="0"/>
            </a:endParaRPr>
          </a:p>
          <a:p>
            <a:pPr marL="0" indent="0">
              <a:buNone/>
            </a:pPr>
            <a:r>
              <a:rPr lang="tr-TR" dirty="0" smtClean="0">
                <a:latin typeface="Arial" panose="020B0604020202020204" pitchFamily="34" charset="0"/>
                <a:cs typeface="Arial" panose="020B0604020202020204" pitchFamily="34" charset="0"/>
              </a:rPr>
              <a:t>Hukuk toplumun yeni gelişmelere paralel olarak ortaya çıkan ihtiyaçlarına cevap veriyor</a:t>
            </a:r>
          </a:p>
          <a:p>
            <a:pPr marL="0" indent="0">
              <a:buNone/>
            </a:pP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072155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44525"/>
          </a:xfrm>
        </p:spPr>
        <p:txBody>
          <a:bodyPr>
            <a:normAutofit fontScale="90000"/>
          </a:bodyPr>
          <a:lstStyle/>
          <a:p>
            <a:r>
              <a:rPr lang="tr-TR" b="1" dirty="0" smtClean="0">
                <a:latin typeface="Arial" panose="020B0604020202020204" pitchFamily="34" charset="0"/>
                <a:cs typeface="Arial" panose="020B0604020202020204" pitchFamily="34" charset="0"/>
              </a:rPr>
              <a:t>HUKUK KURALLARIN ÖZELLİKLERİ</a:t>
            </a:r>
            <a:endParaRPr lang="tr-TR"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1825625"/>
            <a:ext cx="10924822" cy="4351338"/>
          </a:xfrm>
        </p:spPr>
        <p:txBody>
          <a:bodyPr/>
          <a:lstStyle/>
          <a:p>
            <a:pPr marL="0" indent="0">
              <a:buNone/>
            </a:pPr>
            <a:r>
              <a:rPr lang="tr-TR" b="1" dirty="0" smtClean="0">
                <a:latin typeface="Arial" panose="020B0604020202020204" pitchFamily="34" charset="0"/>
                <a:cs typeface="Arial" panose="020B0604020202020204" pitchFamily="34" charset="0"/>
              </a:rPr>
              <a:t>Hukuk kuralların belli başlı özellikler bunlar:</a:t>
            </a:r>
          </a:p>
          <a:p>
            <a:pPr marL="0" indent="0">
              <a:buNone/>
            </a:pPr>
            <a:r>
              <a:rPr lang="tr-TR" dirty="0" smtClean="0">
                <a:latin typeface="Arial" panose="020B0604020202020204" pitchFamily="34" charset="0"/>
                <a:cs typeface="Arial" panose="020B0604020202020204" pitchFamily="34" charset="0"/>
              </a:rPr>
              <a:t>1- Hukuk kurallar toplum hayatın </a:t>
            </a:r>
            <a:r>
              <a:rPr lang="tr-TR" dirty="0">
                <a:latin typeface="Arial" panose="020B0604020202020204" pitchFamily="34" charset="0"/>
                <a:cs typeface="Arial" panose="020B0604020202020204" pitchFamily="34" charset="0"/>
              </a:rPr>
              <a:t>z</a:t>
            </a:r>
            <a:r>
              <a:rPr lang="tr-TR" dirty="0" smtClean="0">
                <a:latin typeface="Arial" panose="020B0604020202020204" pitchFamily="34" charset="0"/>
                <a:cs typeface="Arial" panose="020B0604020202020204" pitchFamily="34" charset="0"/>
              </a:rPr>
              <a:t>orunlu bir sonucudur,</a:t>
            </a:r>
          </a:p>
          <a:p>
            <a:pPr marL="0" indent="0">
              <a:buNone/>
            </a:pPr>
            <a:r>
              <a:rPr lang="tr-TR" dirty="0" smtClean="0">
                <a:latin typeface="Arial" panose="020B0604020202020204" pitchFamily="34" charset="0"/>
                <a:cs typeface="Arial" panose="020B0604020202020204" pitchFamily="34" charset="0"/>
              </a:rPr>
              <a:t>2- Hukuk kurallar dışa vurulmuş kurallardır,</a:t>
            </a:r>
          </a:p>
          <a:p>
            <a:pPr marL="0" indent="0">
              <a:buNone/>
            </a:pPr>
            <a:r>
              <a:rPr lang="tr-TR" dirty="0" smtClean="0">
                <a:latin typeface="Arial" panose="020B0604020202020204" pitchFamily="34" charset="0"/>
                <a:cs typeface="Arial" panose="020B0604020202020204" pitchFamily="34" charset="0"/>
              </a:rPr>
              <a:t>3- Hukuk kurallar soyut, genel, sürekli ve objektif</a:t>
            </a:r>
          </a:p>
          <a:p>
            <a:pPr marL="0" indent="0">
              <a:buNone/>
            </a:pPr>
            <a:r>
              <a:rPr lang="tr-TR" dirty="0" smtClean="0">
                <a:latin typeface="Arial" panose="020B0604020202020204" pitchFamily="34" charset="0"/>
                <a:cs typeface="Arial" panose="020B0604020202020204" pitchFamily="34" charset="0"/>
              </a:rPr>
              <a:t>4- Hukuk kurallar </a:t>
            </a:r>
            <a:r>
              <a:rPr lang="tr-TR" dirty="0">
                <a:latin typeface="Arial" panose="020B0604020202020204" pitchFamily="34" charset="0"/>
                <a:cs typeface="Arial" panose="020B0604020202020204" pitchFamily="34" charset="0"/>
              </a:rPr>
              <a:t>z</a:t>
            </a:r>
            <a:r>
              <a:rPr lang="tr-TR" dirty="0" smtClean="0">
                <a:latin typeface="Arial" panose="020B0604020202020204" pitchFamily="34" charset="0"/>
                <a:cs typeface="Arial" panose="020B0604020202020204" pitchFamily="34" charset="0"/>
              </a:rPr>
              <a:t>orlayıcı (cebri) niteliklidir: yaptırımla (müeyyide) destekleniyor</a:t>
            </a:r>
          </a:p>
          <a:p>
            <a:pPr marL="0" indent="0">
              <a:buNone/>
            </a:pPr>
            <a:endParaRPr lang="tr-TR" dirty="0" smtClean="0">
              <a:latin typeface="Arial" panose="020B0604020202020204" pitchFamily="34" charset="0"/>
              <a:cs typeface="Arial" panose="020B0604020202020204" pitchFamily="34" charset="0"/>
            </a:endParaRPr>
          </a:p>
          <a:p>
            <a:pPr marL="0" indent="0">
              <a:buNone/>
            </a:pP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641526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5825" y="355953"/>
            <a:ext cx="10515600" cy="477909"/>
          </a:xfrm>
        </p:spPr>
        <p:txBody>
          <a:bodyPr>
            <a:normAutofit fontScale="90000"/>
          </a:bodyPr>
          <a:lstStyle/>
          <a:p>
            <a:pPr algn="ctr"/>
            <a:r>
              <a:rPr lang="tr-TR" b="1" dirty="0" smtClean="0">
                <a:latin typeface="Arial" panose="020B0604020202020204" pitchFamily="34" charset="0"/>
                <a:cs typeface="Arial" panose="020B0604020202020204" pitchFamily="34" charset="0"/>
              </a:rPr>
              <a:t>HUKUK KURALLARIN ÇEŞİTLERİ</a:t>
            </a:r>
            <a:endParaRPr lang="tr-TR"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85825" y="1311274"/>
            <a:ext cx="11182350" cy="5318126"/>
          </a:xfrm>
        </p:spPr>
        <p:txBody>
          <a:bodyPr/>
          <a:lstStyle/>
          <a:p>
            <a:pPr marL="0" indent="0">
              <a:buNone/>
            </a:pPr>
            <a:r>
              <a:rPr lang="tr-TR" b="1" dirty="0" smtClean="0">
                <a:latin typeface="Arial" panose="020B0604020202020204" pitchFamily="34" charset="0"/>
                <a:cs typeface="Arial" panose="020B0604020202020204" pitchFamily="34" charset="0"/>
              </a:rPr>
              <a:t>1- DOĞUŞ TARZLARINA GÖRE HUKUK KURALLAR</a:t>
            </a:r>
          </a:p>
          <a:p>
            <a:pPr marL="0" indent="0">
              <a:buNone/>
            </a:pPr>
            <a:r>
              <a:rPr lang="tr-TR" dirty="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a) Konulmuş hukuk kuraları</a:t>
            </a:r>
          </a:p>
          <a:p>
            <a:pPr marL="0" indent="0">
              <a:buNone/>
            </a:pPr>
            <a:r>
              <a:rPr lang="tr-TR" dirty="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b) Konulmamış hukuk kuralları</a:t>
            </a:r>
          </a:p>
          <a:p>
            <a:pPr marL="0" indent="0">
              <a:buNone/>
            </a:pPr>
            <a:r>
              <a:rPr lang="tr-TR" dirty="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c) Hakimin yarattığı hukuk kuralları</a:t>
            </a:r>
          </a:p>
          <a:p>
            <a:pPr marL="0" indent="0">
              <a:buNone/>
            </a:pPr>
            <a:endParaRPr lang="tr-TR" dirty="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2- BİÇİMLERİNE GÖRE HUKUK KURALLARI</a:t>
            </a:r>
          </a:p>
          <a:p>
            <a:pPr marL="0" indent="0">
              <a:buNone/>
            </a:pPr>
            <a:r>
              <a:rPr lang="tr-TR" dirty="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a) Yazılı hukuk kuralları</a:t>
            </a:r>
          </a:p>
          <a:p>
            <a:pPr marL="0" indent="0">
              <a:buNone/>
            </a:pPr>
            <a:r>
              <a:rPr lang="tr-TR" dirty="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b) Yazılı olmayan hukuk kuralları</a:t>
            </a:r>
          </a:p>
          <a:p>
            <a:pPr marL="0" indent="0">
              <a:buNone/>
            </a:pPr>
            <a:r>
              <a:rPr lang="tr-TR" dirty="0" smtClean="0">
                <a:latin typeface="Arial" panose="020B0604020202020204" pitchFamily="34" charset="0"/>
                <a:cs typeface="Arial" panose="020B0604020202020204" pitchFamily="34" charset="0"/>
              </a:rPr>
              <a:t>	c) Hakım tarafından yaratılan hukuk kuralları	</a:t>
            </a: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03661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5533" y="239889"/>
            <a:ext cx="11652956" cy="6375400"/>
          </a:xfrm>
        </p:spPr>
        <p:txBody>
          <a:bodyPr>
            <a:normAutofit lnSpcReduction="10000"/>
          </a:bodyPr>
          <a:lstStyle/>
          <a:p>
            <a:pPr marL="0" indent="0">
              <a:buNone/>
            </a:pPr>
            <a:r>
              <a:rPr lang="tr-TR" b="1" dirty="0" smtClean="0">
                <a:latin typeface="Arial" panose="020B0604020202020204" pitchFamily="34" charset="0"/>
                <a:cs typeface="Arial" panose="020B0604020202020204" pitchFamily="34" charset="0"/>
              </a:rPr>
              <a:t>1- DOĞUŞ TARZLARINA GÖRE HUKUK KURALLAR</a:t>
            </a:r>
          </a:p>
          <a:p>
            <a:pPr marL="0" indent="0">
              <a:buNone/>
            </a:pPr>
            <a:endParaRPr lang="tr-TR" b="1" dirty="0" smtClean="0">
              <a:latin typeface="Arial" panose="020B0604020202020204" pitchFamily="34" charset="0"/>
              <a:cs typeface="Arial" panose="020B0604020202020204" pitchFamily="34" charset="0"/>
            </a:endParaRPr>
          </a:p>
          <a:p>
            <a:pPr marL="0" indent="0">
              <a:buAutoNum type="alphaLcParenR"/>
            </a:pPr>
            <a:r>
              <a:rPr lang="tr-TR" dirty="0" smtClean="0">
                <a:latin typeface="Arial" panose="020B0604020202020204" pitchFamily="34" charset="0"/>
                <a:cs typeface="Arial" panose="020B0604020202020204" pitchFamily="34" charset="0"/>
              </a:rPr>
              <a:t>Konulmuş hukuk kuraları: Yetkili makamlar tarafından çıkarılan hukuk kurallar, mevzu hukuk kurallar adını taşırlar</a:t>
            </a:r>
          </a:p>
          <a:p>
            <a:pPr marL="0" indent="0">
              <a:buNone/>
            </a:pPr>
            <a:endParaRPr lang="tr-TR" dirty="0" smtClean="0">
              <a:latin typeface="Arial" panose="020B0604020202020204" pitchFamily="34" charset="0"/>
              <a:cs typeface="Arial" panose="020B0604020202020204" pitchFamily="34" charset="0"/>
            </a:endParaRPr>
          </a:p>
          <a:p>
            <a:pPr marL="0" indent="0">
              <a:buNone/>
            </a:pPr>
            <a:r>
              <a:rPr lang="tr-TR" dirty="0" smtClean="0">
                <a:latin typeface="Arial" panose="020B0604020202020204" pitchFamily="34" charset="0"/>
                <a:cs typeface="Arial" panose="020B0604020202020204" pitchFamily="34" charset="0"/>
              </a:rPr>
              <a:t>b) Konulmamış hukuk kuralları: toplum içinde kendiliğinden ortaya çıkan hukuk kurallar, bu kuralara devlet tatarfından yaptırım bağlanmış olması gerekir</a:t>
            </a:r>
          </a:p>
          <a:p>
            <a:pPr marL="0" indent="0">
              <a:buNone/>
            </a:pPr>
            <a:endParaRPr lang="tr-TR" dirty="0" smtClean="0">
              <a:latin typeface="Arial" panose="020B0604020202020204" pitchFamily="34" charset="0"/>
              <a:cs typeface="Arial" panose="020B0604020202020204" pitchFamily="34" charset="0"/>
            </a:endParaRPr>
          </a:p>
          <a:p>
            <a:pPr marL="0" indent="0">
              <a:buNone/>
            </a:pPr>
            <a:r>
              <a:rPr lang="tr-TR" dirty="0" smtClean="0">
                <a:latin typeface="Arial" panose="020B0604020202020204" pitchFamily="34" charset="0"/>
                <a:cs typeface="Arial" panose="020B0604020202020204" pitchFamily="34" charset="0"/>
              </a:rPr>
              <a:t>c) Hakimin yarattığı hukuk kuralları: </a:t>
            </a:r>
          </a:p>
          <a:p>
            <a:pPr marL="0" indent="0">
              <a:buNone/>
            </a:pPr>
            <a:endParaRPr lang="tr-TR" b="1" dirty="0" smtClean="0">
              <a:latin typeface="Arial" panose="020B0604020202020204" pitchFamily="34" charset="0"/>
              <a:cs typeface="Arial" panose="020B0604020202020204" pitchFamily="34" charset="0"/>
            </a:endParaRPr>
          </a:p>
          <a:p>
            <a:pPr marL="0" indent="0" algn="ctr">
              <a:buNone/>
            </a:pPr>
            <a:r>
              <a:rPr lang="tr-TR" sz="2400" b="1" i="1" dirty="0" smtClean="0">
                <a:latin typeface="Arial" panose="020B0604020202020204" pitchFamily="34" charset="0"/>
                <a:cs typeface="Arial" panose="020B0604020202020204" pitchFamily="34" charset="0"/>
              </a:rPr>
              <a:t>Madde </a:t>
            </a:r>
            <a:r>
              <a:rPr lang="tr-TR" sz="2400" b="1" i="1" dirty="0">
                <a:latin typeface="Arial" panose="020B0604020202020204" pitchFamily="34" charset="0"/>
                <a:cs typeface="Arial" panose="020B0604020202020204" pitchFamily="34" charset="0"/>
              </a:rPr>
              <a:t>1 - </a:t>
            </a:r>
            <a:r>
              <a:rPr lang="tr-TR" sz="2400" i="1" dirty="0">
                <a:latin typeface="Arial" panose="020B0604020202020204" pitchFamily="34" charset="0"/>
                <a:cs typeface="Arial" panose="020B0604020202020204" pitchFamily="34" charset="0"/>
              </a:rPr>
              <a:t>Kanun, </a:t>
            </a:r>
            <a:r>
              <a:rPr lang="tr-TR" sz="2400" i="1" u="sng" dirty="0">
                <a:latin typeface="Arial" panose="020B0604020202020204" pitchFamily="34" charset="0"/>
                <a:cs typeface="Arial" panose="020B0604020202020204" pitchFamily="34" charset="0"/>
              </a:rPr>
              <a:t>sözüyle ve özüyle değindiği bütün konularda </a:t>
            </a:r>
            <a:r>
              <a:rPr lang="tr-TR" sz="2400" i="1" dirty="0">
                <a:latin typeface="Arial" panose="020B0604020202020204" pitchFamily="34" charset="0"/>
                <a:cs typeface="Arial" panose="020B0604020202020204" pitchFamily="34" charset="0"/>
              </a:rPr>
              <a:t>uygulanır. </a:t>
            </a:r>
          </a:p>
          <a:p>
            <a:pPr marL="0" indent="0" algn="ctr">
              <a:buNone/>
            </a:pPr>
            <a:r>
              <a:rPr lang="tr-TR" sz="2400" i="1" u="sng" dirty="0">
                <a:latin typeface="Arial" panose="020B0604020202020204" pitchFamily="34" charset="0"/>
                <a:cs typeface="Arial" panose="020B0604020202020204" pitchFamily="34" charset="0"/>
              </a:rPr>
              <a:t>Kanunda uygulanabilir bir hüküm yoksa</a:t>
            </a:r>
            <a:r>
              <a:rPr lang="tr-TR" sz="2400" i="1" dirty="0">
                <a:latin typeface="Arial" panose="020B0604020202020204" pitchFamily="34" charset="0"/>
                <a:cs typeface="Arial" panose="020B0604020202020204" pitchFamily="34" charset="0"/>
              </a:rPr>
              <a:t>, </a:t>
            </a:r>
            <a:r>
              <a:rPr lang="tr-TR" sz="2400" i="1" u="sng" dirty="0">
                <a:latin typeface="Arial" panose="020B0604020202020204" pitchFamily="34" charset="0"/>
                <a:cs typeface="Arial" panose="020B0604020202020204" pitchFamily="34" charset="0"/>
              </a:rPr>
              <a:t>hâkim, örf ve âdet hukukuna göre, bu da yoksa kendisi kanun koyucu olsaydı nasıl bir kural koyacak idiyse ona göre karar verir.</a:t>
            </a:r>
            <a:r>
              <a:rPr lang="tr-TR" sz="2400" i="1" dirty="0">
                <a:latin typeface="Arial" panose="020B0604020202020204" pitchFamily="34" charset="0"/>
                <a:cs typeface="Arial" panose="020B0604020202020204" pitchFamily="34" charset="0"/>
              </a:rPr>
              <a:t> </a:t>
            </a:r>
            <a:endParaRPr lang="tr-TR" sz="2400" i="1" dirty="0" smtClean="0">
              <a:latin typeface="Arial" panose="020B0604020202020204" pitchFamily="34" charset="0"/>
              <a:cs typeface="Arial" panose="020B0604020202020204" pitchFamily="34" charset="0"/>
            </a:endParaRPr>
          </a:p>
          <a:p>
            <a:pPr marL="0" indent="0">
              <a:buNone/>
            </a:pP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295711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6700" y="282574"/>
            <a:ext cx="11772900" cy="6575426"/>
          </a:xfrm>
        </p:spPr>
        <p:txBody>
          <a:bodyPr>
            <a:noAutofit/>
          </a:bodyPr>
          <a:lstStyle/>
          <a:p>
            <a:pPr marL="0" indent="0">
              <a:buNone/>
            </a:pPr>
            <a:r>
              <a:rPr lang="tr-TR" sz="2400" b="1" dirty="0" smtClean="0">
                <a:latin typeface="Arial" panose="020B0604020202020204" pitchFamily="34" charset="0"/>
                <a:cs typeface="Arial" panose="020B0604020202020204" pitchFamily="34" charset="0"/>
              </a:rPr>
              <a:t>2- BİÇİMLERİNE GÖRE HUKUK KURALLARI</a:t>
            </a:r>
          </a:p>
          <a:p>
            <a:pPr marL="514350" indent="-514350">
              <a:buAutoNum type="alphaLcParenR"/>
            </a:pPr>
            <a:r>
              <a:rPr lang="tr-TR" sz="2200" b="1" dirty="0" smtClean="0">
                <a:latin typeface="Arial" panose="020B0604020202020204" pitchFamily="34" charset="0"/>
                <a:cs typeface="Arial" panose="020B0604020202020204" pitchFamily="34" charset="0"/>
              </a:rPr>
              <a:t>Yazılı hukuk kuralları: </a:t>
            </a:r>
          </a:p>
          <a:p>
            <a:pPr marL="0" lvl="1" indent="266700">
              <a:buNone/>
            </a:pPr>
            <a:r>
              <a:rPr lang="tr-TR" sz="2000" b="1" dirty="0" smtClean="0">
                <a:latin typeface="Arial" panose="020B0604020202020204" pitchFamily="34" charset="0"/>
                <a:cs typeface="Arial" panose="020B0604020202020204" pitchFamily="34" charset="0"/>
              </a:rPr>
              <a:t>1- Kanunlar: </a:t>
            </a:r>
            <a:r>
              <a:rPr lang="tr-TR" sz="2000" dirty="0" smtClean="0">
                <a:effectLst/>
                <a:latin typeface="Arial" panose="020B0604020202020204" pitchFamily="34" charset="0"/>
                <a:cs typeface="Arial" panose="020B0604020202020204" pitchFamily="34" charset="0"/>
              </a:rPr>
              <a:t>Yetkili yasama organı tarafından Anayasaya uygun olarak kabul edilip yürürlüğe konan yazılı hukuk kaideleridir </a:t>
            </a:r>
            <a:endParaRPr lang="tr-TR" sz="2000" dirty="0">
              <a:latin typeface="Arial" panose="020B0604020202020204" pitchFamily="34" charset="0"/>
              <a:cs typeface="Arial" panose="020B0604020202020204" pitchFamily="34" charset="0"/>
            </a:endParaRPr>
          </a:p>
          <a:p>
            <a:pPr marL="0" lvl="1" indent="266700">
              <a:buNone/>
            </a:pPr>
            <a:r>
              <a:rPr lang="tr-TR" sz="2000" b="1" dirty="0" smtClean="0">
                <a:latin typeface="Arial" panose="020B0604020202020204" pitchFamily="34" charset="0"/>
                <a:cs typeface="Arial" panose="020B0604020202020204" pitchFamily="34" charset="0"/>
              </a:rPr>
              <a:t>2-Kanun Hükmünde Kararnameler:</a:t>
            </a:r>
            <a:r>
              <a:rPr lang="sv-SE" sz="2000" dirty="0">
                <a:latin typeface="Arial" panose="020B0604020202020204" pitchFamily="34" charset="0"/>
                <a:cs typeface="Arial" panose="020B0604020202020204" pitchFamily="34" charset="0"/>
              </a:rPr>
              <a:t>1961 Anayasas›nda 1971 y›l›nda yap›lan de¤ifliklik ile Bakanlar Kuruluna kanun</a:t>
            </a:r>
            <a:r>
              <a:rPr lang="tr-TR" sz="2000" dirty="0">
                <a:latin typeface="Arial" panose="020B0604020202020204" pitchFamily="34" charset="0"/>
                <a:cs typeface="Arial" panose="020B0604020202020204" pitchFamily="34" charset="0"/>
              </a:rPr>
              <a:t> hükmünde kararname çıkarma yetkisi verilmiştir. Kanun hükmünde kararname çıkarmaya </a:t>
            </a:r>
            <a:r>
              <a:rPr lang="tr-TR" sz="2000" dirty="0" smtClean="0">
                <a:latin typeface="Arial" panose="020B0604020202020204" pitchFamily="34" charset="0"/>
                <a:cs typeface="Arial" panose="020B0604020202020204" pitchFamily="34" charset="0"/>
              </a:rPr>
              <a:t>ilişkin </a:t>
            </a:r>
            <a:r>
              <a:rPr lang="tr-TR" sz="2000" dirty="0">
                <a:latin typeface="Arial" panose="020B0604020202020204" pitchFamily="34" charset="0"/>
                <a:cs typeface="Arial" panose="020B0604020202020204" pitchFamily="34" charset="0"/>
              </a:rPr>
              <a:t>düzenleme 1982 </a:t>
            </a:r>
            <a:r>
              <a:rPr lang="tr-TR" sz="2000" dirty="0" smtClean="0">
                <a:latin typeface="Arial" panose="020B0604020202020204" pitchFamily="34" charset="0"/>
                <a:cs typeface="Arial" panose="020B0604020202020204" pitchFamily="34" charset="0"/>
              </a:rPr>
              <a:t>Anayasası </a:t>
            </a:r>
            <a:r>
              <a:rPr lang="tr-TR" sz="2000" dirty="0">
                <a:latin typeface="Arial" panose="020B0604020202020204" pitchFamily="34" charset="0"/>
                <a:cs typeface="Arial" panose="020B0604020202020204" pitchFamily="34" charset="0"/>
              </a:rPr>
              <a:t>ile de kabul edilmiştir. Bu bağlamda Türkiye Büyük Millet Meclisi, kanun ile belli konularda Bakanlar Kuruluna “kanun hükmünde kararname” çıkarma yetkisi verebilir. Söz konusu yetki kanununda, kararnamenin amacı, kapsamı, ilkeleri ve bu yetkiyi kullanma süresi </a:t>
            </a:r>
            <a:r>
              <a:rPr lang="tr-TR" sz="2000" dirty="0" smtClean="0">
                <a:latin typeface="Arial" panose="020B0604020202020204" pitchFamily="34" charset="0"/>
                <a:cs typeface="Arial" panose="020B0604020202020204" pitchFamily="34" charset="0"/>
              </a:rPr>
              <a:t>açıkça </a:t>
            </a:r>
            <a:r>
              <a:rPr lang="tr-TR" sz="2000" dirty="0">
                <a:latin typeface="Arial" panose="020B0604020202020204" pitchFamily="34" charset="0"/>
                <a:cs typeface="Arial" panose="020B0604020202020204" pitchFamily="34" charset="0"/>
              </a:rPr>
              <a:t>gösterilmelidir.</a:t>
            </a:r>
          </a:p>
          <a:p>
            <a:pPr marL="0" indent="266700">
              <a:buFont typeface="Wingdings" panose="05000000000000000000" pitchFamily="2" charset="2"/>
              <a:buNone/>
              <a:defRPr/>
            </a:pPr>
            <a:r>
              <a:rPr lang="tr-TR" sz="2000" dirty="0">
                <a:latin typeface="Arial" panose="020B0604020202020204" pitchFamily="34" charset="0"/>
                <a:cs typeface="Arial" panose="020B0604020202020204" pitchFamily="34" charset="0"/>
              </a:rPr>
              <a:t>Kanun hükmünde kararnameler de kanunlar gibi, Resmi </a:t>
            </a:r>
            <a:r>
              <a:rPr lang="tr-TR" sz="2000" dirty="0" err="1">
                <a:latin typeface="Arial" panose="020B0604020202020204" pitchFamily="34" charset="0"/>
                <a:cs typeface="Arial" panose="020B0604020202020204" pitchFamily="34" charset="0"/>
              </a:rPr>
              <a:t>Gazete’de</a:t>
            </a:r>
            <a:r>
              <a:rPr lang="tr-TR" sz="2000" dirty="0">
                <a:latin typeface="Arial" panose="020B0604020202020204" pitchFamily="34" charset="0"/>
                <a:cs typeface="Arial" panose="020B0604020202020204" pitchFamily="34" charset="0"/>
              </a:rPr>
              <a:t> </a:t>
            </a:r>
            <a:r>
              <a:rPr lang="tr-TR" sz="2000" dirty="0" smtClean="0">
                <a:latin typeface="Arial" panose="020B0604020202020204" pitchFamily="34" charset="0"/>
                <a:cs typeface="Arial" panose="020B0604020202020204" pitchFamily="34" charset="0"/>
              </a:rPr>
              <a:t>yayımlanarak yürürlüğe </a:t>
            </a:r>
            <a:r>
              <a:rPr lang="tr-TR" sz="2000" dirty="0">
                <a:latin typeface="Arial" panose="020B0604020202020204" pitchFamily="34" charset="0"/>
                <a:cs typeface="Arial" panose="020B0604020202020204" pitchFamily="34" charset="0"/>
              </a:rPr>
              <a:t>girerler. Ancak kanun hükmünde kararnameler </a:t>
            </a:r>
            <a:r>
              <a:rPr lang="tr-TR" sz="2000" dirty="0" err="1" smtClean="0">
                <a:latin typeface="Arial" panose="020B0604020202020204" pitchFamily="34" charset="0"/>
                <a:cs typeface="Arial" panose="020B0604020202020204" pitchFamily="34" charset="0"/>
              </a:rPr>
              <a:t>yay›mlandığı</a:t>
            </a:r>
            <a:r>
              <a:rPr lang="tr-TR" sz="2000" dirty="0" smtClean="0">
                <a:latin typeface="Arial" panose="020B0604020202020204" pitchFamily="34" charset="0"/>
                <a:cs typeface="Arial" panose="020B0604020202020204" pitchFamily="34" charset="0"/>
              </a:rPr>
              <a:t> </a:t>
            </a:r>
            <a:r>
              <a:rPr lang="tr-TR" sz="2000" dirty="0">
                <a:latin typeface="Arial" panose="020B0604020202020204" pitchFamily="34" charset="0"/>
                <a:cs typeface="Arial" panose="020B0604020202020204" pitchFamily="34" charset="0"/>
              </a:rPr>
              <a:t>gün Türkiye Büyük Millet Meclisine </a:t>
            </a:r>
            <a:r>
              <a:rPr lang="tr-TR" sz="2000" dirty="0" smtClean="0">
                <a:latin typeface="Arial" panose="020B0604020202020204" pitchFamily="34" charset="0"/>
                <a:cs typeface="Arial" panose="020B0604020202020204" pitchFamily="34" charset="0"/>
              </a:rPr>
              <a:t>sunulurlar</a:t>
            </a:r>
            <a:endParaRPr lang="tr-TR" sz="2000" dirty="0">
              <a:latin typeface="Arial" panose="020B0604020202020204" pitchFamily="34" charset="0"/>
              <a:cs typeface="Arial" panose="020B0604020202020204" pitchFamily="34" charset="0"/>
            </a:endParaRPr>
          </a:p>
          <a:p>
            <a:pPr marL="0" indent="266700">
              <a:buFont typeface="Wingdings" panose="05000000000000000000" pitchFamily="2" charset="2"/>
              <a:buNone/>
              <a:defRPr/>
            </a:pPr>
            <a:r>
              <a:rPr lang="tr-TR" sz="2000" b="1" dirty="0" smtClean="0">
                <a:latin typeface="Arial" panose="020B0604020202020204" pitchFamily="34" charset="0"/>
                <a:cs typeface="Arial" panose="020B0604020202020204" pitchFamily="34" charset="0"/>
              </a:rPr>
              <a:t>3-Tüzükler: </a:t>
            </a:r>
            <a:r>
              <a:rPr lang="tr-TR" sz="2000" dirty="0" smtClean="0">
                <a:effectLst/>
                <a:latin typeface="Arial" panose="020B0604020202020204" pitchFamily="34" charset="0"/>
                <a:cs typeface="Arial" panose="020B0604020202020204" pitchFamily="34" charset="0"/>
              </a:rPr>
              <a:t>Kanunların uygulama esaslarını ve uygulama aşamasına ilişkin detayları göstermek ve kanunun emrettiği sair hususları düzenlemek için Bakanlar Kurulu’nca Danıştay’ın incelemesinden geçirilerek yürürlüğe konan yazılı hukuk kurallarıdır. Tüzükler kanunlara aykırı olamaz.</a:t>
            </a:r>
          </a:p>
          <a:p>
            <a:pPr marL="0" indent="266700">
              <a:buFont typeface="Wingdings" panose="05000000000000000000" pitchFamily="2" charset="2"/>
              <a:buNone/>
              <a:defRPr/>
            </a:pPr>
            <a:r>
              <a:rPr lang="tr-TR" sz="2000" b="1" dirty="0" smtClean="0">
                <a:latin typeface="Arial" panose="020B0604020202020204" pitchFamily="34" charset="0"/>
                <a:cs typeface="Arial" panose="020B0604020202020204" pitchFamily="34" charset="0"/>
              </a:rPr>
              <a:t>4-Yönetmelikler</a:t>
            </a:r>
            <a:r>
              <a:rPr lang="tr-TR" sz="2000" dirty="0" smtClean="0">
                <a:latin typeface="Arial" panose="020B0604020202020204" pitchFamily="34" charset="0"/>
                <a:cs typeface="Arial" panose="020B0604020202020204" pitchFamily="34" charset="0"/>
              </a:rPr>
              <a:t>: </a:t>
            </a:r>
            <a:r>
              <a:rPr lang="tr-TR" sz="2000" dirty="0" smtClean="0">
                <a:effectLst/>
                <a:latin typeface="Arial" panose="020B0604020202020204" pitchFamily="34" charset="0"/>
                <a:cs typeface="Arial" panose="020B0604020202020204" pitchFamily="34" charset="0"/>
              </a:rPr>
              <a:t>Başbakanlığın bakanlıkların ve kamu tüzel kişilerinin kendi görev ve alanlarını ilgilendirecek kanun ve tüzüklerinin uygulanmasını sağlamak üzere  yürürlüğe koydukları yazılı hukuk kurallarıdır. Yönetmelikler ilgili kanun ve tüzüklere aykırı olamaz</a:t>
            </a:r>
            <a:endParaRPr lang="tr-TR" altLang="tr-TR" sz="2000" b="1" dirty="0" smtClean="0">
              <a:effectLst>
                <a:outerShdw blurRad="38100" dist="38100" dir="2700000" algn="tl">
                  <a:srgbClr val="C0C0C0"/>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623923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2222" y="260681"/>
            <a:ext cx="11621470" cy="6377186"/>
          </a:xfrm>
        </p:spPr>
        <p:txBody>
          <a:bodyPr>
            <a:normAutofit lnSpcReduction="10000"/>
          </a:bodyPr>
          <a:lstStyle/>
          <a:p>
            <a:pPr marL="0" indent="0">
              <a:spcBef>
                <a:spcPts val="0"/>
              </a:spcBef>
              <a:buNone/>
            </a:pPr>
            <a:r>
              <a:rPr lang="tr-TR" b="1" dirty="0" smtClean="0">
                <a:latin typeface="Arial" panose="020B0604020202020204" pitchFamily="34" charset="0"/>
                <a:cs typeface="Arial" panose="020B0604020202020204" pitchFamily="34" charset="0"/>
              </a:rPr>
              <a:t>b) Yazılı olmayan hukuk kuralları:</a:t>
            </a:r>
          </a:p>
          <a:p>
            <a:pPr marL="0" indent="0">
              <a:spcBef>
                <a:spcPts val="0"/>
              </a:spcBef>
              <a:buNone/>
            </a:pPr>
            <a:r>
              <a:rPr lang="tr-TR" dirty="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1-Örf ve Adet hukuku: Örf ve Adet </a:t>
            </a:r>
            <a:r>
              <a:rPr lang="tr-TR" altLang="tr-TR" dirty="0" smtClean="0">
                <a:effectLst>
                  <a:outerShdw blurRad="38100" dist="38100" dir="2700000" algn="tl">
                    <a:srgbClr val="C0C0C0"/>
                  </a:outerShdw>
                </a:effectLst>
                <a:latin typeface="Arial" panose="020B0604020202020204" pitchFamily="34" charset="0"/>
                <a:cs typeface="Arial" panose="020B0604020202020204" pitchFamily="34" charset="0"/>
              </a:rPr>
              <a:t>Bır toplumda sürekli tekrarlanma yolu ile yerleşmiş bulunan ve topluca uyulması </a:t>
            </a:r>
            <a:r>
              <a:rPr lang="tr-TR" altLang="tr-TR" dirty="0">
                <a:effectLst>
                  <a:outerShdw blurRad="38100" dist="38100" dir="2700000" algn="tl">
                    <a:srgbClr val="C0C0C0"/>
                  </a:outerShdw>
                </a:effectLst>
                <a:latin typeface="Arial" panose="020B0604020202020204" pitchFamily="34" charset="0"/>
                <a:cs typeface="Arial" panose="020B0604020202020204" pitchFamily="34" charset="0"/>
              </a:rPr>
              <a:t>z</a:t>
            </a:r>
            <a:r>
              <a:rPr lang="tr-TR" altLang="tr-TR" dirty="0" smtClean="0">
                <a:effectLst>
                  <a:outerShdw blurRad="38100" dist="38100" dir="2700000" algn="tl">
                    <a:srgbClr val="C0C0C0"/>
                  </a:outerShdw>
                </a:effectLst>
                <a:latin typeface="Arial" panose="020B0604020202020204" pitchFamily="34" charset="0"/>
                <a:cs typeface="Arial" panose="020B0604020202020204" pitchFamily="34" charset="0"/>
              </a:rPr>
              <a:t>orunlu kılan davranış kurallar</a:t>
            </a:r>
          </a:p>
          <a:p>
            <a:pPr marL="0" indent="0">
              <a:spcBef>
                <a:spcPts val="0"/>
              </a:spcBef>
              <a:buNone/>
              <a:defRPr/>
            </a:pPr>
            <a:endParaRPr lang="tr-TR" altLang="tr-TR" dirty="0" smtClean="0">
              <a:effectLst>
                <a:outerShdw blurRad="38100" dist="38100" dir="2700000" algn="tl">
                  <a:srgbClr val="C0C0C0"/>
                </a:outerShdw>
              </a:effectLst>
              <a:latin typeface="Arial" panose="020B0604020202020204" pitchFamily="34" charset="0"/>
              <a:cs typeface="Arial" panose="020B0604020202020204" pitchFamily="34" charset="0"/>
            </a:endParaRPr>
          </a:p>
          <a:p>
            <a:pPr marL="0" indent="0">
              <a:spcBef>
                <a:spcPts val="0"/>
              </a:spcBef>
              <a:buNone/>
              <a:defRPr/>
            </a:pPr>
            <a:r>
              <a:rPr lang="tr-TR" altLang="tr-TR" b="1" dirty="0" smtClean="0">
                <a:effectLst>
                  <a:outerShdw blurRad="38100" dist="38100" dir="2700000" algn="tl">
                    <a:srgbClr val="C0C0C0"/>
                  </a:outerShdw>
                </a:effectLst>
                <a:latin typeface="Arial" panose="020B0604020202020204" pitchFamily="34" charset="0"/>
                <a:cs typeface="Arial" panose="020B0604020202020204" pitchFamily="34" charset="0"/>
              </a:rPr>
              <a:t>Örf ve Adet hukukun unsurları</a:t>
            </a:r>
            <a:endParaRPr lang="tr-TR" altLang="tr-TR" b="1" dirty="0">
              <a:effectLst>
                <a:outerShdw blurRad="38100" dist="38100" dir="2700000" algn="tl">
                  <a:srgbClr val="C0C0C0"/>
                </a:outerShdw>
              </a:effectLst>
              <a:latin typeface="Arial" panose="020B0604020202020204" pitchFamily="34" charset="0"/>
              <a:cs typeface="Arial" panose="020B0604020202020204" pitchFamily="34" charset="0"/>
            </a:endParaRPr>
          </a:p>
          <a:p>
            <a:pPr marL="457200" lvl="1" indent="0">
              <a:spcBef>
                <a:spcPts val="0"/>
              </a:spcBef>
              <a:buNone/>
              <a:defRPr/>
            </a:pPr>
            <a:r>
              <a:rPr lang="tr-TR" altLang="tr-TR" sz="2800" dirty="0" smtClean="0">
                <a:latin typeface="Arial" panose="020B0604020202020204" pitchFamily="34" charset="0"/>
                <a:cs typeface="Arial" panose="020B0604020202020204" pitchFamily="34" charset="0"/>
              </a:rPr>
              <a:t>-Maddi </a:t>
            </a:r>
            <a:r>
              <a:rPr lang="tr-TR" altLang="tr-TR" sz="2800" dirty="0">
                <a:latin typeface="Arial" panose="020B0604020202020204" pitchFamily="34" charset="0"/>
                <a:cs typeface="Arial" panose="020B0604020202020204" pitchFamily="34" charset="0"/>
              </a:rPr>
              <a:t>Unsur: </a:t>
            </a:r>
            <a:r>
              <a:rPr lang="tr-TR" sz="2800" dirty="0">
                <a:latin typeface="Arial" panose="020B0604020202020204" pitchFamily="34" charset="0"/>
                <a:cs typeface="Arial" panose="020B0604020202020204" pitchFamily="34" charset="0"/>
              </a:rPr>
              <a:t>süreklilik, devamlılık ve tekrarlanma.</a:t>
            </a:r>
            <a:endParaRPr lang="tr-TR" altLang="tr-TR" sz="2800" dirty="0">
              <a:latin typeface="Arial" panose="020B0604020202020204" pitchFamily="34" charset="0"/>
              <a:cs typeface="Arial" panose="020B0604020202020204" pitchFamily="34" charset="0"/>
            </a:endParaRPr>
          </a:p>
          <a:p>
            <a:pPr marL="457200" lvl="1" indent="0">
              <a:spcBef>
                <a:spcPts val="0"/>
              </a:spcBef>
              <a:buNone/>
              <a:defRPr/>
            </a:pPr>
            <a:r>
              <a:rPr lang="tr-TR" altLang="tr-TR" sz="2800" dirty="0" smtClean="0">
                <a:latin typeface="Arial" panose="020B0604020202020204" pitchFamily="34" charset="0"/>
                <a:cs typeface="Arial" panose="020B0604020202020204" pitchFamily="34" charset="0"/>
              </a:rPr>
              <a:t>-Manevi </a:t>
            </a:r>
            <a:r>
              <a:rPr lang="tr-TR" altLang="tr-TR" sz="2800" dirty="0">
                <a:latin typeface="Arial" panose="020B0604020202020204" pitchFamily="34" charset="0"/>
                <a:cs typeface="Arial" panose="020B0604020202020204" pitchFamily="34" charset="0"/>
              </a:rPr>
              <a:t>Unsur: </a:t>
            </a:r>
            <a:r>
              <a:rPr lang="tr-TR" sz="2800" dirty="0">
                <a:latin typeface="Arial" panose="020B0604020202020204" pitchFamily="34" charset="0"/>
                <a:cs typeface="Arial" panose="020B0604020202020204" pitchFamily="34" charset="0"/>
              </a:rPr>
              <a:t>genel inanış.</a:t>
            </a:r>
            <a:endParaRPr lang="tr-TR" altLang="tr-TR" sz="2800" dirty="0">
              <a:latin typeface="Arial" panose="020B0604020202020204" pitchFamily="34" charset="0"/>
              <a:cs typeface="Arial" panose="020B0604020202020204" pitchFamily="34" charset="0"/>
            </a:endParaRPr>
          </a:p>
          <a:p>
            <a:pPr marL="457200" lvl="1" indent="0">
              <a:spcBef>
                <a:spcPts val="0"/>
              </a:spcBef>
              <a:buNone/>
              <a:defRPr/>
            </a:pPr>
            <a:r>
              <a:rPr lang="tr-TR" altLang="tr-TR" sz="2800" dirty="0" smtClean="0">
                <a:latin typeface="Arial" panose="020B0604020202020204" pitchFamily="34" charset="0"/>
                <a:cs typeface="Arial" panose="020B0604020202020204" pitchFamily="34" charset="0"/>
              </a:rPr>
              <a:t>-Hukukî </a:t>
            </a:r>
            <a:r>
              <a:rPr lang="tr-TR" altLang="tr-TR" sz="2800" dirty="0">
                <a:latin typeface="Arial" panose="020B0604020202020204" pitchFamily="34" charset="0"/>
                <a:cs typeface="Arial" panose="020B0604020202020204" pitchFamily="34" charset="0"/>
              </a:rPr>
              <a:t>Unsur: </a:t>
            </a:r>
            <a:r>
              <a:rPr lang="tr-TR" sz="2800" dirty="0">
                <a:latin typeface="Arial" panose="020B0604020202020204" pitchFamily="34" charset="0"/>
                <a:cs typeface="Arial" panose="020B0604020202020204" pitchFamily="34" charset="0"/>
              </a:rPr>
              <a:t>“yaptırım” ile </a:t>
            </a:r>
            <a:r>
              <a:rPr lang="tr-TR" sz="2800" dirty="0" smtClean="0">
                <a:latin typeface="Arial" panose="020B0604020202020204" pitchFamily="34" charset="0"/>
                <a:cs typeface="Arial" panose="020B0604020202020204" pitchFamily="34" charset="0"/>
              </a:rPr>
              <a:t>devletçe desteklenmiş</a:t>
            </a:r>
          </a:p>
          <a:p>
            <a:pPr marL="0" lvl="1" indent="0">
              <a:spcBef>
                <a:spcPts val="0"/>
              </a:spcBef>
              <a:buNone/>
              <a:defRPr/>
            </a:pPr>
            <a:endParaRPr lang="tr-TR" sz="2800" dirty="0" smtClean="0">
              <a:latin typeface="Arial" panose="020B0604020202020204" pitchFamily="34" charset="0"/>
              <a:cs typeface="Arial" panose="020B0604020202020204" pitchFamily="34" charset="0"/>
            </a:endParaRPr>
          </a:p>
          <a:p>
            <a:pPr marL="0" lvl="1" indent="0">
              <a:spcBef>
                <a:spcPts val="0"/>
              </a:spcBef>
              <a:buNone/>
              <a:defRPr/>
            </a:pPr>
            <a:r>
              <a:rPr lang="tr-TR" sz="2800" b="1" dirty="0" smtClean="0">
                <a:latin typeface="Arial" panose="020B0604020202020204" pitchFamily="34" charset="0"/>
                <a:cs typeface="Arial" panose="020B0604020202020204" pitchFamily="34" charset="0"/>
              </a:rPr>
              <a:t>Örf ve Adet Hukukun çeşitleri:</a:t>
            </a:r>
          </a:p>
          <a:p>
            <a:pPr marL="0" lvl="1" indent="0">
              <a:spcBef>
                <a:spcPts val="0"/>
              </a:spcBef>
              <a:buNone/>
              <a:defRPr/>
            </a:pPr>
            <a:r>
              <a:rPr lang="tr-TR" sz="2800" dirty="0" smtClean="0">
                <a:latin typeface="Arial" panose="020B0604020202020204" pitchFamily="34" charset="0"/>
                <a:cs typeface="Arial" panose="020B0604020202020204" pitchFamily="34" charset="0"/>
              </a:rPr>
              <a:t>	- Yöresel - Ülkesel Örf ve Adet Hukuku</a:t>
            </a:r>
          </a:p>
          <a:p>
            <a:pPr marL="0" lvl="1" indent="0">
              <a:spcBef>
                <a:spcPts val="0"/>
              </a:spcBef>
              <a:buNone/>
              <a:defRPr/>
            </a:pPr>
            <a:r>
              <a:rPr lang="tr-TR" sz="2800" dirty="0">
                <a:latin typeface="Arial" panose="020B0604020202020204" pitchFamily="34" charset="0"/>
                <a:cs typeface="Arial" panose="020B0604020202020204" pitchFamily="34" charset="0"/>
              </a:rPr>
              <a:t>	</a:t>
            </a:r>
            <a:r>
              <a:rPr lang="tr-TR" sz="2800" dirty="0" smtClean="0">
                <a:latin typeface="Arial" panose="020B0604020202020204" pitchFamily="34" charset="0"/>
                <a:cs typeface="Arial" panose="020B0604020202020204" pitchFamily="34" charset="0"/>
              </a:rPr>
              <a:t>- Özel - Genel Örf ve Adet Hukuku</a:t>
            </a:r>
          </a:p>
          <a:p>
            <a:pPr marL="0" lvl="1" indent="0">
              <a:spcBef>
                <a:spcPts val="0"/>
              </a:spcBef>
              <a:buNone/>
              <a:defRPr/>
            </a:pPr>
            <a:r>
              <a:rPr lang="tr-TR" sz="2800" dirty="0">
                <a:latin typeface="Arial" panose="020B0604020202020204" pitchFamily="34" charset="0"/>
                <a:cs typeface="Arial" panose="020B0604020202020204" pitchFamily="34" charset="0"/>
              </a:rPr>
              <a:t>	</a:t>
            </a:r>
            <a:r>
              <a:rPr lang="tr-TR" sz="2800" dirty="0" smtClean="0">
                <a:latin typeface="Arial" panose="020B0604020202020204" pitchFamily="34" charset="0"/>
                <a:cs typeface="Arial" panose="020B0604020202020204" pitchFamily="34" charset="0"/>
              </a:rPr>
              <a:t>- Alelade (adi-günlük hayata alakalı) - Ticari Örf ve Adet Hukuku</a:t>
            </a:r>
          </a:p>
          <a:p>
            <a:pPr marL="457200" lvl="1" indent="0">
              <a:spcBef>
                <a:spcPts val="0"/>
              </a:spcBef>
              <a:buNone/>
              <a:defRPr/>
            </a:pPr>
            <a:endParaRPr lang="tr-TR" sz="2800" dirty="0" smtClean="0">
              <a:latin typeface="Arial" panose="020B0604020202020204" pitchFamily="34" charset="0"/>
              <a:cs typeface="Arial" panose="020B0604020202020204" pitchFamily="34" charset="0"/>
            </a:endParaRPr>
          </a:p>
          <a:p>
            <a:pPr marL="0" indent="0">
              <a:spcBef>
                <a:spcPts val="0"/>
              </a:spcBef>
              <a:buNone/>
            </a:pPr>
            <a:endParaRPr lang="tr-TR" dirty="0" smtClean="0">
              <a:latin typeface="Arial" panose="020B0604020202020204" pitchFamily="34" charset="0"/>
              <a:cs typeface="Arial" panose="020B0604020202020204" pitchFamily="34" charset="0"/>
            </a:endParaRPr>
          </a:p>
          <a:p>
            <a:pPr marL="0" indent="0">
              <a:spcBef>
                <a:spcPts val="0"/>
              </a:spcBef>
              <a:buNone/>
            </a:pPr>
            <a:r>
              <a:rPr lang="tr-TR" b="1" dirty="0" smtClean="0">
                <a:latin typeface="Arial" panose="020B0604020202020204" pitchFamily="34" charset="0"/>
                <a:cs typeface="Arial" panose="020B0604020202020204" pitchFamily="34" charset="0"/>
              </a:rPr>
              <a:t>c) Hakım tarafından yaratılan hukuk kuralları: </a:t>
            </a:r>
            <a:r>
              <a:rPr lang="tr-TR" dirty="0" smtClean="0">
                <a:latin typeface="Arial" panose="020B0604020202020204" pitchFamily="34" charset="0"/>
                <a:cs typeface="Arial" panose="020B0604020202020204" pitchFamily="34" charset="0"/>
              </a:rPr>
              <a:t>yargılama usulünde verilen karar, somut olaya bağlı, diğer olaylara bağlayıcılık yok</a:t>
            </a:r>
          </a:p>
          <a:p>
            <a:pPr marL="0" indent="0">
              <a:spcBef>
                <a:spcPts val="0"/>
              </a:spcBef>
              <a:buNone/>
            </a:pP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482308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85750"/>
            <a:ext cx="11604978" cy="6397272"/>
          </a:xfrm>
        </p:spPr>
        <p:txBody>
          <a:bodyPr>
            <a:normAutofit lnSpcReduction="10000"/>
          </a:bodyPr>
          <a:lstStyle/>
          <a:p>
            <a:pPr marL="0" indent="0">
              <a:buNone/>
            </a:pPr>
            <a:r>
              <a:rPr lang="tr-TR" b="1" dirty="0" smtClean="0">
                <a:latin typeface="Arial" panose="020B0604020202020204" pitchFamily="34" charset="0"/>
                <a:cs typeface="Arial" panose="020B0604020202020204" pitchFamily="34" charset="0"/>
              </a:rPr>
              <a:t>2- BAĞLAYICILIK </a:t>
            </a:r>
            <a:r>
              <a:rPr lang="tr-TR" b="1" dirty="0" smtClean="0">
                <a:latin typeface="Arial" panose="020B0604020202020204" pitchFamily="34" charset="0"/>
                <a:cs typeface="Arial" panose="020B0604020202020204" pitchFamily="34" charset="0"/>
              </a:rPr>
              <a:t>NİTELİĞİNİ </a:t>
            </a:r>
            <a:r>
              <a:rPr lang="tr-TR" b="1" dirty="0" smtClean="0">
                <a:latin typeface="Arial" panose="020B0604020202020204" pitchFamily="34" charset="0"/>
                <a:cs typeface="Arial" panose="020B0604020202020204" pitchFamily="34" charset="0"/>
              </a:rPr>
              <a:t>TAŞIYIP TAŞIMADIĞINA GÖRE HUKUK KURALLAR</a:t>
            </a:r>
          </a:p>
          <a:p>
            <a:pPr marL="0" indent="0">
              <a:buNone/>
            </a:pPr>
            <a:endParaRPr lang="tr-TR" b="1" dirty="0" smtClean="0">
              <a:latin typeface="Arial" panose="020B0604020202020204" pitchFamily="34" charset="0"/>
              <a:cs typeface="Arial" panose="020B0604020202020204" pitchFamily="34" charset="0"/>
            </a:endParaRPr>
          </a:p>
          <a:p>
            <a:pPr marL="514350" indent="-514350">
              <a:buAutoNum type="alphaLcParenR"/>
            </a:pPr>
            <a:r>
              <a:rPr lang="tr-TR" dirty="0" smtClean="0">
                <a:latin typeface="Arial" panose="020B0604020202020204" pitchFamily="34" charset="0"/>
                <a:cs typeface="Arial" panose="020B0604020202020204" pitchFamily="34" charset="0"/>
              </a:rPr>
              <a:t>Emredici hukuk kuralları: </a:t>
            </a:r>
            <a:r>
              <a:rPr lang="tr-TR" i="1" dirty="0" smtClean="0">
                <a:latin typeface="Arial" panose="020B0604020202020204" pitchFamily="34" charset="0"/>
                <a:cs typeface="Arial" panose="020B0604020202020204" pitchFamily="34" charset="0"/>
              </a:rPr>
              <a:t>uyulması zorunlu olan, kamunun kesin bir yararı varsa o kural emredici, </a:t>
            </a:r>
          </a:p>
          <a:p>
            <a:pPr marL="514350" indent="-514350">
              <a:buAutoNum type="alphaLcParenR"/>
            </a:pPr>
            <a:endParaRPr lang="tr-TR" dirty="0" smtClean="0">
              <a:latin typeface="Arial" panose="020B0604020202020204" pitchFamily="34" charset="0"/>
              <a:cs typeface="Arial" panose="020B0604020202020204" pitchFamily="34" charset="0"/>
            </a:endParaRPr>
          </a:p>
          <a:p>
            <a:pPr marL="514350" indent="-514350">
              <a:buAutoNum type="alphaLcParenR"/>
            </a:pPr>
            <a:r>
              <a:rPr lang="tr-TR" dirty="0" smtClean="0">
                <a:latin typeface="Arial" panose="020B0604020202020204" pitchFamily="34" charset="0"/>
                <a:cs typeface="Arial" panose="020B0604020202020204" pitchFamily="34" charset="0"/>
              </a:rPr>
              <a:t>Emredici olmayan (yedek) hukuk kuralları: kişiler bu tip kuralların aksini kararlaştırabilirler</a:t>
            </a:r>
          </a:p>
          <a:p>
            <a:pPr marL="514350" indent="-514350">
              <a:buAutoNum type="alphaLcParenR"/>
            </a:pPr>
            <a:endParaRPr lang="tr-TR" dirty="0" smtClean="0">
              <a:latin typeface="Arial" panose="020B0604020202020204" pitchFamily="34" charset="0"/>
              <a:cs typeface="Arial" panose="020B0604020202020204" pitchFamily="34" charset="0"/>
            </a:endParaRPr>
          </a:p>
          <a:p>
            <a:pPr marL="457200" lvl="1" indent="0">
              <a:buNone/>
            </a:pPr>
            <a:r>
              <a:rPr lang="tr-TR" dirty="0" smtClean="0">
                <a:latin typeface="Arial" panose="020B0604020202020204" pitchFamily="34" charset="0"/>
                <a:cs typeface="Arial" panose="020B0604020202020204" pitchFamily="34" charset="0"/>
              </a:rPr>
              <a:t>	1- Tamamlayıcı hukuk kurallar: </a:t>
            </a:r>
            <a:r>
              <a:rPr lang="tr-TR" i="1" dirty="0" smtClean="0">
                <a:latin typeface="Arial" panose="020B0604020202020204" pitchFamily="34" charset="0"/>
                <a:cs typeface="Arial" panose="020B0604020202020204" pitchFamily="34" charset="0"/>
              </a:rPr>
              <a:t>kişilerin yaptıkları hukuki işlemlerde eksikliği tamamlamak amacıyla konulan, ‘’aksine hüküm yoksa </a:t>
            </a:r>
            <a:r>
              <a:rPr lang="tr-TR" dirty="0" smtClean="0">
                <a:latin typeface="Arial" panose="020B0604020202020204" pitchFamily="34" charset="0"/>
                <a:cs typeface="Arial" panose="020B0604020202020204" pitchFamily="34" charset="0"/>
              </a:rPr>
              <a:t>…’’</a:t>
            </a:r>
          </a:p>
          <a:p>
            <a:pPr marL="457200" lvl="1" indent="0">
              <a:buNone/>
            </a:pPr>
            <a:r>
              <a:rPr lang="tr-TR" dirty="0" smtClean="0">
                <a:latin typeface="Arial" panose="020B0604020202020204" pitchFamily="34" charset="0"/>
                <a:cs typeface="Arial" panose="020B0604020202020204" pitchFamily="34" charset="0"/>
              </a:rPr>
              <a:t>	2- Yorumlayıcı hukuk kurallar: </a:t>
            </a:r>
            <a:r>
              <a:rPr lang="tr-TR" i="1" dirty="0" smtClean="0">
                <a:latin typeface="Arial" panose="020B0604020202020204" pitchFamily="34" charset="0"/>
                <a:cs typeface="Arial" panose="020B0604020202020204" pitchFamily="34" charset="0"/>
              </a:rPr>
              <a:t>hukuki </a:t>
            </a:r>
            <a:r>
              <a:rPr lang="tr-TR" i="1" dirty="0">
                <a:latin typeface="Arial" panose="020B0604020202020204" pitchFamily="34" charset="0"/>
                <a:cs typeface="Arial" panose="020B0604020202020204" pitchFamily="34" charset="0"/>
              </a:rPr>
              <a:t>işlemlerde yeterince açık olmayan </a:t>
            </a:r>
          </a:p>
          <a:p>
            <a:pPr marL="457200" lvl="1" indent="0">
              <a:buNone/>
            </a:pPr>
            <a:r>
              <a:rPr lang="tr-TR" i="1" dirty="0" smtClean="0">
                <a:latin typeface="Arial" panose="020B0604020202020204" pitchFamily="34" charset="0"/>
                <a:cs typeface="Arial" panose="020B0604020202020204" pitchFamily="34" charset="0"/>
              </a:rPr>
              <a:t>tarafların iradelerine anlam kazandıran </a:t>
            </a:r>
          </a:p>
          <a:p>
            <a:pPr marL="457200" lvl="1" indent="0">
              <a:buNone/>
            </a:pPr>
            <a:r>
              <a:rPr lang="tr-TR" dirty="0" smtClean="0">
                <a:latin typeface="Arial" panose="020B0604020202020204" pitchFamily="34" charset="0"/>
                <a:cs typeface="Arial" panose="020B0604020202020204" pitchFamily="34" charset="0"/>
              </a:rPr>
              <a:t>	3- Düzen hukuk kuralları: </a:t>
            </a:r>
            <a:r>
              <a:rPr lang="tr-TR" i="1" dirty="0" smtClean="0">
                <a:latin typeface="Arial" panose="020B0604020202020204" pitchFamily="34" charset="0"/>
                <a:cs typeface="Arial" panose="020B0604020202020204" pitchFamily="34" charset="0"/>
              </a:rPr>
              <a:t>bir kısım kamu görevlileri belirli süre içinde veya belirli yönde karar vermelerini öngören kurallar</a:t>
            </a:r>
          </a:p>
          <a:p>
            <a:pPr marL="514350" indent="-514350">
              <a:buAutoNum type="alphaLcParenR"/>
            </a:pP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971119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3543" y="365125"/>
            <a:ext cx="8551460" cy="625475"/>
          </a:xfrm>
        </p:spPr>
        <p:txBody>
          <a:bodyPr>
            <a:normAutofit fontScale="90000"/>
          </a:bodyPr>
          <a:lstStyle/>
          <a:p>
            <a:r>
              <a:rPr lang="tr-TR" b="1" dirty="0" smtClean="0">
                <a:latin typeface="Arial" panose="020B0604020202020204" pitchFamily="34" charset="0"/>
                <a:cs typeface="Arial" panose="020B0604020202020204" pitchFamily="34" charset="0"/>
              </a:rPr>
              <a:t>HUKUKUN ÇEŞİTLİ AYIRIMLAR</a:t>
            </a:r>
            <a:endParaRPr lang="tr-TR"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552450" y="1616074"/>
            <a:ext cx="10059106" cy="4547659"/>
          </a:xfrm>
        </p:spPr>
        <p:txBody>
          <a:bodyPr/>
          <a:lstStyle/>
          <a:p>
            <a:pPr marL="0" indent="0">
              <a:buNone/>
            </a:pPr>
            <a:r>
              <a:rPr lang="tr-TR" dirty="0" smtClean="0">
                <a:latin typeface="Arial" panose="020B0604020202020204" pitchFamily="34" charset="0"/>
                <a:cs typeface="Arial" panose="020B0604020202020204" pitchFamily="34" charset="0"/>
              </a:rPr>
              <a:t>1- İç Hukuk-Dış Hukuk</a:t>
            </a:r>
          </a:p>
          <a:p>
            <a:pPr marL="0" indent="0">
              <a:buNone/>
            </a:pPr>
            <a:r>
              <a:rPr lang="tr-TR" dirty="0" smtClean="0">
                <a:latin typeface="Arial" panose="020B0604020202020204" pitchFamily="34" charset="0"/>
                <a:cs typeface="Arial" panose="020B0604020202020204" pitchFamily="34" charset="0"/>
              </a:rPr>
              <a:t>2- Pozitif Hukuk – İdeal Hukuk</a:t>
            </a:r>
          </a:p>
          <a:p>
            <a:pPr marL="0" indent="0">
              <a:buNone/>
            </a:pPr>
            <a:r>
              <a:rPr lang="tr-TR" dirty="0" smtClean="0">
                <a:latin typeface="Arial" panose="020B0604020202020204" pitchFamily="34" charset="0"/>
                <a:cs typeface="Arial" panose="020B0604020202020204" pitchFamily="34" charset="0"/>
              </a:rPr>
              <a:t>3- Yazılı Hukuk – Yazılı Olmayan Hukuk</a:t>
            </a:r>
          </a:p>
          <a:p>
            <a:pPr marL="0" indent="0">
              <a:buNone/>
            </a:pPr>
            <a:r>
              <a:rPr lang="tr-TR" dirty="0" smtClean="0">
                <a:latin typeface="Arial" panose="020B0604020202020204" pitchFamily="34" charset="0"/>
                <a:cs typeface="Arial" panose="020B0604020202020204" pitchFamily="34" charset="0"/>
              </a:rPr>
              <a:t>4- Maddi Hukuk – Şekli Hukuk</a:t>
            </a:r>
          </a:p>
          <a:p>
            <a:pPr marL="0" indent="0">
              <a:buNone/>
            </a:pPr>
            <a:r>
              <a:rPr lang="tr-TR" dirty="0" smtClean="0">
                <a:latin typeface="Arial" panose="020B0604020202020204" pitchFamily="34" charset="0"/>
                <a:cs typeface="Arial" panose="020B0604020202020204" pitchFamily="34" charset="0"/>
              </a:rPr>
              <a:t>5- Kamu Hukuk – Özel Hukuk</a:t>
            </a: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142736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9585" y="488144"/>
            <a:ext cx="11635854" cy="6035485"/>
          </a:xfrm>
        </p:spPr>
        <p:txBody>
          <a:bodyPr>
            <a:normAutofit/>
          </a:bodyPr>
          <a:lstStyle/>
          <a:p>
            <a:r>
              <a:rPr lang="tr-TR" altLang="tr-TR" b="1" dirty="0">
                <a:effectLst>
                  <a:outerShdw blurRad="38100" dist="38100" dir="2700000" algn="tl">
                    <a:srgbClr val="C0C0C0"/>
                  </a:outerShdw>
                </a:effectLst>
                <a:latin typeface="Arial" panose="020B0604020202020204" pitchFamily="34" charset="0"/>
                <a:cs typeface="Arial" panose="020B0604020202020204" pitchFamily="34" charset="0"/>
              </a:rPr>
              <a:t>Kamu hukuku – özel hukuk ayrımı</a:t>
            </a:r>
          </a:p>
          <a:p>
            <a:pPr marL="0" indent="0">
              <a:buNone/>
            </a:pPr>
            <a:r>
              <a:rPr lang="tr-TR" altLang="tr-TR" dirty="0">
                <a:effectLst>
                  <a:outerShdw blurRad="38100" dist="38100" dir="2700000" algn="tl">
                    <a:srgbClr val="C0C0C0"/>
                  </a:outerShdw>
                </a:effectLst>
                <a:latin typeface="Arial" panose="020B0604020202020204" pitchFamily="34" charset="0"/>
                <a:cs typeface="Arial" panose="020B0604020202020204" pitchFamily="34" charset="0"/>
              </a:rPr>
              <a:t>Genel olarak</a:t>
            </a:r>
          </a:p>
          <a:p>
            <a:pPr>
              <a:buNone/>
            </a:pPr>
            <a:r>
              <a:rPr lang="tr-TR" altLang="tr-TR" dirty="0">
                <a:latin typeface="Arial" panose="020B0604020202020204" pitchFamily="34" charset="0"/>
                <a:cs typeface="Arial" panose="020B0604020202020204" pitchFamily="34" charset="0"/>
              </a:rPr>
              <a:t>Hukukun kollara ayrımı yapılırken kullanılan birçok ölçüt bulunmakla birlikte bu ölçütler arasında en yaygın kullanılanlarından biri </a:t>
            </a:r>
            <a:r>
              <a:rPr lang="tr-TR" altLang="tr-TR" b="1" dirty="0">
                <a:latin typeface="Arial" panose="020B0604020202020204" pitchFamily="34" charset="0"/>
                <a:cs typeface="Arial" panose="020B0604020202020204" pitchFamily="34" charset="0"/>
              </a:rPr>
              <a:t>“eşitlik” </a:t>
            </a:r>
            <a:r>
              <a:rPr lang="tr-TR" altLang="tr-TR" dirty="0">
                <a:latin typeface="Arial" panose="020B0604020202020204" pitchFamily="34" charset="0"/>
                <a:cs typeface="Arial" panose="020B0604020202020204" pitchFamily="34" charset="0"/>
              </a:rPr>
              <a:t>ölçütüdür. </a:t>
            </a:r>
          </a:p>
          <a:p>
            <a:pPr>
              <a:buNone/>
            </a:pPr>
            <a:r>
              <a:rPr lang="tr-TR" altLang="tr-TR" dirty="0">
                <a:latin typeface="Arial" panose="020B0604020202020204" pitchFamily="34" charset="0"/>
                <a:cs typeface="Arial" panose="020B0604020202020204" pitchFamily="34" charset="0"/>
              </a:rPr>
              <a:t>Bu çerçevede eşitler arasındaki ilişkileri düzenlemek özel hukukun kapsamına girmekte, devlet de diğer kişiler gibi bir hukuki ilişki içinde eşit konumdaysa bu ilişki de özel hukuk alanı içinde kabul edilmektedir. </a:t>
            </a:r>
          </a:p>
          <a:p>
            <a:pPr>
              <a:buNone/>
            </a:pPr>
            <a:endParaRPr lang="tr-TR" altLang="tr-TR" dirty="0" smtClean="0">
              <a:latin typeface="Arial" panose="020B0604020202020204" pitchFamily="34" charset="0"/>
              <a:cs typeface="Arial" panose="020B0604020202020204" pitchFamily="34" charset="0"/>
            </a:endParaRPr>
          </a:p>
          <a:p>
            <a:pPr>
              <a:buNone/>
            </a:pPr>
            <a:r>
              <a:rPr lang="tr-TR" altLang="tr-TR" dirty="0" smtClean="0">
                <a:latin typeface="Arial" panose="020B0604020202020204" pitchFamily="34" charset="0"/>
                <a:cs typeface="Arial" panose="020B0604020202020204" pitchFamily="34" charset="0"/>
              </a:rPr>
              <a:t>Buna </a:t>
            </a:r>
            <a:r>
              <a:rPr lang="tr-TR" altLang="tr-TR" dirty="0">
                <a:latin typeface="Arial" panose="020B0604020202020204" pitchFamily="34" charset="0"/>
                <a:cs typeface="Arial" panose="020B0604020202020204" pitchFamily="34" charset="0"/>
              </a:rPr>
              <a:t>karşılık hukuki ilişkinin taraşar› arasında </a:t>
            </a:r>
            <a:r>
              <a:rPr lang="tr-TR" altLang="tr-TR" u="sng" dirty="0" smtClean="0">
                <a:latin typeface="Arial" panose="020B0604020202020204" pitchFamily="34" charset="0"/>
                <a:cs typeface="Arial" panose="020B0604020202020204" pitchFamily="34" charset="0"/>
              </a:rPr>
              <a:t>altlık - üstlük </a:t>
            </a:r>
            <a:r>
              <a:rPr lang="tr-TR" altLang="tr-TR" u="sng" dirty="0">
                <a:latin typeface="Arial" panose="020B0604020202020204" pitchFamily="34" charset="0"/>
                <a:cs typeface="Arial" panose="020B0604020202020204" pitchFamily="34" charset="0"/>
              </a:rPr>
              <a:t>ilişkisi varsa, </a:t>
            </a:r>
            <a:r>
              <a:rPr lang="tr-TR" altLang="tr-TR" dirty="0" smtClean="0">
                <a:latin typeface="Arial" panose="020B0604020202020204" pitchFamily="34" charset="0"/>
                <a:cs typeface="Arial" panose="020B0604020202020204" pitchFamily="34" charset="0"/>
              </a:rPr>
              <a:t>taraflardan </a:t>
            </a:r>
            <a:r>
              <a:rPr lang="tr-TR" altLang="tr-TR" dirty="0">
                <a:latin typeface="Arial" panose="020B0604020202020204" pitchFamily="34" charset="0"/>
                <a:cs typeface="Arial" panose="020B0604020202020204" pitchFamily="34" charset="0"/>
              </a:rPr>
              <a:t>biri (devlet) bu ilişkiye kamu gücünün sahibi olarak katılıyorsa kamu hukuku söz konusu olacaktır.</a:t>
            </a:r>
          </a:p>
          <a:p>
            <a:endParaRPr lang="bs-Latn-BA"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291569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4350" y="1406924"/>
            <a:ext cx="8866717" cy="4756809"/>
          </a:xfrm>
        </p:spPr>
        <p:txBody>
          <a:bodyPr>
            <a:normAutofit/>
          </a:bodyPr>
          <a:lstStyle/>
          <a:p>
            <a:pPr>
              <a:defRPr/>
            </a:pPr>
            <a:r>
              <a:rPr lang="tr-TR" altLang="tr-TR" dirty="0">
                <a:effectLst>
                  <a:outerShdw blurRad="38100" dist="38100" dir="2700000" algn="tl">
                    <a:srgbClr val="C0C0C0"/>
                  </a:outerShdw>
                </a:effectLst>
                <a:latin typeface="Arial" panose="020B0604020202020204" pitchFamily="34" charset="0"/>
                <a:cs typeface="Arial" panose="020B0604020202020204" pitchFamily="34" charset="0"/>
              </a:rPr>
              <a:t>Anayasa hukuku</a:t>
            </a:r>
          </a:p>
          <a:p>
            <a:pPr>
              <a:defRPr/>
            </a:pPr>
            <a:r>
              <a:rPr lang="tr-TR" altLang="tr-TR" dirty="0">
                <a:effectLst>
                  <a:outerShdw blurRad="38100" dist="38100" dir="2700000" algn="tl">
                    <a:srgbClr val="C0C0C0"/>
                  </a:outerShdw>
                </a:effectLst>
                <a:latin typeface="Arial" panose="020B0604020202020204" pitchFamily="34" charset="0"/>
                <a:cs typeface="Arial" panose="020B0604020202020204" pitchFamily="34" charset="0"/>
              </a:rPr>
              <a:t>İdare hukuku</a:t>
            </a:r>
          </a:p>
          <a:p>
            <a:pPr>
              <a:defRPr/>
            </a:pPr>
            <a:r>
              <a:rPr lang="tr-TR" altLang="tr-TR" dirty="0">
                <a:effectLst>
                  <a:outerShdw blurRad="38100" dist="38100" dir="2700000" algn="tl">
                    <a:srgbClr val="C0C0C0"/>
                  </a:outerShdw>
                </a:effectLst>
                <a:latin typeface="Arial" panose="020B0604020202020204" pitchFamily="34" charset="0"/>
                <a:cs typeface="Arial" panose="020B0604020202020204" pitchFamily="34" charset="0"/>
              </a:rPr>
              <a:t>Ceza hukuku</a:t>
            </a:r>
          </a:p>
          <a:p>
            <a:pPr>
              <a:defRPr/>
            </a:pPr>
            <a:r>
              <a:rPr lang="tr-TR" altLang="tr-TR" dirty="0">
                <a:effectLst>
                  <a:outerShdw blurRad="38100" dist="38100" dir="2700000" algn="tl">
                    <a:srgbClr val="C0C0C0"/>
                  </a:outerShdw>
                </a:effectLst>
                <a:latin typeface="Arial" panose="020B0604020202020204" pitchFamily="34" charset="0"/>
                <a:cs typeface="Arial" panose="020B0604020202020204" pitchFamily="34" charset="0"/>
              </a:rPr>
              <a:t>Ceza usul hukuku</a:t>
            </a:r>
          </a:p>
          <a:p>
            <a:pPr>
              <a:defRPr/>
            </a:pPr>
            <a:r>
              <a:rPr lang="tr-TR" altLang="tr-TR" dirty="0">
                <a:effectLst>
                  <a:outerShdw blurRad="38100" dist="38100" dir="2700000" algn="tl">
                    <a:srgbClr val="C0C0C0"/>
                  </a:outerShdw>
                </a:effectLst>
                <a:latin typeface="Arial" panose="020B0604020202020204" pitchFamily="34" charset="0"/>
                <a:cs typeface="Arial" panose="020B0604020202020204" pitchFamily="34" charset="0"/>
              </a:rPr>
              <a:t>Medeni usul hukuku</a:t>
            </a:r>
          </a:p>
          <a:p>
            <a:pPr>
              <a:defRPr/>
            </a:pPr>
            <a:r>
              <a:rPr lang="tr-TR" altLang="tr-TR" dirty="0">
                <a:effectLst>
                  <a:outerShdw blurRad="38100" dist="38100" dir="2700000" algn="tl">
                    <a:srgbClr val="C0C0C0"/>
                  </a:outerShdw>
                </a:effectLst>
                <a:latin typeface="Arial" panose="020B0604020202020204" pitchFamily="34" charset="0"/>
                <a:cs typeface="Arial" panose="020B0604020202020204" pitchFamily="34" charset="0"/>
              </a:rPr>
              <a:t>İcra ve işas hukuku</a:t>
            </a:r>
          </a:p>
          <a:p>
            <a:pPr>
              <a:defRPr/>
            </a:pPr>
            <a:r>
              <a:rPr lang="tr-TR" altLang="tr-TR" dirty="0">
                <a:effectLst>
                  <a:outerShdw blurRad="38100" dist="38100" dir="2700000" algn="tl">
                    <a:srgbClr val="C0C0C0"/>
                  </a:outerShdw>
                </a:effectLst>
                <a:latin typeface="Arial" panose="020B0604020202020204" pitchFamily="34" charset="0"/>
                <a:cs typeface="Arial" panose="020B0604020202020204" pitchFamily="34" charset="0"/>
              </a:rPr>
              <a:t>Uluslararası hukuk</a:t>
            </a:r>
          </a:p>
          <a:p>
            <a:pPr>
              <a:defRPr/>
            </a:pPr>
            <a:r>
              <a:rPr lang="tr-TR" altLang="tr-TR" dirty="0">
                <a:effectLst>
                  <a:outerShdw blurRad="38100" dist="38100" dir="2700000" algn="tl">
                    <a:srgbClr val="C0C0C0"/>
                  </a:outerShdw>
                </a:effectLst>
                <a:latin typeface="Arial" panose="020B0604020202020204" pitchFamily="34" charset="0"/>
                <a:cs typeface="Arial" panose="020B0604020202020204" pitchFamily="34" charset="0"/>
              </a:rPr>
              <a:t>Mali hukuk</a:t>
            </a:r>
          </a:p>
          <a:p>
            <a:pPr>
              <a:defRPr/>
            </a:pPr>
            <a:r>
              <a:rPr lang="tr-TR" altLang="tr-TR" dirty="0">
                <a:effectLst>
                  <a:outerShdw blurRad="38100" dist="38100" dir="2700000" algn="tl">
                    <a:srgbClr val="C0C0C0"/>
                  </a:outerShdw>
                </a:effectLst>
                <a:latin typeface="Arial" panose="020B0604020202020204" pitchFamily="34" charset="0"/>
                <a:cs typeface="Arial" panose="020B0604020202020204" pitchFamily="34" charset="0"/>
              </a:rPr>
              <a:t>Genel kamu hukuku</a:t>
            </a:r>
          </a:p>
          <a:p>
            <a:pPr marL="0" indent="0">
              <a:buNone/>
            </a:pPr>
            <a:endParaRPr lang="bs-Latn-BA" dirty="0">
              <a:latin typeface="Arial" panose="020B0604020202020204" pitchFamily="34" charset="0"/>
              <a:cs typeface="Arial" panose="020B0604020202020204" pitchFamily="34" charset="0"/>
            </a:endParaRPr>
          </a:p>
        </p:txBody>
      </p:sp>
      <p:sp>
        <p:nvSpPr>
          <p:cNvPr id="4" name="Rectangle 2"/>
          <p:cNvSpPr>
            <a:spLocks noGrp="1" noChangeArrowheads="1"/>
          </p:cNvSpPr>
          <p:nvPr>
            <p:ph type="title"/>
          </p:nvPr>
        </p:nvSpPr>
        <p:spPr>
          <a:xfrm>
            <a:off x="514350" y="277813"/>
            <a:ext cx="9258300" cy="760765"/>
          </a:xfrm>
        </p:spPr>
        <p:txBody>
          <a:bodyPr/>
          <a:lstStyle/>
          <a:p>
            <a:pPr algn="ctr" eaLnBrk="1" hangingPunct="1">
              <a:defRPr/>
            </a:pPr>
            <a:r>
              <a:rPr lang="tr-TR" altLang="tr-TR" b="1" dirty="0" smtClean="0">
                <a:effectLst>
                  <a:outerShdw blurRad="38100" dist="38100" dir="2700000" algn="tl">
                    <a:srgbClr val="C0C0C0"/>
                  </a:outerShdw>
                </a:effectLst>
                <a:latin typeface="Arial" panose="020B0604020202020204" pitchFamily="34" charset="0"/>
                <a:cs typeface="Arial" panose="020B0604020202020204" pitchFamily="34" charset="0"/>
              </a:rPr>
              <a:t>Kamu Hukukunun Dalları</a:t>
            </a:r>
          </a:p>
        </p:txBody>
      </p:sp>
    </p:spTree>
    <p:extLst>
      <p:ext uri="{BB962C8B-B14F-4D97-AF65-F5344CB8AC3E}">
        <p14:creationId xmlns:p14="http://schemas.microsoft.com/office/powerpoint/2010/main" val="1695597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246063" y="1074738"/>
            <a:ext cx="11774487" cy="566102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None/>
              <a:defRPr/>
            </a:pPr>
            <a:r>
              <a:rPr lang="bs-Latn-BA" altLang="tr-TR" b="1" dirty="0" smtClean="0">
                <a:latin typeface="Arial" panose="020B0604020202020204" pitchFamily="34" charset="0"/>
                <a:cs typeface="Arial" panose="020B0604020202020204" pitchFamily="34" charset="0"/>
              </a:rPr>
              <a:t>-</a:t>
            </a:r>
            <a:r>
              <a:rPr lang="tr-TR" altLang="tr-TR" b="1" dirty="0" smtClean="0">
                <a:latin typeface="Arial" panose="020B0604020202020204" pitchFamily="34" charset="0"/>
                <a:cs typeface="Arial" panose="020B0604020202020204" pitchFamily="34" charset="0"/>
              </a:rPr>
              <a:t>Toplum yaşamı, düzen ve güven gereği</a:t>
            </a:r>
            <a:endParaRPr lang="bs-Latn-BA" altLang="tr-TR" b="1" dirty="0" smtClean="0">
              <a:latin typeface="Arial" panose="020B0604020202020204" pitchFamily="34" charset="0"/>
              <a:cs typeface="Arial" panose="020B0604020202020204" pitchFamily="34" charset="0"/>
            </a:endParaRPr>
          </a:p>
          <a:p>
            <a:pPr marL="0" indent="0">
              <a:spcBef>
                <a:spcPts val="0"/>
              </a:spcBef>
              <a:buFont typeface="Wingdings" panose="05000000000000000000" pitchFamily="2" charset="2"/>
              <a:buNone/>
              <a:defRPr/>
            </a:pPr>
            <a:r>
              <a:rPr lang="tr-TR" b="1" dirty="0" smtClean="0">
                <a:latin typeface="Arial" panose="020B0604020202020204" pitchFamily="34" charset="0"/>
                <a:cs typeface="Arial" panose="020B0604020202020204" pitchFamily="34" charset="0"/>
              </a:rPr>
              <a:t>“</a:t>
            </a:r>
            <a:r>
              <a:rPr lang="bs-Latn-BA" b="1" dirty="0" smtClean="0">
                <a:latin typeface="Arial" panose="020B0604020202020204" pitchFamily="34" charset="0"/>
                <a:cs typeface="Arial" panose="020B0604020202020204" pitchFamily="34" charset="0"/>
              </a:rPr>
              <a:t>H</a:t>
            </a:r>
            <a:r>
              <a:rPr lang="tr-TR" b="1" dirty="0" smtClean="0">
                <a:latin typeface="Arial" panose="020B0604020202020204" pitchFamily="34" charset="0"/>
                <a:cs typeface="Arial" panose="020B0604020202020204" pitchFamily="34" charset="0"/>
              </a:rPr>
              <a:t>ukuk, </a:t>
            </a:r>
            <a:r>
              <a:rPr lang="tr-TR" dirty="0" smtClean="0">
                <a:latin typeface="Arial" panose="020B0604020202020204" pitchFamily="34" charset="0"/>
                <a:cs typeface="Arial" panose="020B0604020202020204" pitchFamily="34" charset="0"/>
              </a:rPr>
              <a:t>toplum hayat</a:t>
            </a:r>
            <a:r>
              <a:rPr lang="tr-TR" dirty="0">
                <a:latin typeface="Arial" panose="020B0604020202020204" pitchFamily="34" charset="0"/>
                <a:cs typeface="Arial" panose="020B0604020202020204" pitchFamily="34" charset="0"/>
              </a:rPr>
              <a:t>ı</a:t>
            </a:r>
            <a:r>
              <a:rPr lang="tr-TR" dirty="0" smtClean="0">
                <a:latin typeface="Arial" panose="020B0604020202020204" pitchFamily="34" charset="0"/>
                <a:cs typeface="Arial" panose="020B0604020202020204" pitchFamily="34" charset="0"/>
              </a:rPr>
              <a:t>nda kişilerin birbirleriyle ve toplumla olan ilişkilerini</a:t>
            </a:r>
            <a:r>
              <a:rPr lang="bs-Latn-BA" dirty="0" smtClean="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düzenleyen ve uyulması kamu gücü ile desteklenmiş buluna</a:t>
            </a:r>
            <a:r>
              <a:rPr lang="bs-Latn-BA" dirty="0" smtClean="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sosyal kurallar bütünüdür”.</a:t>
            </a:r>
            <a:endParaRPr lang="bs-Latn-BA" dirty="0" smtClean="0">
              <a:latin typeface="Arial" panose="020B0604020202020204" pitchFamily="34" charset="0"/>
              <a:cs typeface="Arial" panose="020B0604020202020204" pitchFamily="34" charset="0"/>
            </a:endParaRPr>
          </a:p>
          <a:p>
            <a:pPr marL="0" indent="0">
              <a:spcBef>
                <a:spcPts val="0"/>
              </a:spcBef>
              <a:buFont typeface="Wingdings" panose="05000000000000000000" pitchFamily="2" charset="2"/>
              <a:buNone/>
              <a:defRPr/>
            </a:pPr>
            <a:endParaRPr lang="bs-Latn-BA" dirty="0" smtClean="0">
              <a:latin typeface="Arial" panose="020B0604020202020204" pitchFamily="34" charset="0"/>
              <a:cs typeface="Arial" panose="020B0604020202020204" pitchFamily="34" charset="0"/>
            </a:endParaRPr>
          </a:p>
          <a:p>
            <a:pPr marL="0" indent="0">
              <a:spcBef>
                <a:spcPts val="0"/>
              </a:spcBef>
              <a:buFont typeface="Wingdings" panose="05000000000000000000" pitchFamily="2" charset="2"/>
              <a:buNone/>
              <a:defRPr/>
            </a:pPr>
            <a:r>
              <a:rPr lang="tr-TR" dirty="0" smtClean="0">
                <a:latin typeface="Arial" panose="020B0604020202020204" pitchFamily="34" charset="0"/>
                <a:cs typeface="Arial" panose="020B0604020202020204" pitchFamily="34" charset="0"/>
              </a:rPr>
              <a:t>Ayrıca hukuk kurallar› sadece insanlar</a:t>
            </a:r>
            <a:r>
              <a:rPr lang="bs-Latn-BA"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aras</a:t>
            </a:r>
            <a:r>
              <a:rPr lang="tr-TR" dirty="0" smtClean="0">
                <a:latin typeface="Arial" panose="020B0604020202020204" pitchFamily="34" charset="0"/>
                <a:cs typeface="Arial" panose="020B0604020202020204" pitchFamily="34" charset="0"/>
              </a:rPr>
              <a:t>› ilişkileri değil, tüm kişiler </a:t>
            </a:r>
            <a:r>
              <a:rPr lang="tr-TR" dirty="0" err="1" smtClean="0">
                <a:latin typeface="Arial" panose="020B0604020202020204" pitchFamily="34" charset="0"/>
                <a:cs typeface="Arial" panose="020B0604020202020204" pitchFamily="34" charset="0"/>
              </a:rPr>
              <a:t>aras</a:t>
            </a:r>
            <a:r>
              <a:rPr lang="bs-Latn-BA" dirty="0" smtClean="0">
                <a:latin typeface="Arial" panose="020B0604020202020204" pitchFamily="34" charset="0"/>
                <a:cs typeface="Arial" panose="020B0604020202020204" pitchFamily="34" charset="0"/>
              </a:rPr>
              <a:t>i</a:t>
            </a:r>
            <a:r>
              <a:rPr lang="tr-TR" dirty="0" smtClean="0">
                <a:latin typeface="Arial" panose="020B0604020202020204" pitchFamily="34" charset="0"/>
                <a:cs typeface="Arial" panose="020B0604020202020204" pitchFamily="34" charset="0"/>
              </a:rPr>
              <a:t> ilişkileri düzenleyen kurallar bütünüdür.</a:t>
            </a:r>
          </a:p>
          <a:p>
            <a:pPr marL="0" indent="0">
              <a:spcBef>
                <a:spcPts val="0"/>
              </a:spcBef>
              <a:buFont typeface="Wingdings" panose="05000000000000000000" pitchFamily="2" charset="2"/>
              <a:buNone/>
              <a:defRPr/>
            </a:pPr>
            <a:endParaRPr lang="bs-Latn-BA" dirty="0" smtClean="0">
              <a:latin typeface="Arial" panose="020B0604020202020204" pitchFamily="34" charset="0"/>
              <a:cs typeface="Arial" panose="020B0604020202020204" pitchFamily="34" charset="0"/>
            </a:endParaRPr>
          </a:p>
          <a:p>
            <a:pPr marL="0" indent="0">
              <a:spcBef>
                <a:spcPts val="0"/>
              </a:spcBef>
              <a:buFont typeface="Wingdings" panose="05000000000000000000" pitchFamily="2" charset="2"/>
              <a:buNone/>
              <a:defRPr/>
            </a:pPr>
            <a:r>
              <a:rPr lang="tr-TR" dirty="0" smtClean="0">
                <a:latin typeface="Arial" panose="020B0604020202020204" pitchFamily="34" charset="0"/>
                <a:cs typeface="Arial" panose="020B0604020202020204" pitchFamily="34" charset="0"/>
              </a:rPr>
              <a:t>Aynı zamanda özellikle hukuk kurallar</a:t>
            </a:r>
            <a:r>
              <a:rPr lang="bs-Latn-BA" dirty="0" smtClean="0">
                <a:latin typeface="Arial" panose="020B0604020202020204" pitchFamily="34" charset="0"/>
                <a:cs typeface="Arial" panose="020B0604020202020204" pitchFamily="34" charset="0"/>
              </a:rPr>
              <a:t>i</a:t>
            </a:r>
            <a:r>
              <a:rPr lang="tr-TR" dirty="0" err="1" smtClean="0">
                <a:latin typeface="Arial" panose="020B0604020202020204" pitchFamily="34" charset="0"/>
                <a:cs typeface="Arial" panose="020B0604020202020204" pitchFamily="34" charset="0"/>
              </a:rPr>
              <a:t>nın</a:t>
            </a:r>
            <a:r>
              <a:rPr lang="tr-TR" dirty="0" smtClean="0">
                <a:latin typeface="Arial" panose="020B0604020202020204" pitchFamily="34" charset="0"/>
                <a:cs typeface="Arial" panose="020B0604020202020204" pitchFamily="34" charset="0"/>
              </a:rPr>
              <a:t> uygulanması devlet gücü ile desteklenmektedir.</a:t>
            </a:r>
          </a:p>
          <a:p>
            <a:pPr marL="0" indent="0">
              <a:spcBef>
                <a:spcPts val="0"/>
              </a:spcBef>
              <a:buNone/>
              <a:defRPr/>
            </a:pPr>
            <a:endParaRPr lang="tr-TR" altLang="tr-TR" dirty="0" smtClean="0">
              <a:latin typeface="Arial" panose="020B0604020202020204" pitchFamily="34" charset="0"/>
              <a:cs typeface="Arial" panose="020B0604020202020204" pitchFamily="34" charset="0"/>
            </a:endParaRPr>
          </a:p>
          <a:p>
            <a:pPr marL="0" indent="0">
              <a:spcBef>
                <a:spcPts val="0"/>
              </a:spcBef>
              <a:buNone/>
              <a:defRPr/>
            </a:pPr>
            <a:r>
              <a:rPr lang="tr-TR" altLang="tr-TR" dirty="0" smtClean="0">
                <a:latin typeface="Arial" panose="020B0604020202020204" pitchFamily="34" charset="0"/>
                <a:cs typeface="Arial" panose="020B0604020202020204" pitchFamily="34" charset="0"/>
              </a:rPr>
              <a:t>Hukukun </a:t>
            </a:r>
            <a:r>
              <a:rPr lang="tr-TR" altLang="tr-TR" dirty="0">
                <a:latin typeface="Arial" panose="020B0604020202020204" pitchFamily="34" charset="0"/>
                <a:cs typeface="Arial" panose="020B0604020202020204" pitchFamily="34" charset="0"/>
              </a:rPr>
              <a:t>temel amaçlarını, dirlik ve düzeni sağlama, hukukî güvenliği sağlama, adaleti saplama ve toplumun gereksinimlerini karşılama şeklinde özetlenebilir</a:t>
            </a:r>
            <a:endParaRPr lang="tr-TR" dirty="0">
              <a:latin typeface="Arial" panose="020B0604020202020204" pitchFamily="34" charset="0"/>
              <a:cs typeface="Arial" panose="020B0604020202020204" pitchFamily="34" charset="0"/>
            </a:endParaRPr>
          </a:p>
          <a:p>
            <a:pPr marL="0" indent="0">
              <a:spcBef>
                <a:spcPts val="0"/>
              </a:spcBef>
              <a:buFont typeface="Wingdings" panose="05000000000000000000" pitchFamily="2" charset="2"/>
              <a:buNone/>
              <a:defRPr/>
            </a:pPr>
            <a:endParaRPr lang="tr-TR" altLang="tr-TR" dirty="0">
              <a:latin typeface="Arial" panose="020B0604020202020204" pitchFamily="34" charset="0"/>
              <a:cs typeface="Arial" panose="020B0604020202020204" pitchFamily="34" charset="0"/>
            </a:endParaRPr>
          </a:p>
        </p:txBody>
      </p:sp>
      <p:sp>
        <p:nvSpPr>
          <p:cNvPr id="6" name="Rectangle 2"/>
          <p:cNvSpPr txBox="1">
            <a:spLocks noChangeArrowheads="1"/>
          </p:cNvSpPr>
          <p:nvPr/>
        </p:nvSpPr>
        <p:spPr>
          <a:xfrm>
            <a:off x="514350" y="277813"/>
            <a:ext cx="9258300" cy="7747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tr-TR" altLang="tr-TR" b="1" dirty="0" smtClean="0">
                <a:effectLst>
                  <a:outerShdw blurRad="38100" dist="38100" dir="2700000" algn="tl">
                    <a:srgbClr val="C0C0C0"/>
                  </a:outerShdw>
                </a:effectLst>
              </a:rPr>
              <a:t>HUKUK KAVRAMI</a:t>
            </a:r>
            <a:endParaRPr lang="tr-TR" altLang="tr-TR" b="1" dirty="0">
              <a:effectLst>
                <a:outerShdw blurRad="38100" dist="38100" dir="2700000" algn="tl">
                  <a:srgbClr val="C0C0C0"/>
                </a:outerShdw>
              </a:effectLst>
            </a:endParaRPr>
          </a:p>
        </p:txBody>
      </p:sp>
    </p:spTree>
    <p:extLst>
      <p:ext uri="{BB962C8B-B14F-4D97-AF65-F5344CB8AC3E}">
        <p14:creationId xmlns:p14="http://schemas.microsoft.com/office/powerpoint/2010/main" val="9996610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2244" y="342547"/>
            <a:ext cx="7696200" cy="808919"/>
          </a:xfrm>
        </p:spPr>
        <p:txBody>
          <a:bodyPr/>
          <a:lstStyle/>
          <a:p>
            <a:pPr algn="ctr"/>
            <a:r>
              <a:rPr lang="tr-TR" altLang="tr-TR" b="1" dirty="0">
                <a:effectLst>
                  <a:outerShdw blurRad="38100" dist="38100" dir="2700000" algn="tl">
                    <a:srgbClr val="C0C0C0"/>
                  </a:outerShdw>
                </a:effectLst>
                <a:latin typeface="Arial" panose="020B0604020202020204" pitchFamily="34" charset="0"/>
                <a:cs typeface="Arial" panose="020B0604020202020204" pitchFamily="34" charset="0"/>
              </a:rPr>
              <a:t>Özel Hukukun Dalları</a:t>
            </a:r>
            <a:endParaRPr lang="bs-Latn-BA"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a:defRPr/>
            </a:pPr>
            <a:r>
              <a:rPr lang="tr-TR" altLang="tr-TR" dirty="0">
                <a:effectLst>
                  <a:outerShdw blurRad="38100" dist="38100" dir="2700000" algn="tl">
                    <a:srgbClr val="C0C0C0"/>
                  </a:outerShdw>
                </a:effectLst>
                <a:latin typeface="Arial" panose="020B0604020202020204" pitchFamily="34" charset="0"/>
                <a:cs typeface="Arial" panose="020B0604020202020204" pitchFamily="34" charset="0"/>
              </a:rPr>
              <a:t>Medenî hukuk</a:t>
            </a:r>
          </a:p>
          <a:p>
            <a:pPr>
              <a:defRPr/>
            </a:pPr>
            <a:r>
              <a:rPr lang="tr-TR" altLang="tr-TR" dirty="0">
                <a:effectLst>
                  <a:outerShdw blurRad="38100" dist="38100" dir="2700000" algn="tl">
                    <a:srgbClr val="C0C0C0"/>
                  </a:outerShdw>
                </a:effectLst>
                <a:latin typeface="Arial" panose="020B0604020202020204" pitchFamily="34" charset="0"/>
                <a:cs typeface="Arial" panose="020B0604020202020204" pitchFamily="34" charset="0"/>
              </a:rPr>
              <a:t>Borçlar hukuku</a:t>
            </a:r>
          </a:p>
          <a:p>
            <a:pPr>
              <a:defRPr/>
            </a:pPr>
            <a:r>
              <a:rPr lang="tr-TR" altLang="tr-TR" dirty="0">
                <a:effectLst>
                  <a:outerShdw blurRad="38100" dist="38100" dir="2700000" algn="tl">
                    <a:srgbClr val="C0C0C0"/>
                  </a:outerShdw>
                </a:effectLst>
                <a:latin typeface="Arial" panose="020B0604020202020204" pitchFamily="34" charset="0"/>
                <a:cs typeface="Arial" panose="020B0604020202020204" pitchFamily="34" charset="0"/>
              </a:rPr>
              <a:t>Ticaret hukuku</a:t>
            </a:r>
          </a:p>
          <a:p>
            <a:pPr>
              <a:defRPr/>
            </a:pPr>
            <a:r>
              <a:rPr lang="tr-TR" altLang="tr-TR" dirty="0">
                <a:effectLst>
                  <a:outerShdw blurRad="38100" dist="38100" dir="2700000" algn="tl">
                    <a:srgbClr val="C0C0C0"/>
                  </a:outerShdw>
                </a:effectLst>
                <a:latin typeface="Arial" panose="020B0604020202020204" pitchFamily="34" charset="0"/>
                <a:cs typeface="Arial" panose="020B0604020202020204" pitchFamily="34" charset="0"/>
              </a:rPr>
              <a:t>Devletler özel hukuku (Uluslararası özel hukuk, milletlerarası özel hukuk)</a:t>
            </a:r>
          </a:p>
          <a:p>
            <a:pPr>
              <a:defRPr/>
            </a:pPr>
            <a:r>
              <a:rPr lang="tr-TR" altLang="tr-TR" dirty="0">
                <a:effectLst>
                  <a:outerShdw blurRad="38100" dist="38100" dir="2700000" algn="tl">
                    <a:srgbClr val="C0C0C0"/>
                  </a:outerShdw>
                </a:effectLst>
                <a:latin typeface="Arial" panose="020B0604020202020204" pitchFamily="34" charset="0"/>
                <a:cs typeface="Arial" panose="020B0604020202020204" pitchFamily="34" charset="0"/>
              </a:rPr>
              <a:t>Fikrî hukuk</a:t>
            </a:r>
          </a:p>
          <a:p>
            <a:pPr marL="0" indent="0">
              <a:buNone/>
            </a:pPr>
            <a:endParaRPr lang="bs-Latn-BA"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303093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5845" y="398992"/>
            <a:ext cx="9242778" cy="842786"/>
          </a:xfrm>
        </p:spPr>
        <p:txBody>
          <a:bodyPr>
            <a:normAutofit fontScale="90000"/>
          </a:bodyPr>
          <a:lstStyle/>
          <a:p>
            <a:r>
              <a:rPr lang="tr-TR" altLang="tr-TR" b="1" dirty="0">
                <a:effectLst>
                  <a:outerShdw blurRad="38100" dist="38100" dir="2700000" algn="tl">
                    <a:srgbClr val="C0C0C0"/>
                  </a:outerShdw>
                </a:effectLst>
                <a:latin typeface="Arial" panose="020B0604020202020204" pitchFamily="34" charset="0"/>
                <a:cs typeface="Arial" panose="020B0604020202020204" pitchFamily="34" charset="0"/>
              </a:rPr>
              <a:t>Karma Nitelikteki Hukuk Dalları</a:t>
            </a:r>
            <a:br>
              <a:rPr lang="tr-TR" altLang="tr-TR" b="1" dirty="0">
                <a:effectLst>
                  <a:outerShdw blurRad="38100" dist="38100" dir="2700000" algn="tl">
                    <a:srgbClr val="C0C0C0"/>
                  </a:outerShdw>
                </a:effectLst>
                <a:latin typeface="Arial" panose="020B0604020202020204" pitchFamily="34" charset="0"/>
                <a:cs typeface="Arial" panose="020B0604020202020204" pitchFamily="34" charset="0"/>
              </a:rPr>
            </a:br>
            <a:endParaRPr lang="bs-Latn-BA"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tr-TR" altLang="tr-TR" dirty="0">
                <a:effectLst>
                  <a:outerShdw blurRad="38100" dist="38100" dir="2700000" algn="tl">
                    <a:srgbClr val="C0C0C0"/>
                  </a:outerShdw>
                </a:effectLst>
                <a:latin typeface="Arial" panose="020B0604020202020204" pitchFamily="34" charset="0"/>
                <a:cs typeface="Arial" panose="020B0604020202020204" pitchFamily="34" charset="0"/>
              </a:rPr>
              <a:t>İş hukuku ve sosyal güvenlik hukuku</a:t>
            </a:r>
          </a:p>
          <a:p>
            <a:r>
              <a:rPr lang="tr-TR" altLang="tr-TR" dirty="0">
                <a:effectLst>
                  <a:outerShdw blurRad="38100" dist="38100" dir="2700000" algn="tl">
                    <a:srgbClr val="C0C0C0"/>
                  </a:outerShdw>
                </a:effectLst>
                <a:latin typeface="Arial" panose="020B0604020202020204" pitchFamily="34" charset="0"/>
                <a:cs typeface="Arial" panose="020B0604020202020204" pitchFamily="34" charset="0"/>
              </a:rPr>
              <a:t>Toprak hukuku</a:t>
            </a:r>
          </a:p>
          <a:p>
            <a:r>
              <a:rPr lang="tr-TR" altLang="tr-TR" dirty="0">
                <a:effectLst>
                  <a:outerShdw blurRad="38100" dist="38100" dir="2700000" algn="tl">
                    <a:srgbClr val="C0C0C0"/>
                  </a:outerShdw>
                </a:effectLst>
                <a:latin typeface="Arial" panose="020B0604020202020204" pitchFamily="34" charset="0"/>
                <a:cs typeface="Arial" panose="020B0604020202020204" pitchFamily="34" charset="0"/>
              </a:rPr>
              <a:t>Hava hukuku</a:t>
            </a:r>
          </a:p>
          <a:p>
            <a:endParaRPr lang="bs-Latn-BA"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563127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7546"/>
            <a:ext cx="10515600" cy="764274"/>
          </a:xfrm>
        </p:spPr>
        <p:txBody>
          <a:bodyPr>
            <a:normAutofit/>
          </a:bodyPr>
          <a:lstStyle/>
          <a:p>
            <a:pPr algn="ctr"/>
            <a:r>
              <a:rPr lang="tr-TR" b="1" dirty="0" smtClean="0">
                <a:latin typeface="Arial" panose="020B0604020202020204" pitchFamily="34" charset="0"/>
                <a:cs typeface="Arial" panose="020B0604020202020204" pitchFamily="34" charset="0"/>
              </a:rPr>
              <a:t>MEDENI HUKUK</a:t>
            </a:r>
            <a:endParaRPr lang="bs-Latn-BA"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73607" y="1091820"/>
            <a:ext cx="11444785" cy="5636358"/>
          </a:xfrm>
        </p:spPr>
        <p:txBody>
          <a:bodyPr>
            <a:normAutofit fontScale="85000" lnSpcReduction="10000"/>
          </a:bodyPr>
          <a:lstStyle/>
          <a:p>
            <a:pPr marL="0" indent="0">
              <a:buNone/>
            </a:pPr>
            <a:r>
              <a:rPr lang="tr-TR" b="1" dirty="0" smtClean="0">
                <a:latin typeface="Arial" panose="020B0604020202020204" pitchFamily="34" charset="0"/>
                <a:cs typeface="Arial" panose="020B0604020202020204" pitchFamily="34" charset="0"/>
              </a:rPr>
              <a:t>1-MEDENI HUKUKUN TANIMI</a:t>
            </a:r>
          </a:p>
          <a:p>
            <a:pPr marL="0" indent="0">
              <a:buNone/>
            </a:pPr>
            <a:r>
              <a:rPr lang="tr-TR" dirty="0" smtClean="0">
                <a:latin typeface="Arial" panose="020B0604020202020204" pitchFamily="34" charset="0"/>
                <a:cs typeface="Arial" panose="020B0604020202020204" pitchFamily="34" charset="0"/>
              </a:rPr>
              <a:t>Kişiliğin (şahsiyetin) kazanılmasından kaybına kadar, kişilerin eşit statüde yer alarak tarafı oldukları ilişkilerin hemen hemen tümünü düzenleyen kurallar takımı.</a:t>
            </a:r>
          </a:p>
          <a:p>
            <a:pPr marL="0" indent="0">
              <a:buNone/>
            </a:pPr>
            <a:endParaRPr lang="tr-TR" b="1" dirty="0" smtClean="0">
              <a:latin typeface="Arial" panose="020B0604020202020204" pitchFamily="34" charset="0"/>
              <a:cs typeface="Arial" panose="020B0604020202020204" pitchFamily="34" charset="0"/>
            </a:endParaRPr>
          </a:p>
          <a:p>
            <a:pPr marL="0" indent="0">
              <a:buNone/>
            </a:pPr>
            <a:r>
              <a:rPr lang="tr-TR" altLang="tr-TR" sz="2600" b="1" dirty="0">
                <a:latin typeface="Arial" panose="020B0604020202020204" pitchFamily="34" charset="0"/>
                <a:cs typeface="Arial" panose="020B0604020202020204" pitchFamily="34" charset="0"/>
              </a:rPr>
              <a:t>Medeni Hukukun Düzenleniş Tarzı ve Bu Sistemler İçinde Türk Medeni Hukukunun </a:t>
            </a:r>
            <a:r>
              <a:rPr lang="tr-TR" altLang="tr-TR" sz="2600" b="1" dirty="0" smtClean="0">
                <a:latin typeface="Arial" panose="020B0604020202020204" pitchFamily="34" charset="0"/>
                <a:cs typeface="Arial" panose="020B0604020202020204" pitchFamily="34" charset="0"/>
              </a:rPr>
              <a:t>Yeri</a:t>
            </a:r>
            <a:endParaRPr lang="tr-TR" altLang="tr-TR" sz="2600" b="1" dirty="0">
              <a:latin typeface="Arial" panose="020B0604020202020204" pitchFamily="34" charset="0"/>
              <a:cs typeface="Arial" panose="020B0604020202020204" pitchFamily="34" charset="0"/>
            </a:endParaRPr>
          </a:p>
          <a:p>
            <a:pPr>
              <a:buFontTx/>
              <a:buChar char="•"/>
            </a:pPr>
            <a:r>
              <a:rPr lang="tr-TR" altLang="tr-TR" sz="2600" dirty="0">
                <a:latin typeface="Arial" panose="020B0604020202020204" pitchFamily="34" charset="0"/>
                <a:cs typeface="Arial" panose="020B0604020202020204" pitchFamily="34" charset="0"/>
              </a:rPr>
              <a:t>Roma/cermen hukuk sistemi</a:t>
            </a:r>
          </a:p>
          <a:p>
            <a:pPr>
              <a:buNone/>
            </a:pPr>
            <a:r>
              <a:rPr lang="tr-TR" altLang="sr-Latn-RS" sz="2600" dirty="0">
                <a:latin typeface="Arial" panose="020B0604020202020204" pitchFamily="34" charset="0"/>
                <a:cs typeface="Arial" panose="020B0604020202020204" pitchFamily="34" charset="0"/>
              </a:rPr>
              <a:t>Bu sistemin temeli Romalılar tarafından geliştirilip yüzyıllar boyunca uygulanmıştır.Medeni Hukuk kuralları, Corpus Juris Civilis adı altında bir külliyatta yazıya dökülmüştür. Bu gelenek hâlen devam etmektedir.1 Ocak 2002’de Türk Medeni Kanunu'na ve 1 Temmuz 2012’de de Türk Borçlar Kanunu'na bırakmışlardır</a:t>
            </a:r>
          </a:p>
          <a:p>
            <a:pPr>
              <a:buNone/>
            </a:pPr>
            <a:endParaRPr lang="tr-TR" altLang="tr-TR" sz="2600" dirty="0">
              <a:latin typeface="Arial" panose="020B0604020202020204" pitchFamily="34" charset="0"/>
              <a:cs typeface="Arial" panose="020B0604020202020204" pitchFamily="34" charset="0"/>
            </a:endParaRPr>
          </a:p>
          <a:p>
            <a:pPr>
              <a:buFontTx/>
              <a:buChar char="•"/>
            </a:pPr>
            <a:r>
              <a:rPr lang="tr-TR" altLang="tr-TR" sz="2600" dirty="0">
                <a:latin typeface="Arial" panose="020B0604020202020204" pitchFamily="34" charset="0"/>
                <a:cs typeface="Arial" panose="020B0604020202020204" pitchFamily="34" charset="0"/>
              </a:rPr>
              <a:t>Anglo/sakson hukuk sistemi </a:t>
            </a:r>
          </a:p>
          <a:p>
            <a:pPr>
              <a:buNone/>
            </a:pPr>
            <a:r>
              <a:rPr lang="tr-TR" altLang="sr-Latn-RS" sz="2600" dirty="0">
                <a:latin typeface="Arial" panose="020B0604020202020204" pitchFamily="34" charset="0"/>
                <a:cs typeface="Arial" panose="020B0604020202020204" pitchFamily="34" charset="0"/>
              </a:rPr>
              <a:t>Bugün İngiltere, ABD, Yeni Zelanda gibi ülkelerde egemendir. Bu hukuk kuralları yazılıdır.Ve mahkemelere dayalıdır. Mahkeme kararları örf ve adet'in etkisiyle </a:t>
            </a:r>
            <a:r>
              <a:rPr lang="tr-TR" altLang="sr-Latn-RS" sz="2600" dirty="0" smtClean="0">
                <a:latin typeface="Arial" panose="020B0604020202020204" pitchFamily="34" charset="0"/>
                <a:cs typeface="Arial" panose="020B0604020202020204" pitchFamily="34" charset="0"/>
              </a:rPr>
              <a:t>şekillenir</a:t>
            </a:r>
            <a:endParaRPr lang="tr-TR" altLang="tr-TR" dirty="0">
              <a:latin typeface="Arial" panose="020B0604020202020204" pitchFamily="34" charset="0"/>
              <a:cs typeface="Arial" panose="020B0604020202020204" pitchFamily="34" charset="0"/>
            </a:endParaRPr>
          </a:p>
          <a:p>
            <a:pPr marL="0" indent="0">
              <a:buNone/>
            </a:pPr>
            <a:endParaRPr lang="tr-TR" dirty="0" smtClean="0">
              <a:latin typeface="Arial" panose="020B0604020202020204" pitchFamily="34" charset="0"/>
              <a:cs typeface="Arial" panose="020B0604020202020204" pitchFamily="34" charset="0"/>
            </a:endParaRPr>
          </a:p>
          <a:p>
            <a:pPr marL="0" indent="0">
              <a:buNone/>
            </a:pPr>
            <a:endParaRPr lang="tr-TR"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407535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9585" y="501793"/>
            <a:ext cx="10515600" cy="4351338"/>
          </a:xfrm>
        </p:spPr>
        <p:txBody>
          <a:bodyPr>
            <a:normAutofit fontScale="85000" lnSpcReduction="20000"/>
          </a:bodyPr>
          <a:lstStyle/>
          <a:p>
            <a:pPr>
              <a:buFontTx/>
              <a:buChar char="•"/>
            </a:pPr>
            <a:r>
              <a:rPr lang="tr-TR" altLang="tr-TR" dirty="0">
                <a:effectLst>
                  <a:outerShdw blurRad="38100" dist="38100" dir="2700000" algn="tl">
                    <a:srgbClr val="C0C0C0"/>
                  </a:outerShdw>
                </a:effectLst>
                <a:latin typeface="Arial" panose="020B0604020202020204" pitchFamily="34" charset="0"/>
                <a:cs typeface="Arial" panose="020B0604020202020204" pitchFamily="34" charset="0"/>
              </a:rPr>
              <a:t>İslam hukuku</a:t>
            </a:r>
          </a:p>
          <a:p>
            <a:pPr>
              <a:buNone/>
            </a:pPr>
            <a:r>
              <a:rPr lang="tr-TR" altLang="sr-Latn-RS" dirty="0">
                <a:latin typeface="Arial" panose="020B0604020202020204" pitchFamily="34" charset="0"/>
                <a:cs typeface="Arial" panose="020B0604020202020204" pitchFamily="34" charset="0"/>
              </a:rPr>
              <a:t>İslam ülkelerinde etkili olan hukuk sistemidir. Ülkemiz de 1926 yılında Medeni Kanun yürürlüğe girene dek bu sistemin etkisi altındaydı. Bu sistemde hukuk kaynakları Kur’an-ı Kerim, sünnet, icma ve kıyastır. Bu hukuk sistemi daha çok kazuistik yönteme uygun olarak gelişmiştir.</a:t>
            </a:r>
            <a:br>
              <a:rPr lang="tr-TR" altLang="sr-Latn-RS" dirty="0">
                <a:latin typeface="Arial" panose="020B0604020202020204" pitchFamily="34" charset="0"/>
                <a:cs typeface="Arial" panose="020B0604020202020204" pitchFamily="34" charset="0"/>
              </a:rPr>
            </a:br>
            <a:endParaRPr lang="tr-TR" altLang="tr-TR" dirty="0">
              <a:effectLst>
                <a:outerShdw blurRad="38100" dist="38100" dir="2700000" algn="tl">
                  <a:srgbClr val="C0C0C0"/>
                </a:outerShdw>
              </a:effectLst>
              <a:latin typeface="Arial" panose="020B0604020202020204" pitchFamily="34" charset="0"/>
              <a:cs typeface="Arial" panose="020B0604020202020204" pitchFamily="34" charset="0"/>
            </a:endParaRPr>
          </a:p>
          <a:p>
            <a:pPr>
              <a:buFontTx/>
              <a:buChar char="•"/>
            </a:pPr>
            <a:r>
              <a:rPr lang="tr-TR" altLang="tr-TR" dirty="0">
                <a:effectLst>
                  <a:outerShdw blurRad="38100" dist="38100" dir="2700000" algn="tl">
                    <a:srgbClr val="C0C0C0"/>
                  </a:outerShdw>
                </a:effectLst>
                <a:latin typeface="Arial" panose="020B0604020202020204" pitchFamily="34" charset="0"/>
                <a:cs typeface="Arial" panose="020B0604020202020204" pitchFamily="34" charset="0"/>
              </a:rPr>
              <a:t>Sosyalist hukuk sistemi</a:t>
            </a:r>
          </a:p>
          <a:p>
            <a:pPr>
              <a:buNone/>
            </a:pPr>
            <a:r>
              <a:rPr lang="tr-TR" altLang="sr-Latn-RS" dirty="0">
                <a:latin typeface="Arial" panose="020B0604020202020204" pitchFamily="34" charset="0"/>
                <a:cs typeface="Arial" panose="020B0604020202020204" pitchFamily="34" charset="0"/>
              </a:rPr>
              <a:t>Sosyalist rejimi benimseyen ülkelerde uygulanmıştır.</a:t>
            </a:r>
            <a:r>
              <a:rPr lang="bs-Latn-BA" altLang="sr-Latn-RS" dirty="0">
                <a:latin typeface="Arial" panose="020B0604020202020204" pitchFamily="34" charset="0"/>
                <a:cs typeface="Arial" panose="020B0604020202020204" pitchFamily="34" charset="0"/>
              </a:rPr>
              <a:t> </a:t>
            </a:r>
            <a:r>
              <a:rPr lang="tr-TR" altLang="sr-Latn-RS" dirty="0">
                <a:latin typeface="Arial" panose="020B0604020202020204" pitchFamily="34" charset="0"/>
                <a:cs typeface="Arial" panose="020B0604020202020204" pitchFamily="34" charset="0"/>
              </a:rPr>
              <a:t>İrade özgürlüğü, hukuki ilişkilerde tarafların eşitliği gibi ilkeler yerine, toplum çıkarının ön planda tutulması ilkesi belirginlik kazanmıştır.</a:t>
            </a:r>
            <a:br>
              <a:rPr lang="tr-TR" altLang="sr-Latn-RS" dirty="0">
                <a:latin typeface="Arial" panose="020B0604020202020204" pitchFamily="34" charset="0"/>
                <a:cs typeface="Arial" panose="020B0604020202020204" pitchFamily="34" charset="0"/>
              </a:rPr>
            </a:br>
            <a:endParaRPr lang="tr-TR" altLang="tr-TR" dirty="0">
              <a:effectLst>
                <a:outerShdw blurRad="38100" dist="38100" dir="2700000" algn="tl">
                  <a:srgbClr val="C0C0C0"/>
                </a:outerShdw>
              </a:effectLst>
              <a:latin typeface="Arial" panose="020B0604020202020204" pitchFamily="34" charset="0"/>
              <a:cs typeface="Arial" panose="020B0604020202020204" pitchFamily="34" charset="0"/>
            </a:endParaRPr>
          </a:p>
          <a:p>
            <a:pPr>
              <a:buFontTx/>
              <a:buChar char="•"/>
            </a:pPr>
            <a:r>
              <a:rPr lang="tr-TR" altLang="tr-TR" dirty="0">
                <a:effectLst>
                  <a:outerShdw blurRad="38100" dist="38100" dir="2700000" algn="tl">
                    <a:srgbClr val="C0C0C0"/>
                  </a:outerShdw>
                </a:effectLst>
                <a:latin typeface="Arial" panose="020B0604020202020204" pitchFamily="34" charset="0"/>
                <a:cs typeface="Arial" panose="020B0604020202020204" pitchFamily="34" charset="0"/>
              </a:rPr>
              <a:t>Türkiye’nin bu sistemler içindeki yeri</a:t>
            </a:r>
          </a:p>
          <a:p>
            <a:pPr>
              <a:buNone/>
            </a:pPr>
            <a:r>
              <a:rPr lang="tr-TR" altLang="sr-Latn-RS" dirty="0">
                <a:latin typeface="Arial" panose="020B0604020202020204" pitchFamily="34" charset="0"/>
                <a:cs typeface="Arial" panose="020B0604020202020204" pitchFamily="34" charset="0"/>
              </a:rPr>
              <a:t>Türkiye 1926 yılından bu yana Kara Avrupası Hukuk Sistemi’ne dâhildir </a:t>
            </a:r>
            <a:endParaRPr lang="tr-TR" altLang="tr-TR" dirty="0">
              <a:effectLst>
                <a:outerShdw blurRad="38100" dist="38100" dir="2700000" algn="tl">
                  <a:srgbClr val="C0C0C0"/>
                </a:outerShdw>
              </a:effectLst>
              <a:latin typeface="Arial" panose="020B0604020202020204" pitchFamily="34" charset="0"/>
              <a:cs typeface="Arial" panose="020B0604020202020204" pitchFamily="34" charset="0"/>
            </a:endParaRPr>
          </a:p>
          <a:p>
            <a:endParaRPr lang="bs-Latn-BA"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707032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9585" y="256132"/>
            <a:ext cx="11657926" cy="6370446"/>
          </a:xfrm>
        </p:spPr>
        <p:txBody>
          <a:bodyPr>
            <a:normAutofit fontScale="92500" lnSpcReduction="10000"/>
          </a:bodyPr>
          <a:lstStyle/>
          <a:p>
            <a:pPr marL="0" indent="0">
              <a:buNone/>
            </a:pPr>
            <a:r>
              <a:rPr lang="tr-TR" b="1" dirty="0">
                <a:latin typeface="Arial" panose="020B0604020202020204" pitchFamily="34" charset="0"/>
                <a:cs typeface="Arial" panose="020B0604020202020204" pitchFamily="34" charset="0"/>
              </a:rPr>
              <a:t>2-MEDENİ HUKUKUN GENEL SİSTEMİ İÇİNDEKİ </a:t>
            </a:r>
            <a:r>
              <a:rPr lang="tr-TR" b="1" dirty="0" smtClean="0">
                <a:latin typeface="Arial" panose="020B0604020202020204" pitchFamily="34" charset="0"/>
                <a:cs typeface="Arial" panose="020B0604020202020204" pitchFamily="34" charset="0"/>
              </a:rPr>
              <a:t>YERİ</a:t>
            </a:r>
          </a:p>
          <a:p>
            <a:pPr marL="0" indent="0">
              <a:buNone/>
            </a:pPr>
            <a:r>
              <a:rPr lang="tr-TR" dirty="0" smtClean="0">
                <a:latin typeface="Arial" panose="020B0604020202020204" pitchFamily="34" charset="0"/>
                <a:cs typeface="Arial" panose="020B0604020202020204" pitchFamily="34" charset="0"/>
              </a:rPr>
              <a:t>Eşitlik ilkesi üzerine tarafların ilişkilere ilgilendiğinden dolayı ‘’özel’’ hukuk sisteminde yer alır</a:t>
            </a:r>
          </a:p>
          <a:p>
            <a:pPr marL="0" indent="0">
              <a:buNone/>
            </a:pPr>
            <a:endParaRPr lang="tr-TR" dirty="0">
              <a:latin typeface="Arial" panose="020B0604020202020204" pitchFamily="34" charset="0"/>
              <a:cs typeface="Arial" panose="020B0604020202020204" pitchFamily="34" charset="0"/>
            </a:endParaRPr>
          </a:p>
          <a:p>
            <a:pPr marL="0" indent="0">
              <a:buNone/>
            </a:pPr>
            <a:r>
              <a:rPr lang="tr-TR" b="1" dirty="0">
                <a:latin typeface="Arial" panose="020B0604020202020204" pitchFamily="34" charset="0"/>
                <a:cs typeface="Arial" panose="020B0604020202020204" pitchFamily="34" charset="0"/>
              </a:rPr>
              <a:t>3-MEDENİ HUKUKUN DİĞER HUKUK DALLARI İLE </a:t>
            </a:r>
            <a:r>
              <a:rPr lang="tr-TR" b="1" dirty="0" smtClean="0">
                <a:latin typeface="Arial" panose="020B0604020202020204" pitchFamily="34" charset="0"/>
                <a:cs typeface="Arial" panose="020B0604020202020204" pitchFamily="34" charset="0"/>
              </a:rPr>
              <a:t>İLİŞKİSİ</a:t>
            </a:r>
          </a:p>
          <a:p>
            <a:pPr marL="0" indent="0">
              <a:buNone/>
            </a:pPr>
            <a:r>
              <a:rPr lang="tr-TR" dirty="0" smtClean="0">
                <a:latin typeface="Arial" panose="020B0604020202020204" pitchFamily="34" charset="0"/>
                <a:cs typeface="Arial" panose="020B0604020202020204" pitchFamily="34" charset="0"/>
              </a:rPr>
              <a:t>Anayasa, İş Kanununa, Ticaret Kanununa ve öylelikle </a:t>
            </a:r>
            <a:r>
              <a:rPr lang="tr-TR" dirty="0" err="1" smtClean="0">
                <a:latin typeface="Arial" panose="020B0604020202020204" pitchFamily="34" charset="0"/>
                <a:cs typeface="Arial" panose="020B0604020202020204" pitchFamily="34" charset="0"/>
              </a:rPr>
              <a:t>Bor.lar</a:t>
            </a:r>
            <a:r>
              <a:rPr lang="tr-TR" dirty="0" smtClean="0">
                <a:latin typeface="Arial" panose="020B0604020202020204" pitchFamily="34" charset="0"/>
                <a:cs typeface="Arial" panose="020B0604020202020204" pitchFamily="34" charset="0"/>
              </a:rPr>
              <a:t> Kanununa yakın şekilde bağlılık gösteriyor.</a:t>
            </a:r>
          </a:p>
          <a:p>
            <a:pPr marL="0" indent="0">
              <a:buNone/>
            </a:pPr>
            <a:endParaRPr lang="tr-TR" dirty="0">
              <a:latin typeface="Arial" panose="020B0604020202020204" pitchFamily="34" charset="0"/>
              <a:cs typeface="Arial" panose="020B0604020202020204" pitchFamily="34" charset="0"/>
            </a:endParaRPr>
          </a:p>
          <a:p>
            <a:pPr marL="0" indent="0">
              <a:buNone/>
            </a:pPr>
            <a:r>
              <a:rPr lang="tr-TR" b="1" dirty="0">
                <a:latin typeface="Arial" panose="020B0604020202020204" pitchFamily="34" charset="0"/>
                <a:cs typeface="Arial" panose="020B0604020202020204" pitchFamily="34" charset="0"/>
              </a:rPr>
              <a:t>4-MEDENİ HUKUKUN KONUSU VE KAPSAMI</a:t>
            </a:r>
          </a:p>
          <a:p>
            <a:pPr marL="0" indent="0">
              <a:buNone/>
            </a:pPr>
            <a:r>
              <a:rPr lang="tr-TR" dirty="0">
                <a:latin typeface="Arial" panose="020B0604020202020204" pitchFamily="34" charset="0"/>
                <a:cs typeface="Arial" panose="020B0604020202020204" pitchFamily="34" charset="0"/>
              </a:rPr>
              <a:t>	a) Başlangıç hükümleri</a:t>
            </a:r>
          </a:p>
          <a:p>
            <a:pPr marL="0" indent="0">
              <a:buNone/>
            </a:pPr>
            <a:r>
              <a:rPr lang="tr-TR" dirty="0">
                <a:latin typeface="Arial" panose="020B0604020202020204" pitchFamily="34" charset="0"/>
                <a:cs typeface="Arial" panose="020B0604020202020204" pitchFamily="34" charset="0"/>
              </a:rPr>
              <a:t>	b) Kişilik hukuku</a:t>
            </a:r>
          </a:p>
          <a:p>
            <a:pPr marL="0" indent="0">
              <a:buNone/>
            </a:pPr>
            <a:r>
              <a:rPr lang="tr-TR" dirty="0">
                <a:latin typeface="Arial" panose="020B0604020202020204" pitchFamily="34" charset="0"/>
                <a:cs typeface="Arial" panose="020B0604020202020204" pitchFamily="34" charset="0"/>
              </a:rPr>
              <a:t>	c) Aile hukuku</a:t>
            </a:r>
          </a:p>
          <a:p>
            <a:pPr marL="0" indent="0">
              <a:buNone/>
            </a:pPr>
            <a:r>
              <a:rPr lang="tr-TR" dirty="0">
                <a:latin typeface="Arial" panose="020B0604020202020204" pitchFamily="34" charset="0"/>
                <a:cs typeface="Arial" panose="020B0604020202020204" pitchFamily="34" charset="0"/>
              </a:rPr>
              <a:t>	d) eşya hukuku</a:t>
            </a:r>
          </a:p>
          <a:p>
            <a:pPr marL="0" indent="0">
              <a:buNone/>
            </a:pPr>
            <a:r>
              <a:rPr lang="tr-TR" dirty="0">
                <a:latin typeface="Arial" panose="020B0604020202020204" pitchFamily="34" charset="0"/>
                <a:cs typeface="Arial" panose="020B0604020202020204" pitchFamily="34" charset="0"/>
              </a:rPr>
              <a:t>	e) Miras hukuku</a:t>
            </a:r>
          </a:p>
          <a:p>
            <a:pPr marL="0" indent="0">
              <a:buNone/>
            </a:pPr>
            <a:r>
              <a:rPr lang="tr-TR" dirty="0">
                <a:latin typeface="Arial" panose="020B0604020202020204" pitchFamily="34" charset="0"/>
                <a:cs typeface="Arial" panose="020B0604020202020204" pitchFamily="34" charset="0"/>
              </a:rPr>
              <a:t>	f) </a:t>
            </a:r>
            <a:r>
              <a:rPr lang="tr-TR" dirty="0" smtClean="0">
                <a:latin typeface="Arial" panose="020B0604020202020204" pitchFamily="34" charset="0"/>
                <a:cs typeface="Arial" panose="020B0604020202020204" pitchFamily="34" charset="0"/>
              </a:rPr>
              <a:t>Borçlar </a:t>
            </a:r>
            <a:r>
              <a:rPr lang="tr-TR" dirty="0">
                <a:latin typeface="Arial" panose="020B0604020202020204" pitchFamily="34" charset="0"/>
                <a:cs typeface="Arial" panose="020B0604020202020204" pitchFamily="34" charset="0"/>
              </a:rPr>
              <a:t>hukuku</a:t>
            </a:r>
            <a:endParaRPr lang="bs-Latn-BA" dirty="0">
              <a:latin typeface="Arial" panose="020B0604020202020204" pitchFamily="34" charset="0"/>
              <a:cs typeface="Arial" panose="020B0604020202020204" pitchFamily="34" charset="0"/>
            </a:endParaRPr>
          </a:p>
          <a:p>
            <a:endParaRPr lang="bs-Latn-BA"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351356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2466" y="425802"/>
            <a:ext cx="10515600" cy="5591175"/>
          </a:xfrm>
        </p:spPr>
        <p:txBody>
          <a:bodyPr>
            <a:normAutofit/>
          </a:bodyPr>
          <a:lstStyle/>
          <a:p>
            <a:pPr marL="0" indent="0">
              <a:buNone/>
            </a:pPr>
            <a:r>
              <a:rPr lang="tr-TR" b="1" dirty="0">
                <a:latin typeface="Arial" panose="020B0604020202020204" pitchFamily="34" charset="0"/>
                <a:cs typeface="Arial" panose="020B0604020202020204" pitchFamily="34" charset="0"/>
              </a:rPr>
              <a:t>4-MEDENİ HUKUKUN KONUSU VE KAPSAMI</a:t>
            </a:r>
          </a:p>
          <a:p>
            <a:pPr marL="0" indent="0">
              <a:buNone/>
            </a:pPr>
            <a:r>
              <a:rPr lang="tr-TR" dirty="0">
                <a:latin typeface="Arial" panose="020B0604020202020204" pitchFamily="34" charset="0"/>
                <a:cs typeface="Arial" panose="020B0604020202020204" pitchFamily="34" charset="0"/>
              </a:rPr>
              <a:t>	a) Başlangıç hükümleri</a:t>
            </a:r>
          </a:p>
          <a:p>
            <a:pPr marL="0" indent="0">
              <a:buNone/>
            </a:pPr>
            <a:r>
              <a:rPr lang="tr-TR" dirty="0">
                <a:latin typeface="Arial" panose="020B0604020202020204" pitchFamily="34" charset="0"/>
                <a:cs typeface="Arial" panose="020B0604020202020204" pitchFamily="34" charset="0"/>
              </a:rPr>
              <a:t>	b) Kişilik </a:t>
            </a:r>
            <a:r>
              <a:rPr lang="tr-TR" dirty="0" smtClean="0">
                <a:latin typeface="Arial" panose="020B0604020202020204" pitchFamily="34" charset="0"/>
                <a:cs typeface="Arial" panose="020B0604020202020204" pitchFamily="34" charset="0"/>
              </a:rPr>
              <a:t>hukuku: kişiliğin kazanılması, </a:t>
            </a:r>
            <a:r>
              <a:rPr lang="tr-TR" dirty="0" err="1" smtClean="0">
                <a:latin typeface="Arial" panose="020B0604020202020204" pitchFamily="34" charset="0"/>
                <a:cs typeface="Arial" panose="020B0604020202020204" pitchFamily="34" charset="0"/>
              </a:rPr>
              <a:t>keybedilmesi</a:t>
            </a:r>
            <a:r>
              <a:rPr lang="tr-TR" dirty="0" smtClean="0">
                <a:latin typeface="Arial" panose="020B0604020202020204" pitchFamily="34" charset="0"/>
                <a:cs typeface="Arial" panose="020B0604020202020204" pitchFamily="34" charset="0"/>
              </a:rPr>
              <a:t>, korunması, kişiliğin türleri: gerçek ve tüzel kişilere ilişkin hükümler</a:t>
            </a:r>
            <a:endParaRPr lang="tr-TR" dirty="0">
              <a:latin typeface="Arial" panose="020B0604020202020204" pitchFamily="34" charset="0"/>
              <a:cs typeface="Arial" panose="020B0604020202020204" pitchFamily="34" charset="0"/>
            </a:endParaRPr>
          </a:p>
          <a:p>
            <a:pPr marL="0" indent="0">
              <a:buNone/>
            </a:pPr>
            <a:r>
              <a:rPr lang="tr-TR" dirty="0">
                <a:latin typeface="Arial" panose="020B0604020202020204" pitchFamily="34" charset="0"/>
                <a:cs typeface="Arial" panose="020B0604020202020204" pitchFamily="34" charset="0"/>
              </a:rPr>
              <a:t>	c) Aile </a:t>
            </a:r>
            <a:r>
              <a:rPr lang="tr-TR" dirty="0" smtClean="0">
                <a:latin typeface="Arial" panose="020B0604020202020204" pitchFamily="34" charset="0"/>
                <a:cs typeface="Arial" panose="020B0604020202020204" pitchFamily="34" charset="0"/>
              </a:rPr>
              <a:t>hukuku: evliliğin </a:t>
            </a:r>
            <a:r>
              <a:rPr lang="tr-TR" dirty="0" err="1" smtClean="0">
                <a:latin typeface="Arial" panose="020B0604020202020204" pitchFamily="34" charset="0"/>
                <a:cs typeface="Arial" panose="020B0604020202020204" pitchFamily="34" charset="0"/>
              </a:rPr>
              <a:t>tanımı,kurması</a:t>
            </a:r>
            <a:r>
              <a:rPr lang="tr-TR" dirty="0" smtClean="0">
                <a:latin typeface="Arial" panose="020B0604020202020204" pitchFamily="34" charset="0"/>
                <a:cs typeface="Arial" panose="020B0604020202020204" pitchFamily="34" charset="0"/>
              </a:rPr>
              <a:t> ve sona ermesi, hısımlık-aile işinde başları ve </a:t>
            </a:r>
            <a:r>
              <a:rPr lang="tr-TR" dirty="0" err="1" smtClean="0">
                <a:latin typeface="Arial" panose="020B0604020202020204" pitchFamily="34" charset="0"/>
                <a:cs typeface="Arial" panose="020B0604020202020204" pitchFamily="34" charset="0"/>
              </a:rPr>
              <a:t>evsayet</a:t>
            </a:r>
            <a:endParaRPr lang="tr-TR" dirty="0">
              <a:latin typeface="Arial" panose="020B0604020202020204" pitchFamily="34" charset="0"/>
              <a:cs typeface="Arial" panose="020B0604020202020204" pitchFamily="34" charset="0"/>
            </a:endParaRPr>
          </a:p>
          <a:p>
            <a:pPr marL="0" indent="0">
              <a:buNone/>
            </a:pPr>
            <a:r>
              <a:rPr lang="tr-TR" dirty="0">
                <a:latin typeface="Arial" panose="020B0604020202020204" pitchFamily="34" charset="0"/>
                <a:cs typeface="Arial" panose="020B0604020202020204" pitchFamily="34" charset="0"/>
              </a:rPr>
              <a:t>	d) </a:t>
            </a:r>
            <a:r>
              <a:rPr lang="tr-TR" dirty="0" smtClean="0">
                <a:latin typeface="Arial" panose="020B0604020202020204" pitchFamily="34" charset="0"/>
                <a:cs typeface="Arial" panose="020B0604020202020204" pitchFamily="34" charset="0"/>
              </a:rPr>
              <a:t>Eşya hukuku: kişilerin eşyalar üzerinde hakları kurması, kaybetmesi, zilyetlik, mülkiyet,</a:t>
            </a:r>
            <a:endParaRPr lang="tr-TR" dirty="0">
              <a:latin typeface="Arial" panose="020B0604020202020204" pitchFamily="34" charset="0"/>
              <a:cs typeface="Arial" panose="020B0604020202020204" pitchFamily="34" charset="0"/>
            </a:endParaRPr>
          </a:p>
          <a:p>
            <a:pPr marL="0" indent="0">
              <a:buNone/>
            </a:pPr>
            <a:r>
              <a:rPr lang="tr-TR" dirty="0">
                <a:latin typeface="Arial" panose="020B0604020202020204" pitchFamily="34" charset="0"/>
                <a:cs typeface="Arial" panose="020B0604020202020204" pitchFamily="34" charset="0"/>
              </a:rPr>
              <a:t>	e) Miras </a:t>
            </a:r>
            <a:r>
              <a:rPr lang="tr-TR" dirty="0" smtClean="0">
                <a:latin typeface="Arial" panose="020B0604020202020204" pitchFamily="34" charset="0"/>
                <a:cs typeface="Arial" panose="020B0604020202020204" pitchFamily="34" charset="0"/>
              </a:rPr>
              <a:t>hukuku: ölen kişiden sonra kalan malların hısımlara devri konuları düzenliyor</a:t>
            </a:r>
            <a:endParaRPr lang="tr-TR" dirty="0">
              <a:latin typeface="Arial" panose="020B0604020202020204" pitchFamily="34" charset="0"/>
              <a:cs typeface="Arial" panose="020B0604020202020204" pitchFamily="34" charset="0"/>
            </a:endParaRPr>
          </a:p>
          <a:p>
            <a:pPr marL="0" indent="0">
              <a:buNone/>
            </a:pPr>
            <a:r>
              <a:rPr lang="tr-TR" dirty="0">
                <a:latin typeface="Arial" panose="020B0604020202020204" pitchFamily="34" charset="0"/>
                <a:cs typeface="Arial" panose="020B0604020202020204" pitchFamily="34" charset="0"/>
              </a:rPr>
              <a:t>	f) Borçlar </a:t>
            </a:r>
            <a:r>
              <a:rPr lang="tr-TR" dirty="0" smtClean="0">
                <a:latin typeface="Arial" panose="020B0604020202020204" pitchFamily="34" charset="0"/>
                <a:cs typeface="Arial" panose="020B0604020202020204" pitchFamily="34" charset="0"/>
              </a:rPr>
              <a:t>hukuku: borç ilişkileri düzenler</a:t>
            </a:r>
            <a:endParaRPr lang="bs-Latn-BA" dirty="0">
              <a:latin typeface="Arial" panose="020B0604020202020204" pitchFamily="34" charset="0"/>
              <a:cs typeface="Arial" panose="020B0604020202020204" pitchFamily="34" charset="0"/>
            </a:endParaRPr>
          </a:p>
          <a:p>
            <a:endParaRPr lang="bs-Latn-BA" dirty="0">
              <a:latin typeface="Arial" panose="020B0604020202020204" pitchFamily="34" charset="0"/>
              <a:cs typeface="Arial" panose="020B0604020202020204" pitchFamily="34" charset="0"/>
            </a:endParaRPr>
          </a:p>
          <a:p>
            <a:pPr marL="0" indent="0">
              <a:buNone/>
            </a:pP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337765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94684"/>
          </a:xfrm>
        </p:spPr>
        <p:txBody>
          <a:bodyPr>
            <a:normAutofit fontScale="90000"/>
          </a:bodyPr>
          <a:lstStyle/>
          <a:p>
            <a:pPr algn="ctr"/>
            <a:r>
              <a:rPr lang="tr-TR" b="1" dirty="0" smtClean="0">
                <a:latin typeface="Arial" panose="020B0604020202020204" pitchFamily="34" charset="0"/>
                <a:cs typeface="Arial" panose="020B0604020202020204" pitchFamily="34" charset="0"/>
              </a:rPr>
              <a:t>MEDENİ HUKUKUN KAYNAKLARI</a:t>
            </a:r>
            <a:endParaRPr lang="bs-Latn-BA"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729018" y="1730090"/>
            <a:ext cx="11237204" cy="3087569"/>
          </a:xfrm>
        </p:spPr>
        <p:txBody>
          <a:bodyPr/>
          <a:lstStyle/>
          <a:p>
            <a:pPr marL="0" indent="0">
              <a:buNone/>
            </a:pPr>
            <a:r>
              <a:rPr lang="tr-TR" dirty="0" smtClean="0">
                <a:latin typeface="Arial" panose="020B0604020202020204" pitchFamily="34" charset="0"/>
                <a:cs typeface="Arial" panose="020B0604020202020204" pitchFamily="34" charset="0"/>
              </a:rPr>
              <a:t>1- YAZILI KAYNAKLAR-Aslı</a:t>
            </a:r>
          </a:p>
          <a:p>
            <a:pPr marL="0" indent="0">
              <a:buNone/>
            </a:pPr>
            <a:r>
              <a:rPr lang="tr-TR" dirty="0" smtClean="0">
                <a:latin typeface="Arial" panose="020B0604020202020204" pitchFamily="34" charset="0"/>
                <a:cs typeface="Arial" panose="020B0604020202020204" pitchFamily="34" charset="0"/>
              </a:rPr>
              <a:t>2- YAZILI OLMAYAN KAYNAKLAR-Tali</a:t>
            </a:r>
          </a:p>
          <a:p>
            <a:pPr marL="0" indent="0">
              <a:buNone/>
            </a:pPr>
            <a:r>
              <a:rPr lang="tr-TR" dirty="0" smtClean="0">
                <a:latin typeface="Arial" panose="020B0604020202020204" pitchFamily="34" charset="0"/>
                <a:cs typeface="Arial" panose="020B0604020202020204" pitchFamily="34" charset="0"/>
              </a:rPr>
              <a:t>3- HAKİMİN YARATTIĞI HUKUK-Yardımcı </a:t>
            </a:r>
            <a:r>
              <a:rPr lang="tr-TR" dirty="0" err="1" smtClean="0">
                <a:latin typeface="Arial" panose="020B0604020202020204" pitchFamily="34" charset="0"/>
                <a:cs typeface="Arial" panose="020B0604020202020204" pitchFamily="34" charset="0"/>
              </a:rPr>
              <a:t>kaunaklar</a:t>
            </a:r>
            <a:endParaRPr lang="tr-TR" dirty="0" smtClean="0">
              <a:latin typeface="Arial" panose="020B0604020202020204" pitchFamily="34" charset="0"/>
              <a:cs typeface="Arial" panose="020B0604020202020204" pitchFamily="34" charset="0"/>
            </a:endParaRPr>
          </a:p>
          <a:p>
            <a:pPr marL="0" indent="0">
              <a:buNone/>
            </a:pPr>
            <a:r>
              <a:rPr lang="tr-TR" dirty="0" smtClean="0">
                <a:latin typeface="Arial" panose="020B0604020202020204" pitchFamily="34" charset="0"/>
                <a:cs typeface="Arial" panose="020B0604020202020204" pitchFamily="34" charset="0"/>
              </a:rPr>
              <a:t>4- BİLİMSEL GÖRUŞLER VE YARGI KARARLAR-Yardımcı </a:t>
            </a:r>
            <a:r>
              <a:rPr lang="tr-TR" dirty="0" err="1">
                <a:latin typeface="Arial" panose="020B0604020202020204" pitchFamily="34" charset="0"/>
                <a:cs typeface="Arial" panose="020B0604020202020204" pitchFamily="34" charset="0"/>
              </a:rPr>
              <a:t>kaunaklar</a:t>
            </a:r>
            <a:endParaRPr lang="tr-TR"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63680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170" y="395453"/>
            <a:ext cx="11752430" cy="6310147"/>
          </a:xfrm>
        </p:spPr>
        <p:txBody>
          <a:bodyPr>
            <a:normAutofit fontScale="85000" lnSpcReduction="10000"/>
          </a:bodyPr>
          <a:lstStyle/>
          <a:p>
            <a:pPr marL="0" indent="0">
              <a:spcBef>
                <a:spcPts val="0"/>
              </a:spcBef>
              <a:buNone/>
            </a:pPr>
            <a:r>
              <a:rPr lang="tr-TR" b="1" dirty="0" smtClean="0">
                <a:latin typeface="Arial" panose="020B0604020202020204" pitchFamily="34" charset="0"/>
                <a:cs typeface="Arial" panose="020B0604020202020204" pitchFamily="34" charset="0"/>
              </a:rPr>
              <a:t>1 –YAZILI KAYNAKLAR</a:t>
            </a:r>
          </a:p>
          <a:p>
            <a:pPr marL="0" indent="0">
              <a:spcBef>
                <a:spcPts val="0"/>
              </a:spcBef>
              <a:buNone/>
            </a:pPr>
            <a:r>
              <a:rPr lang="tr-TR" dirty="0">
                <a:latin typeface="Arial" panose="020B0604020202020204" pitchFamily="34" charset="0"/>
                <a:cs typeface="Arial" panose="020B0604020202020204" pitchFamily="34" charset="0"/>
              </a:rPr>
              <a:t>	</a:t>
            </a:r>
            <a:endParaRPr lang="tr-TR" dirty="0" smtClean="0">
              <a:latin typeface="Arial" panose="020B0604020202020204" pitchFamily="34" charset="0"/>
              <a:cs typeface="Arial" panose="020B0604020202020204" pitchFamily="34" charset="0"/>
            </a:endParaRPr>
          </a:p>
          <a:p>
            <a:pPr marL="0" indent="0">
              <a:spcBef>
                <a:spcPts val="0"/>
              </a:spcBef>
              <a:buNone/>
            </a:pPr>
            <a:r>
              <a:rPr lang="tr-TR" dirty="0" smtClean="0">
                <a:latin typeface="Arial" panose="020B0604020202020204" pitchFamily="34" charset="0"/>
                <a:cs typeface="Arial" panose="020B0604020202020204" pitchFamily="34" charset="0"/>
              </a:rPr>
              <a:t>a) Kanunlar: </a:t>
            </a:r>
          </a:p>
          <a:p>
            <a:pPr marL="0" indent="0">
              <a:spcBef>
                <a:spcPts val="0"/>
              </a:spcBef>
              <a:buNone/>
            </a:pPr>
            <a:r>
              <a:rPr lang="tr-TR" dirty="0" smtClean="0">
                <a:latin typeface="Arial" panose="020B0604020202020204" pitchFamily="34" charset="0"/>
                <a:cs typeface="Arial" panose="020B0604020202020204" pitchFamily="34" charset="0"/>
              </a:rPr>
              <a:t>4721 sayılı </a:t>
            </a:r>
            <a:r>
              <a:rPr lang="tr-TR" dirty="0">
                <a:latin typeface="Arial" panose="020B0604020202020204" pitchFamily="34" charset="0"/>
                <a:cs typeface="Arial" panose="020B0604020202020204" pitchFamily="34" charset="0"/>
              </a:rPr>
              <a:t>Türk Medeni Kanunu 1 Ocak 2002 tarihinde </a:t>
            </a:r>
            <a:r>
              <a:rPr lang="tr-TR" dirty="0" smtClean="0">
                <a:latin typeface="Arial" panose="020B0604020202020204" pitchFamily="34" charset="0"/>
                <a:cs typeface="Arial" panose="020B0604020202020204" pitchFamily="34" charset="0"/>
              </a:rPr>
              <a:t>yürürlüğe girmiştir</a:t>
            </a:r>
            <a:r>
              <a:rPr lang="tr-TR" dirty="0">
                <a:latin typeface="Arial" panose="020B0604020202020204" pitchFamily="34" charset="0"/>
                <a:cs typeface="Arial" panose="020B0604020202020204" pitchFamily="34" charset="0"/>
              </a:rPr>
              <a:t>. Halen </a:t>
            </a:r>
            <a:r>
              <a:rPr lang="tr-TR" dirty="0" smtClean="0">
                <a:latin typeface="Arial" panose="020B0604020202020204" pitchFamily="34" charset="0"/>
                <a:cs typeface="Arial" panose="020B0604020202020204" pitchFamily="34" charset="0"/>
              </a:rPr>
              <a:t>uygulanan bu </a:t>
            </a:r>
            <a:r>
              <a:rPr lang="tr-TR" dirty="0">
                <a:latin typeface="Arial" panose="020B0604020202020204" pitchFamily="34" charset="0"/>
                <a:cs typeface="Arial" panose="020B0604020202020204" pitchFamily="34" charset="0"/>
              </a:rPr>
              <a:t>Kanun 1030 </a:t>
            </a:r>
            <a:r>
              <a:rPr lang="tr-TR" dirty="0" smtClean="0">
                <a:latin typeface="Arial" panose="020B0604020202020204" pitchFamily="34" charset="0"/>
                <a:cs typeface="Arial" panose="020B0604020202020204" pitchFamily="34" charset="0"/>
              </a:rPr>
              <a:t>maddeden oluşmaktadır</a:t>
            </a:r>
            <a:r>
              <a:rPr lang="tr-TR" dirty="0">
                <a:latin typeface="Arial" panose="020B0604020202020204" pitchFamily="34" charset="0"/>
                <a:cs typeface="Arial" panose="020B0604020202020204" pitchFamily="34" charset="0"/>
              </a:rPr>
              <a:t>.</a:t>
            </a:r>
            <a:endParaRPr lang="tr-TR" dirty="0" smtClean="0">
              <a:latin typeface="Arial" panose="020B0604020202020204" pitchFamily="34" charset="0"/>
              <a:cs typeface="Arial" panose="020B0604020202020204" pitchFamily="34" charset="0"/>
            </a:endParaRPr>
          </a:p>
          <a:p>
            <a:pPr marL="0" indent="0">
              <a:spcBef>
                <a:spcPts val="0"/>
              </a:spcBef>
              <a:buNone/>
            </a:pPr>
            <a:r>
              <a:rPr lang="tr-TR" dirty="0">
                <a:latin typeface="Arial" panose="020B0604020202020204" pitchFamily="34" charset="0"/>
                <a:cs typeface="Arial" panose="020B0604020202020204" pitchFamily="34" charset="0"/>
              </a:rPr>
              <a:t>	</a:t>
            </a:r>
            <a:endParaRPr lang="tr-TR" dirty="0" smtClean="0">
              <a:latin typeface="Arial" panose="020B0604020202020204" pitchFamily="34" charset="0"/>
              <a:cs typeface="Arial" panose="020B0604020202020204" pitchFamily="34" charset="0"/>
            </a:endParaRPr>
          </a:p>
          <a:p>
            <a:pPr marL="0" indent="0">
              <a:spcBef>
                <a:spcPts val="0"/>
              </a:spcBef>
              <a:buNone/>
            </a:pPr>
            <a:r>
              <a:rPr lang="tr-TR" dirty="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b) Kanun hükmünde kararnameler: </a:t>
            </a:r>
          </a:p>
          <a:p>
            <a:pPr marL="0" indent="0">
              <a:spcBef>
                <a:spcPts val="0"/>
              </a:spcBef>
              <a:buNone/>
            </a:pPr>
            <a:r>
              <a:rPr lang="tr-TR" dirty="0" smtClean="0">
                <a:latin typeface="Arial" panose="020B0604020202020204" pitchFamily="34" charset="0"/>
                <a:cs typeface="Arial" panose="020B0604020202020204" pitchFamily="34" charset="0"/>
              </a:rPr>
              <a:t>Kanunların </a:t>
            </a:r>
            <a:r>
              <a:rPr lang="tr-TR" dirty="0">
                <a:latin typeface="Arial" panose="020B0604020202020204" pitchFamily="34" charset="0"/>
                <a:cs typeface="Arial" panose="020B0604020202020204" pitchFamily="34" charset="0"/>
              </a:rPr>
              <a:t>uygulama esaslarını ve uygulama aşamasına ilişkin detayları göstermek ve kanunun emrettiği sair hususları düzenlemek için Bakanlar Kurulu’nca Danıştay’ın incelemesinden geçirilerek yürürlüğe konan yazılı hukuk kurallarıdır</a:t>
            </a:r>
            <a:endParaRPr lang="tr-TR" dirty="0" smtClean="0">
              <a:latin typeface="Arial" panose="020B0604020202020204" pitchFamily="34" charset="0"/>
              <a:cs typeface="Arial" panose="020B0604020202020204" pitchFamily="34" charset="0"/>
            </a:endParaRPr>
          </a:p>
          <a:p>
            <a:pPr marL="0" indent="0">
              <a:spcBef>
                <a:spcPts val="0"/>
              </a:spcBef>
              <a:buNone/>
            </a:pPr>
            <a:r>
              <a:rPr lang="tr-TR" dirty="0">
                <a:latin typeface="Arial" panose="020B0604020202020204" pitchFamily="34" charset="0"/>
                <a:cs typeface="Arial" panose="020B0604020202020204" pitchFamily="34" charset="0"/>
              </a:rPr>
              <a:t>	</a:t>
            </a:r>
            <a:endParaRPr lang="tr-TR" dirty="0" smtClean="0">
              <a:latin typeface="Arial" panose="020B0604020202020204" pitchFamily="34" charset="0"/>
              <a:cs typeface="Arial" panose="020B0604020202020204" pitchFamily="34" charset="0"/>
            </a:endParaRPr>
          </a:p>
          <a:p>
            <a:pPr marL="0" indent="0">
              <a:spcBef>
                <a:spcPts val="0"/>
              </a:spcBef>
              <a:buNone/>
            </a:pPr>
            <a:r>
              <a:rPr lang="tr-TR" dirty="0" smtClean="0">
                <a:latin typeface="Arial" panose="020B0604020202020204" pitchFamily="34" charset="0"/>
                <a:cs typeface="Arial" panose="020B0604020202020204" pitchFamily="34" charset="0"/>
              </a:rPr>
              <a:t>c)Tüzükler:</a:t>
            </a:r>
          </a:p>
          <a:p>
            <a:pPr marL="0" indent="0">
              <a:spcBef>
                <a:spcPts val="0"/>
              </a:spcBef>
              <a:buNone/>
            </a:pPr>
            <a:r>
              <a:rPr lang="tr-TR" dirty="0">
                <a:latin typeface="Arial" panose="020B0604020202020204" pitchFamily="34" charset="0"/>
                <a:cs typeface="Arial" panose="020B0604020202020204" pitchFamily="34" charset="0"/>
              </a:rPr>
              <a:t>Kanunların uygulama esaslarını ve uygulama aşamasına ilişkin detayları göstermek ve kanunun emrettiği sair hususları düzenlemek için Bakanlar Kurulu’nca Danıştay’ın incelemesinden geçirilerek yürürlüğe konan yazılı hukuk kurallarıdır.</a:t>
            </a:r>
            <a:endParaRPr lang="tr-TR" dirty="0" smtClean="0">
              <a:latin typeface="Arial" panose="020B0604020202020204" pitchFamily="34" charset="0"/>
              <a:cs typeface="Arial" panose="020B0604020202020204" pitchFamily="34" charset="0"/>
            </a:endParaRPr>
          </a:p>
          <a:p>
            <a:pPr marL="0" indent="0">
              <a:spcBef>
                <a:spcPts val="0"/>
              </a:spcBef>
              <a:buNone/>
            </a:pPr>
            <a:endParaRPr lang="tr-TR" dirty="0" smtClean="0">
              <a:latin typeface="Arial" panose="020B0604020202020204" pitchFamily="34" charset="0"/>
              <a:cs typeface="Arial" panose="020B0604020202020204" pitchFamily="34" charset="0"/>
            </a:endParaRPr>
          </a:p>
          <a:p>
            <a:pPr marL="0" indent="0">
              <a:spcBef>
                <a:spcPts val="0"/>
              </a:spcBef>
              <a:buNone/>
            </a:pPr>
            <a:r>
              <a:rPr lang="tr-TR" dirty="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d) Yönetmelikler</a:t>
            </a:r>
          </a:p>
          <a:p>
            <a:pPr marL="0" indent="0">
              <a:spcBef>
                <a:spcPts val="0"/>
              </a:spcBef>
              <a:buNone/>
            </a:pPr>
            <a:r>
              <a:rPr lang="tr-TR" dirty="0" smtClean="0">
                <a:latin typeface="Arial" panose="020B0604020202020204" pitchFamily="34" charset="0"/>
                <a:cs typeface="Arial" panose="020B0604020202020204" pitchFamily="34" charset="0"/>
              </a:rPr>
              <a:t>Başbakanlığın </a:t>
            </a:r>
            <a:r>
              <a:rPr lang="tr-TR" dirty="0">
                <a:latin typeface="Arial" panose="020B0604020202020204" pitchFamily="34" charset="0"/>
                <a:cs typeface="Arial" panose="020B0604020202020204" pitchFamily="34" charset="0"/>
              </a:rPr>
              <a:t>bakanlıkların ve kamu tüzel kişilerinin kendi görev ve alanlarını ilgilendirecek kanun ve tüzüklerinin uygulanmasını sağlamak üzere  yürürlüğe koydukları yazılı hukuk kurallarıdır. Yönetmelikler ilgili kanun ve tüzüklere aykırı olamaz</a:t>
            </a:r>
            <a:endParaRPr lang="tr-TR" altLang="tr-TR" b="1" dirty="0">
              <a:effectLst>
                <a:outerShdw blurRad="38100" dist="38100" dir="2700000" algn="tl">
                  <a:srgbClr val="C0C0C0"/>
                </a:outerShdw>
              </a:effectLst>
              <a:latin typeface="Arial" panose="020B0604020202020204" pitchFamily="34" charset="0"/>
              <a:cs typeface="Arial" panose="020B0604020202020204" pitchFamily="34" charset="0"/>
            </a:endParaRPr>
          </a:p>
          <a:p>
            <a:pPr marL="0" indent="0">
              <a:spcBef>
                <a:spcPts val="0"/>
              </a:spcBef>
              <a:buNone/>
            </a:pPr>
            <a:endParaRPr lang="tr-TR" dirty="0" smtClean="0">
              <a:latin typeface="Arial" panose="020B0604020202020204" pitchFamily="34" charset="0"/>
              <a:cs typeface="Arial" panose="020B0604020202020204" pitchFamily="34" charset="0"/>
            </a:endParaRPr>
          </a:p>
          <a:p>
            <a:pPr marL="0" indent="0">
              <a:spcBef>
                <a:spcPts val="0"/>
              </a:spcBef>
              <a:buNone/>
            </a:pPr>
            <a:endParaRPr lang="tr-TR" dirty="0" smtClean="0">
              <a:latin typeface="Arial" panose="020B0604020202020204" pitchFamily="34" charset="0"/>
              <a:cs typeface="Arial" panose="020B0604020202020204" pitchFamily="34" charset="0"/>
            </a:endParaRPr>
          </a:p>
          <a:p>
            <a:pPr marL="0" indent="0">
              <a:spcBef>
                <a:spcPts val="0"/>
              </a:spcBef>
              <a:buNone/>
            </a:pPr>
            <a:endParaRPr lang="tr-TR" dirty="0" smtClean="0">
              <a:latin typeface="Arial" panose="020B0604020202020204" pitchFamily="34" charset="0"/>
              <a:cs typeface="Arial" panose="020B0604020202020204" pitchFamily="34" charset="0"/>
            </a:endParaRPr>
          </a:p>
          <a:p>
            <a:pPr marL="0" indent="0">
              <a:spcBef>
                <a:spcPts val="0"/>
              </a:spcBef>
              <a:buNone/>
            </a:pPr>
            <a:endParaRPr lang="tr-TR"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9112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11174"/>
            <a:ext cx="11315700" cy="5756275"/>
          </a:xfrm>
        </p:spPr>
        <p:txBody>
          <a:bodyPr>
            <a:normAutofit lnSpcReduction="10000"/>
          </a:bodyPr>
          <a:lstStyle/>
          <a:p>
            <a:pPr marL="0" indent="0">
              <a:buNone/>
            </a:pPr>
            <a:r>
              <a:rPr lang="tr-TR" b="1" dirty="0">
                <a:latin typeface="Arial" panose="020B0604020202020204" pitchFamily="34" charset="0"/>
                <a:cs typeface="Arial" panose="020B0604020202020204" pitchFamily="34" charset="0"/>
              </a:rPr>
              <a:t>*Medeni Hukukun yazılı kaynaklarda olaya uygulanacak hükmü yoksa, ne oluyor?</a:t>
            </a:r>
          </a:p>
          <a:p>
            <a:pPr marL="0" indent="0">
              <a:buNone/>
            </a:pPr>
            <a:endParaRPr lang="tr-TR" dirty="0">
              <a:latin typeface="Arial" panose="020B0604020202020204" pitchFamily="34" charset="0"/>
              <a:cs typeface="Arial" panose="020B0604020202020204" pitchFamily="34" charset="0"/>
            </a:endParaRPr>
          </a:p>
          <a:p>
            <a:pPr marL="0" indent="0" algn="ctr">
              <a:spcBef>
                <a:spcPts val="0"/>
              </a:spcBef>
              <a:buNone/>
            </a:pPr>
            <a:r>
              <a:rPr lang="tr-TR" b="1" dirty="0" smtClean="0">
                <a:latin typeface="Arial" panose="020B0604020202020204" pitchFamily="34" charset="0"/>
                <a:cs typeface="Arial" panose="020B0604020202020204" pitchFamily="34" charset="0"/>
              </a:rPr>
              <a:t>Madde 1 - </a:t>
            </a:r>
            <a:r>
              <a:rPr lang="tr-TR" dirty="0" smtClean="0">
                <a:latin typeface="Arial" panose="020B0604020202020204" pitchFamily="34" charset="0"/>
                <a:cs typeface="Arial" panose="020B0604020202020204" pitchFamily="34" charset="0"/>
              </a:rPr>
              <a:t>Kanun, sözüyle ve özüyle değindiği bütün konularda uygulanır. </a:t>
            </a:r>
          </a:p>
          <a:p>
            <a:pPr marL="0" indent="0" algn="ctr">
              <a:spcBef>
                <a:spcPts val="0"/>
              </a:spcBef>
              <a:buNone/>
            </a:pPr>
            <a:r>
              <a:rPr lang="tr-TR" dirty="0" smtClean="0">
                <a:latin typeface="Arial" panose="020B0604020202020204" pitchFamily="34" charset="0"/>
                <a:cs typeface="Arial" panose="020B0604020202020204" pitchFamily="34" charset="0"/>
              </a:rPr>
              <a:t>Kanunda uygulanabilir bir hüküm yoksa, hâkim, örf ve âdet hukukuna göre, bu da yoksa kendisi kanun koyucu olsaydı nasıl bir kural koyacak idiyse ona göre karar verir. </a:t>
            </a:r>
          </a:p>
          <a:p>
            <a:pPr marL="0" indent="0" algn="ctr">
              <a:spcBef>
                <a:spcPts val="0"/>
              </a:spcBef>
              <a:buNone/>
            </a:pPr>
            <a:r>
              <a:rPr lang="tr-TR" dirty="0" smtClean="0">
                <a:latin typeface="Arial" panose="020B0604020202020204" pitchFamily="34" charset="0"/>
                <a:cs typeface="Arial" panose="020B0604020202020204" pitchFamily="34" charset="0"/>
              </a:rPr>
              <a:t>Hâkim, karar verirken bilimsel görüşlerden ve yargı kararlarından yararlanır. </a:t>
            </a:r>
          </a:p>
          <a:p>
            <a:pPr marL="0" indent="0" algn="ctr">
              <a:spcBef>
                <a:spcPts val="0"/>
              </a:spcBef>
              <a:buNone/>
            </a:pPr>
            <a:endParaRPr lang="tr-TR" b="1" dirty="0" smtClean="0">
              <a:latin typeface="Arial" panose="020B0604020202020204" pitchFamily="34" charset="0"/>
              <a:cs typeface="Arial" panose="020B0604020202020204" pitchFamily="34" charset="0"/>
            </a:endParaRPr>
          </a:p>
          <a:p>
            <a:pPr marL="0" indent="0" algn="ctr">
              <a:spcBef>
                <a:spcPts val="0"/>
              </a:spcBef>
              <a:buNone/>
            </a:pPr>
            <a:r>
              <a:rPr lang="tr-TR" b="1" dirty="0" smtClean="0">
                <a:latin typeface="Arial" panose="020B0604020202020204" pitchFamily="34" charset="0"/>
                <a:cs typeface="Arial" panose="020B0604020202020204" pitchFamily="34" charset="0"/>
              </a:rPr>
              <a:t>Madde 5 - </a:t>
            </a:r>
            <a:r>
              <a:rPr lang="tr-TR" dirty="0" smtClean="0">
                <a:latin typeface="Arial" panose="020B0604020202020204" pitchFamily="34" charset="0"/>
                <a:cs typeface="Arial" panose="020B0604020202020204" pitchFamily="34" charset="0"/>
              </a:rPr>
              <a:t>Bu Kanun ve Borçlar Kanununun genel nitelikli hükümleri, uygun düştüğü ölçüde tüm özel hukuk ilişkilerine uygulanır. </a:t>
            </a:r>
          </a:p>
          <a:p>
            <a:pPr marL="0" indent="0">
              <a:spcBef>
                <a:spcPts val="0"/>
              </a:spcBef>
              <a:buNone/>
            </a:pPr>
            <a:endParaRPr lang="tr-TR" dirty="0">
              <a:latin typeface="Arial" panose="020B0604020202020204" pitchFamily="34" charset="0"/>
              <a:cs typeface="Arial" panose="020B0604020202020204" pitchFamily="34" charset="0"/>
            </a:endParaRPr>
          </a:p>
          <a:p>
            <a:pPr marL="0" indent="0">
              <a:spcBef>
                <a:spcPts val="0"/>
              </a:spcBef>
              <a:buNone/>
            </a:pPr>
            <a:r>
              <a:rPr lang="tr-TR" dirty="0" smtClean="0">
                <a:latin typeface="Arial" panose="020B0604020202020204" pitchFamily="34" charset="0"/>
                <a:cs typeface="Arial" panose="020B0604020202020204" pitchFamily="34" charset="0"/>
              </a:rPr>
              <a:t>Yazılı kaynaklarda olaya uygulanacak hüküm bulunamazsa ‘’kanuni boşluk’’ durumu söz konusudur.</a:t>
            </a:r>
          </a:p>
          <a:p>
            <a:pPr marL="0" indent="0" algn="ctr">
              <a:buNone/>
            </a:pP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736175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4475"/>
            <a:ext cx="10515600" cy="631825"/>
          </a:xfrm>
        </p:spPr>
        <p:txBody>
          <a:bodyPr>
            <a:normAutofit fontScale="90000"/>
          </a:bodyPr>
          <a:lstStyle/>
          <a:p>
            <a:pPr algn="ctr"/>
            <a:r>
              <a:rPr lang="tr-TR" b="1" dirty="0" smtClean="0">
                <a:latin typeface="Arial" panose="020B0604020202020204" pitchFamily="34" charset="0"/>
                <a:cs typeface="Arial" panose="020B0604020202020204" pitchFamily="34" charset="0"/>
              </a:rPr>
              <a:t>BOŞLUK KAVRAMI</a:t>
            </a:r>
            <a:endParaRPr lang="tr-TR"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8600" y="1025525"/>
            <a:ext cx="11696700" cy="4351338"/>
          </a:xfrm>
        </p:spPr>
        <p:txBody>
          <a:bodyPr>
            <a:normAutofit/>
          </a:bodyPr>
          <a:lstStyle/>
          <a:p>
            <a:pPr marL="0" indent="0">
              <a:buNone/>
            </a:pPr>
            <a:r>
              <a:rPr lang="tr-TR" b="1" dirty="0" smtClean="0">
                <a:latin typeface="Arial" panose="020B0604020202020204" pitchFamily="34" charset="0"/>
                <a:cs typeface="Arial" panose="020B0604020202020204" pitchFamily="34" charset="0"/>
              </a:rPr>
              <a:t>Boşluk Kavramı: </a:t>
            </a:r>
            <a:r>
              <a:rPr lang="tr-TR" dirty="0" smtClean="0">
                <a:latin typeface="Arial" panose="020B0604020202020204" pitchFamily="34" charset="0"/>
                <a:cs typeface="Arial" panose="020B0604020202020204" pitchFamily="34" charset="0"/>
              </a:rPr>
              <a:t>Bir </a:t>
            </a:r>
            <a:r>
              <a:rPr lang="tr-TR" dirty="0">
                <a:latin typeface="Arial" panose="020B0604020202020204" pitchFamily="34" charset="0"/>
                <a:cs typeface="Arial" panose="020B0604020202020204" pitchFamily="34" charset="0"/>
              </a:rPr>
              <a:t>hukukî sorun </a:t>
            </a:r>
            <a:r>
              <a:rPr lang="tr-TR" dirty="0" smtClean="0">
                <a:latin typeface="Arial" panose="020B0604020202020204" pitchFamily="34" charset="0"/>
                <a:cs typeface="Arial" panose="020B0604020202020204" pitchFamily="34" charset="0"/>
              </a:rPr>
              <a:t>hakkında</a:t>
            </a:r>
            <a:r>
              <a:rPr lang="tr-TR" dirty="0">
                <a:latin typeface="Arial" panose="020B0604020202020204" pitchFamily="34" charset="0"/>
                <a:cs typeface="Arial" panose="020B0604020202020204" pitchFamily="34" charset="0"/>
              </a:rPr>
              <a:t>, kanunda, örf ve âdet hukukunda ve </a:t>
            </a:r>
            <a:r>
              <a:rPr lang="tr-TR" dirty="0" smtClean="0">
                <a:latin typeface="Arial" panose="020B0604020202020204" pitchFamily="34" charset="0"/>
                <a:cs typeface="Arial" panose="020B0604020202020204" pitchFamily="34" charset="0"/>
              </a:rPr>
              <a:t>diğer </a:t>
            </a:r>
            <a:r>
              <a:rPr lang="tr-TR" dirty="0">
                <a:latin typeface="Arial" panose="020B0604020202020204" pitchFamily="34" charset="0"/>
                <a:cs typeface="Arial" panose="020B0604020202020204" pitchFamily="34" charset="0"/>
              </a:rPr>
              <a:t>herhangi </a:t>
            </a:r>
            <a:r>
              <a:rPr lang="tr-TR" dirty="0" smtClean="0">
                <a:latin typeface="Arial" panose="020B0604020202020204" pitchFamily="34" charset="0"/>
                <a:cs typeface="Arial" panose="020B0604020202020204" pitchFamily="34" charset="0"/>
              </a:rPr>
              <a:t>bir hukuk kaynağında </a:t>
            </a:r>
            <a:r>
              <a:rPr lang="tr-TR" dirty="0">
                <a:latin typeface="Arial" panose="020B0604020202020204" pitchFamily="34" charset="0"/>
                <a:cs typeface="Arial" panose="020B0604020202020204" pitchFamily="34" charset="0"/>
              </a:rPr>
              <a:t>kural yok ise bu durum “hukukta </a:t>
            </a:r>
            <a:r>
              <a:rPr lang="tr-TR" dirty="0" smtClean="0">
                <a:latin typeface="Arial" panose="020B0604020202020204" pitchFamily="34" charset="0"/>
                <a:cs typeface="Arial" panose="020B0604020202020204" pitchFamily="34" charset="0"/>
              </a:rPr>
              <a:t>boşluk</a:t>
            </a:r>
            <a:r>
              <a:rPr lang="tr-TR" dirty="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anlamına </a:t>
            </a:r>
            <a:r>
              <a:rPr lang="tr-TR" dirty="0">
                <a:latin typeface="Arial" panose="020B0604020202020204" pitchFamily="34" charset="0"/>
                <a:cs typeface="Arial" panose="020B0604020202020204" pitchFamily="34" charset="0"/>
              </a:rPr>
              <a:t>gelir</a:t>
            </a:r>
            <a:r>
              <a:rPr lang="tr-TR" dirty="0" smtClean="0">
                <a:latin typeface="Arial" panose="020B0604020202020204" pitchFamily="34" charset="0"/>
                <a:cs typeface="Arial" panose="020B0604020202020204" pitchFamily="34" charset="0"/>
              </a:rPr>
              <a:t>.</a:t>
            </a:r>
          </a:p>
          <a:p>
            <a:endParaRPr lang="tr-TR" dirty="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Boşluk türleri:</a:t>
            </a:r>
          </a:p>
          <a:p>
            <a:pPr marL="0" indent="0">
              <a:buNone/>
            </a:pPr>
            <a:r>
              <a:rPr lang="tr-TR" dirty="0" smtClean="0">
                <a:latin typeface="Arial" panose="020B0604020202020204" pitchFamily="34" charset="0"/>
                <a:cs typeface="Arial" panose="020B0604020202020204" pitchFamily="34" charset="0"/>
              </a:rPr>
              <a:t>1- Bilinçli boşluk-bilinçsiz boşluk</a:t>
            </a:r>
          </a:p>
          <a:p>
            <a:pPr marL="0" indent="0">
              <a:buNone/>
              <a:defRPr/>
            </a:pPr>
            <a:r>
              <a:rPr lang="tr-TR" dirty="0" smtClean="0">
                <a:latin typeface="Arial" panose="020B0604020202020204" pitchFamily="34" charset="0"/>
                <a:cs typeface="Arial" panose="020B0604020202020204" pitchFamily="34" charset="0"/>
              </a:rPr>
              <a:t>2- </a:t>
            </a:r>
            <a:r>
              <a:rPr lang="tr-TR" altLang="tr-TR" dirty="0">
                <a:effectLst>
                  <a:outerShdw blurRad="38100" dist="38100" dir="2700000" algn="tl">
                    <a:srgbClr val="C0C0C0"/>
                  </a:outerShdw>
                </a:effectLst>
                <a:latin typeface="Arial" panose="020B0604020202020204" pitchFamily="34" charset="0"/>
                <a:cs typeface="Arial" panose="020B0604020202020204" pitchFamily="34" charset="0"/>
              </a:rPr>
              <a:t>Gerçek boşluk </a:t>
            </a:r>
            <a:r>
              <a:rPr lang="tr-TR" altLang="tr-TR" dirty="0" smtClean="0">
                <a:effectLst>
                  <a:outerShdw blurRad="38100" dist="38100" dir="2700000" algn="tl">
                    <a:srgbClr val="C0C0C0"/>
                  </a:outerShdw>
                </a:effectLst>
                <a:latin typeface="Arial" panose="020B0604020202020204" pitchFamily="34" charset="0"/>
                <a:cs typeface="Arial" panose="020B0604020202020204" pitchFamily="34" charset="0"/>
              </a:rPr>
              <a:t>- Gerçek </a:t>
            </a:r>
            <a:r>
              <a:rPr lang="tr-TR" altLang="tr-TR" dirty="0">
                <a:effectLst>
                  <a:outerShdw blurRad="38100" dist="38100" dir="2700000" algn="tl">
                    <a:srgbClr val="C0C0C0"/>
                  </a:outerShdw>
                </a:effectLst>
                <a:latin typeface="Arial" panose="020B0604020202020204" pitchFamily="34" charset="0"/>
                <a:cs typeface="Arial" panose="020B0604020202020204" pitchFamily="34" charset="0"/>
              </a:rPr>
              <a:t>olmayan </a:t>
            </a:r>
            <a:r>
              <a:rPr lang="tr-TR" altLang="tr-TR" dirty="0" smtClean="0">
                <a:effectLst>
                  <a:outerShdw blurRad="38100" dist="38100" dir="2700000" algn="tl">
                    <a:srgbClr val="C0C0C0"/>
                  </a:outerShdw>
                </a:effectLst>
                <a:latin typeface="Arial" panose="020B0604020202020204" pitchFamily="34" charset="0"/>
                <a:cs typeface="Arial" panose="020B0604020202020204" pitchFamily="34" charset="0"/>
              </a:rPr>
              <a:t>boşluk</a:t>
            </a:r>
          </a:p>
          <a:p>
            <a:pPr marL="0" indent="0">
              <a:buNone/>
              <a:defRPr/>
            </a:pPr>
            <a:r>
              <a:rPr lang="tr-TR" altLang="tr-TR" sz="2800" dirty="0" smtClean="0">
                <a:effectLst>
                  <a:outerShdw blurRad="38100" dist="38100" dir="2700000" algn="tl">
                    <a:srgbClr val="C0C0C0"/>
                  </a:outerShdw>
                </a:effectLst>
                <a:latin typeface="Arial" panose="020B0604020202020204" pitchFamily="34" charset="0"/>
                <a:cs typeface="Arial" panose="020B0604020202020204" pitchFamily="34" charset="0"/>
              </a:rPr>
              <a:t>3- Açık </a:t>
            </a:r>
            <a:r>
              <a:rPr lang="tr-TR" altLang="tr-TR" sz="2800" dirty="0">
                <a:effectLst>
                  <a:outerShdw blurRad="38100" dist="38100" dir="2700000" algn="tl">
                    <a:srgbClr val="C0C0C0"/>
                  </a:outerShdw>
                </a:effectLst>
                <a:latin typeface="Arial" panose="020B0604020202020204" pitchFamily="34" charset="0"/>
                <a:cs typeface="Arial" panose="020B0604020202020204" pitchFamily="34" charset="0"/>
              </a:rPr>
              <a:t>boşluk </a:t>
            </a:r>
            <a:r>
              <a:rPr lang="tr-TR" altLang="tr-TR" sz="2800" dirty="0" smtClean="0">
                <a:effectLst>
                  <a:outerShdw blurRad="38100" dist="38100" dir="2700000" algn="tl">
                    <a:srgbClr val="C0C0C0"/>
                  </a:outerShdw>
                </a:effectLst>
                <a:latin typeface="Arial" panose="020B0604020202020204" pitchFamily="34" charset="0"/>
                <a:cs typeface="Arial" panose="020B0604020202020204" pitchFamily="34" charset="0"/>
              </a:rPr>
              <a:t>-örtülü boşluk</a:t>
            </a:r>
            <a:endParaRPr lang="tr-TR" sz="2800" dirty="0" smtClean="0">
              <a:latin typeface="Arial" panose="020B0604020202020204" pitchFamily="34" charset="0"/>
              <a:cs typeface="Arial" panose="020B0604020202020204" pitchFamily="34" charset="0"/>
            </a:endParaRPr>
          </a:p>
          <a:p>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56517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7250" y="1238250"/>
            <a:ext cx="11029950" cy="1569660"/>
          </a:xfrm>
          <a:prstGeom prst="rect">
            <a:avLst/>
          </a:prstGeom>
        </p:spPr>
        <p:txBody>
          <a:bodyPr wrap="square">
            <a:spAutoFit/>
          </a:bodyPr>
          <a:lstStyle/>
          <a:p>
            <a:r>
              <a:rPr lang="tr-TR" altLang="tr-TR" sz="3200" dirty="0" smtClean="0">
                <a:effectLst/>
              </a:rPr>
              <a:t>Hukukun temel amaçlarını, dirlik ve düzeni sağlama, hukukî güvenliği sağlama, adaleti saplama ve toplumun gereksinimlerini karşılama şeklinde özetlenebilir</a:t>
            </a:r>
            <a:endParaRPr lang="tr-TR" sz="3200" dirty="0"/>
          </a:p>
        </p:txBody>
      </p:sp>
    </p:spTree>
    <p:extLst>
      <p:ext uri="{BB962C8B-B14F-4D97-AF65-F5344CB8AC3E}">
        <p14:creationId xmlns:p14="http://schemas.microsoft.com/office/powerpoint/2010/main" val="20347869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4216" y="459670"/>
            <a:ext cx="11897784" cy="6131630"/>
          </a:xfrm>
        </p:spPr>
        <p:txBody>
          <a:bodyPr>
            <a:normAutofit/>
          </a:bodyPr>
          <a:lstStyle/>
          <a:p>
            <a:pPr marL="0" indent="0">
              <a:buNone/>
            </a:pPr>
            <a:r>
              <a:rPr lang="tr-TR" b="1" dirty="0">
                <a:latin typeface="Arial" panose="020B0604020202020204" pitchFamily="34" charset="0"/>
                <a:cs typeface="Arial" panose="020B0604020202020204" pitchFamily="34" charset="0"/>
              </a:rPr>
              <a:t>2-YAZILI OLMAYAN KAYNAKLAR</a:t>
            </a:r>
          </a:p>
          <a:p>
            <a:pPr marL="0" indent="0">
              <a:buNone/>
            </a:pPr>
            <a:r>
              <a:rPr lang="tr-TR" dirty="0">
                <a:latin typeface="Arial" panose="020B0604020202020204" pitchFamily="34" charset="0"/>
                <a:cs typeface="Arial" panose="020B0604020202020204" pitchFamily="34" charset="0"/>
              </a:rPr>
              <a:t>	a) Örf ve Adet Hukuku</a:t>
            </a:r>
          </a:p>
          <a:p>
            <a:pPr marL="0" indent="0">
              <a:buNone/>
            </a:pP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a:t>
            </a:r>
            <a:r>
              <a:rPr lang="tr-TR" b="1" dirty="0">
                <a:latin typeface="Arial" panose="020B0604020202020204" pitchFamily="34" charset="0"/>
                <a:cs typeface="Arial" panose="020B0604020202020204" pitchFamily="34" charset="0"/>
              </a:rPr>
              <a:t>Yazılı olmayan kaynaklarda olaya uygulanacak hüküm bulunamazsa, ne oluyor</a:t>
            </a:r>
            <a:r>
              <a:rPr lang="tr-TR" b="1" dirty="0" smtClean="0">
                <a:latin typeface="Arial" panose="020B0604020202020204" pitchFamily="34" charset="0"/>
                <a:cs typeface="Arial" panose="020B0604020202020204" pitchFamily="34" charset="0"/>
              </a:rPr>
              <a:t>?</a:t>
            </a:r>
          </a:p>
          <a:p>
            <a:pPr marL="0" indent="0">
              <a:buNone/>
            </a:pPr>
            <a:r>
              <a:rPr lang="tr-TR" dirty="0" smtClean="0">
                <a:latin typeface="Arial" panose="020B0604020202020204" pitchFamily="34" charset="0"/>
                <a:cs typeface="Arial" panose="020B0604020202020204" pitchFamily="34" charset="0"/>
              </a:rPr>
              <a:t>Bu duruma ‘’hukukta boşluk’’ denilir. Hakim kural yaratıyor.</a:t>
            </a:r>
            <a:endParaRPr lang="tr-TR" dirty="0">
              <a:latin typeface="Arial" panose="020B0604020202020204" pitchFamily="34" charset="0"/>
              <a:cs typeface="Arial" panose="020B0604020202020204" pitchFamily="34" charset="0"/>
            </a:endParaRPr>
          </a:p>
          <a:p>
            <a:pPr marL="0" indent="0">
              <a:buNone/>
            </a:pPr>
            <a:endParaRPr lang="tr-TR" dirty="0">
              <a:latin typeface="Arial" panose="020B0604020202020204" pitchFamily="34" charset="0"/>
              <a:cs typeface="Arial" panose="020B0604020202020204" pitchFamily="34" charset="0"/>
            </a:endParaRPr>
          </a:p>
          <a:p>
            <a:pPr marL="0" indent="0" algn="ctr">
              <a:buNone/>
            </a:pPr>
            <a:r>
              <a:rPr lang="tr-TR" b="1" dirty="0" smtClean="0">
                <a:latin typeface="Arial" panose="020B0604020202020204" pitchFamily="34" charset="0"/>
                <a:cs typeface="Arial" panose="020B0604020202020204" pitchFamily="34" charset="0"/>
              </a:rPr>
              <a:t>TMK Madde </a:t>
            </a:r>
            <a:r>
              <a:rPr lang="tr-TR" b="1" dirty="0">
                <a:latin typeface="Arial" panose="020B0604020202020204" pitchFamily="34" charset="0"/>
                <a:cs typeface="Arial" panose="020B0604020202020204" pitchFamily="34" charset="0"/>
              </a:rPr>
              <a:t>1 - </a:t>
            </a:r>
            <a:r>
              <a:rPr lang="tr-TR" dirty="0">
                <a:latin typeface="Arial" panose="020B0604020202020204" pitchFamily="34" charset="0"/>
                <a:cs typeface="Arial" panose="020B0604020202020204" pitchFamily="34" charset="0"/>
              </a:rPr>
              <a:t>Kanun, sözüyle ve özüyle değindiği bütün konularda uygulanır. </a:t>
            </a:r>
            <a:r>
              <a:rPr lang="tr-TR" dirty="0" smtClean="0">
                <a:latin typeface="Arial" panose="020B0604020202020204" pitchFamily="34" charset="0"/>
                <a:cs typeface="Arial" panose="020B0604020202020204" pitchFamily="34" charset="0"/>
              </a:rPr>
              <a:t>Kanunda </a:t>
            </a:r>
            <a:r>
              <a:rPr lang="tr-TR" dirty="0">
                <a:latin typeface="Arial" panose="020B0604020202020204" pitchFamily="34" charset="0"/>
                <a:cs typeface="Arial" panose="020B0604020202020204" pitchFamily="34" charset="0"/>
              </a:rPr>
              <a:t>uygulanabilir bir hüküm yoksa, hâkim, örf ve âdet hukukuna göre, </a:t>
            </a:r>
            <a:r>
              <a:rPr lang="tr-TR" u="sng" dirty="0">
                <a:latin typeface="Arial" panose="020B0604020202020204" pitchFamily="34" charset="0"/>
                <a:cs typeface="Arial" panose="020B0604020202020204" pitchFamily="34" charset="0"/>
              </a:rPr>
              <a:t>bu da yoksa kendisi kanun koyucu olsaydı nasıl bir kural koyacak idiyse ona göre karar verir. </a:t>
            </a:r>
            <a:endParaRPr lang="tr-TR" u="sng" dirty="0" smtClean="0">
              <a:latin typeface="Arial" panose="020B0604020202020204" pitchFamily="34" charset="0"/>
              <a:cs typeface="Arial" panose="020B0604020202020204" pitchFamily="34" charset="0"/>
            </a:endParaRPr>
          </a:p>
          <a:p>
            <a:pPr marL="0" indent="0" algn="ctr">
              <a:buNone/>
            </a:pPr>
            <a:r>
              <a:rPr lang="tr-TR" dirty="0" smtClean="0">
                <a:latin typeface="Arial" panose="020B0604020202020204" pitchFamily="34" charset="0"/>
                <a:cs typeface="Arial" panose="020B0604020202020204" pitchFamily="34" charset="0"/>
              </a:rPr>
              <a:t>Hâkim</a:t>
            </a:r>
            <a:r>
              <a:rPr lang="tr-TR" dirty="0">
                <a:latin typeface="Arial" panose="020B0604020202020204" pitchFamily="34" charset="0"/>
                <a:cs typeface="Arial" panose="020B0604020202020204" pitchFamily="34" charset="0"/>
              </a:rPr>
              <a:t>, karar verirken bilimsel </a:t>
            </a:r>
            <a:r>
              <a:rPr lang="tr-TR" dirty="0" smtClean="0">
                <a:latin typeface="Arial" panose="020B0604020202020204" pitchFamily="34" charset="0"/>
                <a:cs typeface="Arial" panose="020B0604020202020204" pitchFamily="34" charset="0"/>
              </a:rPr>
              <a:t>görüşlerden </a:t>
            </a:r>
            <a:r>
              <a:rPr lang="tr-TR" dirty="0">
                <a:latin typeface="Arial" panose="020B0604020202020204" pitchFamily="34" charset="0"/>
                <a:cs typeface="Arial" panose="020B0604020202020204" pitchFamily="34" charset="0"/>
              </a:rPr>
              <a:t>ve yargı kararlarından yararlanır. </a:t>
            </a:r>
          </a:p>
        </p:txBody>
      </p:sp>
    </p:spTree>
    <p:extLst>
      <p:ext uri="{BB962C8B-B14F-4D97-AF65-F5344CB8AC3E}">
        <p14:creationId xmlns:p14="http://schemas.microsoft.com/office/powerpoint/2010/main" val="1443393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7650" y="320674"/>
            <a:ext cx="11944350" cy="5927725"/>
          </a:xfrm>
        </p:spPr>
        <p:txBody>
          <a:bodyPr>
            <a:normAutofit lnSpcReduction="10000"/>
          </a:bodyPr>
          <a:lstStyle/>
          <a:p>
            <a:pPr marL="0" indent="0">
              <a:buNone/>
            </a:pPr>
            <a:r>
              <a:rPr lang="tr-TR" b="1" dirty="0">
                <a:latin typeface="Arial" panose="020B0604020202020204" pitchFamily="34" charset="0"/>
                <a:cs typeface="Arial" panose="020B0604020202020204" pitchFamily="34" charset="0"/>
              </a:rPr>
              <a:t>3- HAKİMİN YARATTIĞI HUKUK</a:t>
            </a:r>
          </a:p>
          <a:p>
            <a:pPr marL="0" indent="0">
              <a:buNone/>
            </a:pPr>
            <a:r>
              <a:rPr lang="tr-TR" dirty="0">
                <a:latin typeface="Arial" panose="020B0604020202020204" pitchFamily="34" charset="0"/>
                <a:cs typeface="Arial" panose="020B0604020202020204" pitchFamily="34" charset="0"/>
              </a:rPr>
              <a:t>	3.1. Hakimin hukuku yaratırken </a:t>
            </a:r>
            <a:r>
              <a:rPr lang="tr-TR" dirty="0" smtClean="0">
                <a:latin typeface="Arial" panose="020B0604020202020204" pitchFamily="34" charset="0"/>
                <a:cs typeface="Arial" panose="020B0604020202020204" pitchFamily="34" charset="0"/>
              </a:rPr>
              <a:t>başvurabileceği </a:t>
            </a:r>
            <a:r>
              <a:rPr lang="tr-TR" dirty="0">
                <a:latin typeface="Arial" panose="020B0604020202020204" pitchFamily="34" charset="0"/>
                <a:cs typeface="Arial" panose="020B0604020202020204" pitchFamily="34" charset="0"/>
              </a:rPr>
              <a:t>yöntemler</a:t>
            </a:r>
          </a:p>
          <a:p>
            <a:pPr marL="0" indent="0">
              <a:buNone/>
            </a:pPr>
            <a:r>
              <a:rPr lang="tr-TR" dirty="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	a</a:t>
            </a:r>
            <a:r>
              <a:rPr lang="tr-TR" dirty="0">
                <a:latin typeface="Arial" panose="020B0604020202020204" pitchFamily="34" charset="0"/>
                <a:cs typeface="Arial" panose="020B0604020202020204" pitchFamily="34" charset="0"/>
              </a:rPr>
              <a:t>) Hukukun genel ilkelere başvurma</a:t>
            </a:r>
          </a:p>
          <a:p>
            <a:pPr marL="0" indent="0">
              <a:buNone/>
            </a:pPr>
            <a:r>
              <a:rPr lang="tr-TR" dirty="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	b</a:t>
            </a:r>
            <a:r>
              <a:rPr lang="tr-TR" dirty="0">
                <a:latin typeface="Arial" panose="020B0604020202020204" pitchFamily="34" charset="0"/>
                <a:cs typeface="Arial" panose="020B0604020202020204" pitchFamily="34" charset="0"/>
              </a:rPr>
              <a:t>) Doğrudan kural koyma</a:t>
            </a:r>
          </a:p>
          <a:p>
            <a:pPr marL="0" indent="0">
              <a:buNone/>
            </a:pPr>
            <a:r>
              <a:rPr lang="tr-TR" dirty="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3.2</a:t>
            </a:r>
            <a:r>
              <a:rPr lang="tr-TR" dirty="0">
                <a:latin typeface="Arial" panose="020B0604020202020204" pitchFamily="34" charset="0"/>
                <a:cs typeface="Arial" panose="020B0604020202020204" pitchFamily="34" charset="0"/>
              </a:rPr>
              <a:t>. Hakimin yarattığı hukukun </a:t>
            </a:r>
            <a:r>
              <a:rPr lang="tr-TR" dirty="0" smtClean="0">
                <a:latin typeface="Arial" panose="020B0604020202020204" pitchFamily="34" charset="0"/>
                <a:cs typeface="Arial" panose="020B0604020202020204" pitchFamily="34" charset="0"/>
              </a:rPr>
              <a:t>hükmü: bağlayıcılık ancak </a:t>
            </a:r>
            <a:r>
              <a:rPr lang="tr-TR" dirty="0">
                <a:latin typeface="Arial" panose="020B0604020202020204" pitchFamily="34" charset="0"/>
                <a:cs typeface="Arial" panose="020B0604020202020204" pitchFamily="34" charset="0"/>
              </a:rPr>
              <a:t>u</a:t>
            </a:r>
            <a:r>
              <a:rPr lang="tr-TR" dirty="0" smtClean="0">
                <a:latin typeface="Arial" panose="020B0604020202020204" pitchFamily="34" charset="0"/>
                <a:cs typeface="Arial" panose="020B0604020202020204" pitchFamily="34" charset="0"/>
              </a:rPr>
              <a:t>ygulandığı olay için,</a:t>
            </a:r>
          </a:p>
          <a:p>
            <a:pPr marL="0" indent="0">
              <a:buNone/>
            </a:pPr>
            <a:endParaRPr lang="tr-TR" dirty="0">
              <a:latin typeface="Arial" panose="020B0604020202020204" pitchFamily="34" charset="0"/>
              <a:cs typeface="Arial" panose="020B0604020202020204" pitchFamily="34" charset="0"/>
            </a:endParaRPr>
          </a:p>
          <a:p>
            <a:pPr marL="0" indent="0">
              <a:buNone/>
            </a:pPr>
            <a:endParaRPr lang="tr-TR" dirty="0">
              <a:latin typeface="Arial" panose="020B0604020202020204" pitchFamily="34" charset="0"/>
              <a:cs typeface="Arial" panose="020B0604020202020204" pitchFamily="34" charset="0"/>
            </a:endParaRPr>
          </a:p>
          <a:p>
            <a:pPr marL="0" indent="0">
              <a:buNone/>
            </a:pPr>
            <a:r>
              <a:rPr lang="tr-TR" b="1" dirty="0">
                <a:latin typeface="Arial" panose="020B0604020202020204" pitchFamily="34" charset="0"/>
                <a:cs typeface="Arial" panose="020B0604020202020204" pitchFamily="34" charset="0"/>
              </a:rPr>
              <a:t>4- BİLİMSEL GÖRUŞLER VE YARGI KARARLAR</a:t>
            </a:r>
          </a:p>
          <a:p>
            <a:pPr marL="0" indent="0">
              <a:buNone/>
            </a:pPr>
            <a:r>
              <a:rPr lang="tr-TR" dirty="0">
                <a:latin typeface="Arial" panose="020B0604020202020204" pitchFamily="34" charset="0"/>
                <a:cs typeface="Arial" panose="020B0604020202020204" pitchFamily="34" charset="0"/>
              </a:rPr>
              <a:t>	a) </a:t>
            </a:r>
            <a:r>
              <a:rPr lang="tr-TR" dirty="0" smtClean="0">
                <a:latin typeface="Arial" panose="020B0604020202020204" pitchFamily="34" charset="0"/>
                <a:cs typeface="Arial" panose="020B0604020202020204" pitchFamily="34" charset="0"/>
              </a:rPr>
              <a:t>Bilimsel </a:t>
            </a:r>
            <a:r>
              <a:rPr lang="tr-TR" dirty="0">
                <a:latin typeface="Arial" panose="020B0604020202020204" pitchFamily="34" charset="0"/>
                <a:cs typeface="Arial" panose="020B0604020202020204" pitchFamily="34" charset="0"/>
              </a:rPr>
              <a:t>görüşler (ilmi içtima</a:t>
            </a:r>
            <a:r>
              <a:rPr lang="tr-TR" dirty="0" smtClean="0">
                <a:latin typeface="Arial" panose="020B0604020202020204" pitchFamily="34" charset="0"/>
                <a:cs typeface="Arial" panose="020B0604020202020204" pitchFamily="34" charset="0"/>
              </a:rPr>
              <a:t>): hukuk ilmi ile uğraşan kişilerin görüşü</a:t>
            </a:r>
            <a:endParaRPr lang="tr-TR" dirty="0">
              <a:latin typeface="Arial" panose="020B0604020202020204" pitchFamily="34" charset="0"/>
              <a:cs typeface="Arial" panose="020B0604020202020204" pitchFamily="34" charset="0"/>
            </a:endParaRPr>
          </a:p>
          <a:p>
            <a:pPr marL="0" indent="0">
              <a:buNone/>
            </a:pPr>
            <a:r>
              <a:rPr lang="tr-TR" dirty="0">
                <a:latin typeface="Arial" panose="020B0604020202020204" pitchFamily="34" charset="0"/>
                <a:cs typeface="Arial" panose="020B0604020202020204" pitchFamily="34" charset="0"/>
              </a:rPr>
              <a:t>	b) Öğretiler (</a:t>
            </a:r>
            <a:r>
              <a:rPr lang="tr-TR" dirty="0" smtClean="0">
                <a:latin typeface="Arial" panose="020B0604020202020204" pitchFamily="34" charset="0"/>
                <a:cs typeface="Arial" panose="020B0604020202020204" pitchFamily="34" charset="0"/>
              </a:rPr>
              <a:t>doktrinler):</a:t>
            </a:r>
            <a:endParaRPr lang="tr-TR" dirty="0">
              <a:latin typeface="Arial" panose="020B0604020202020204" pitchFamily="34" charset="0"/>
              <a:cs typeface="Arial" panose="020B0604020202020204" pitchFamily="34" charset="0"/>
            </a:endParaRPr>
          </a:p>
          <a:p>
            <a:pPr marL="0" indent="0">
              <a:buNone/>
            </a:pPr>
            <a:r>
              <a:rPr lang="tr-TR" dirty="0">
                <a:latin typeface="Arial" panose="020B0604020202020204" pitchFamily="34" charset="0"/>
                <a:cs typeface="Arial" panose="020B0604020202020204" pitchFamily="34" charset="0"/>
              </a:rPr>
              <a:t>	c)  İçtihat kararları</a:t>
            </a:r>
          </a:p>
          <a:p>
            <a:pPr marL="0" indent="0">
              <a:buNone/>
            </a:pP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491047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49275"/>
          </a:xfrm>
        </p:spPr>
        <p:txBody>
          <a:bodyPr>
            <a:normAutofit fontScale="90000"/>
          </a:bodyPr>
          <a:lstStyle/>
          <a:p>
            <a:pPr algn="ctr"/>
            <a:r>
              <a:rPr lang="tr-TR" b="1" dirty="0" smtClean="0">
                <a:latin typeface="Arial" panose="020B0604020202020204" pitchFamily="34" charset="0"/>
                <a:cs typeface="Arial" panose="020B0604020202020204" pitchFamily="34" charset="0"/>
              </a:rPr>
              <a:t>MEDENİ HUKUKUN UYGULAMASI</a:t>
            </a:r>
            <a:endParaRPr lang="bs-Latn-BA"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97005" y="1238771"/>
            <a:ext cx="11130887" cy="5312154"/>
          </a:xfrm>
        </p:spPr>
        <p:txBody>
          <a:bodyPr>
            <a:normAutofit/>
          </a:bodyPr>
          <a:lstStyle/>
          <a:p>
            <a:pPr marL="0" indent="0">
              <a:buNone/>
            </a:pPr>
            <a:r>
              <a:rPr lang="tr-TR" b="1" dirty="0" smtClean="0">
                <a:latin typeface="Arial" panose="020B0604020202020204" pitchFamily="34" charset="0"/>
                <a:cs typeface="Arial" panose="020B0604020202020204" pitchFamily="34" charset="0"/>
              </a:rPr>
              <a:t>1 -MEDENİ HUKUKUN YER BAKIMDAN UYGULANMASI</a:t>
            </a:r>
          </a:p>
          <a:p>
            <a:pPr marL="0" indent="0">
              <a:buNone/>
            </a:pPr>
            <a:r>
              <a:rPr lang="tr-TR" dirty="0" smtClean="0">
                <a:latin typeface="Arial" panose="020B0604020202020204" pitchFamily="34" charset="0"/>
                <a:cs typeface="Arial" panose="020B0604020202020204" pitchFamily="34" charset="0"/>
              </a:rPr>
              <a:t>Medeni hukuk coğrafi  ve kişileri bakımdan uygulanması kanunun hangi ülkede ve kimlere karşı uygulanacağını anlamında geliyor.</a:t>
            </a:r>
          </a:p>
          <a:p>
            <a:pPr marL="0" indent="0">
              <a:buNone/>
            </a:pPr>
            <a:endParaRPr lang="tr-TR" dirty="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Yer bakımdan uygulanmanın ilkeleri:</a:t>
            </a:r>
          </a:p>
          <a:p>
            <a:pPr>
              <a:buFontTx/>
              <a:buChar char="-"/>
            </a:pPr>
            <a:r>
              <a:rPr lang="tr-TR" dirty="0" smtClean="0">
                <a:latin typeface="Arial" panose="020B0604020202020204" pitchFamily="34" charset="0"/>
                <a:cs typeface="Arial" panose="020B0604020202020204" pitchFamily="34" charset="0"/>
              </a:rPr>
              <a:t>Kanunların </a:t>
            </a:r>
            <a:r>
              <a:rPr lang="tr-TR" dirty="0" err="1" smtClean="0">
                <a:latin typeface="Arial" panose="020B0604020202020204" pitchFamily="34" charset="0"/>
                <a:cs typeface="Arial" panose="020B0604020202020204" pitchFamily="34" charset="0"/>
              </a:rPr>
              <a:t>mülkiliği</a:t>
            </a:r>
            <a:r>
              <a:rPr lang="tr-TR" dirty="0" smtClean="0">
                <a:latin typeface="Arial" panose="020B0604020202020204" pitchFamily="34" charset="0"/>
                <a:cs typeface="Arial" panose="020B0604020202020204" pitchFamily="34" charset="0"/>
              </a:rPr>
              <a:t> (yerelliği) ilkesi: </a:t>
            </a:r>
            <a:r>
              <a:rPr lang="tr-TR" i="1" dirty="0" smtClean="0">
                <a:latin typeface="Arial" panose="020B0604020202020204" pitchFamily="34" charset="0"/>
                <a:cs typeface="Arial" panose="020B0604020202020204" pitchFamily="34" charset="0"/>
              </a:rPr>
              <a:t>devletin sınırları </a:t>
            </a:r>
            <a:r>
              <a:rPr lang="tr-TR" i="1" dirty="0" err="1" smtClean="0">
                <a:latin typeface="Arial" panose="020B0604020202020204" pitchFamily="34" charset="0"/>
                <a:cs typeface="Arial" panose="020B0604020202020204" pitchFamily="34" charset="0"/>
              </a:rPr>
              <a:t>iöerisinde</a:t>
            </a:r>
            <a:r>
              <a:rPr lang="tr-TR" i="1" dirty="0" smtClean="0">
                <a:latin typeface="Arial" panose="020B0604020202020204" pitchFamily="34" charset="0"/>
                <a:cs typeface="Arial" panose="020B0604020202020204" pitchFamily="34" charset="0"/>
              </a:rPr>
              <a:t> ilgili olaylara uygulanır</a:t>
            </a:r>
          </a:p>
          <a:p>
            <a:pPr>
              <a:buFontTx/>
              <a:buChar char="-"/>
            </a:pPr>
            <a:r>
              <a:rPr lang="tr-TR" dirty="0" smtClean="0">
                <a:latin typeface="Arial" panose="020B0604020202020204" pitchFamily="34" charset="0"/>
                <a:cs typeface="Arial" panose="020B0604020202020204" pitchFamily="34" charset="0"/>
              </a:rPr>
              <a:t>Kanunların şahsiliği ilkesi:</a:t>
            </a:r>
            <a:r>
              <a:rPr lang="tr-TR" i="1" dirty="0" smtClean="0">
                <a:latin typeface="Arial" panose="020B0604020202020204" pitchFamily="34" charset="0"/>
                <a:cs typeface="Arial" panose="020B0604020202020204" pitchFamily="34" charset="0"/>
              </a:rPr>
              <a:t> her vatandaş </a:t>
            </a:r>
            <a:r>
              <a:rPr lang="tr-TR" i="1" dirty="0" err="1" smtClean="0">
                <a:latin typeface="Arial" panose="020B0604020202020204" pitchFamily="34" charset="0"/>
                <a:cs typeface="Arial" panose="020B0604020202020204" pitchFamily="34" charset="0"/>
              </a:rPr>
              <a:t>nered</a:t>
            </a:r>
            <a:r>
              <a:rPr lang="tr-TR" i="1" dirty="0" smtClean="0">
                <a:latin typeface="Arial" panose="020B0604020202020204" pitchFamily="34" charset="0"/>
                <a:cs typeface="Arial" panose="020B0604020202020204" pitchFamily="34" charset="0"/>
              </a:rPr>
              <a:t> </a:t>
            </a:r>
            <a:r>
              <a:rPr lang="tr-TR" i="1" dirty="0" err="1" smtClean="0">
                <a:latin typeface="Arial" panose="020B0604020202020204" pitchFamily="34" charset="0"/>
                <a:cs typeface="Arial" panose="020B0604020202020204" pitchFamily="34" charset="0"/>
              </a:rPr>
              <a:t>eolursa</a:t>
            </a:r>
            <a:r>
              <a:rPr lang="tr-TR" i="1" dirty="0" smtClean="0">
                <a:latin typeface="Arial" panose="020B0604020202020204" pitchFamily="34" charset="0"/>
                <a:cs typeface="Arial" panose="020B0604020202020204" pitchFamily="34" charset="0"/>
              </a:rPr>
              <a:t> olsun milli kanuna tabiidir</a:t>
            </a:r>
          </a:p>
          <a:p>
            <a:pPr marL="0" indent="0">
              <a:buNone/>
            </a:pPr>
            <a:endParaRPr lang="tr-TR" dirty="0" smtClean="0">
              <a:latin typeface="Arial" panose="020B0604020202020204" pitchFamily="34" charset="0"/>
              <a:cs typeface="Arial" panose="020B0604020202020204" pitchFamily="34" charset="0"/>
            </a:endParaRPr>
          </a:p>
          <a:p>
            <a:pPr marL="0" indent="0">
              <a:buNone/>
            </a:pPr>
            <a:r>
              <a:rPr lang="tr-TR" dirty="0" smtClean="0">
                <a:latin typeface="Arial" panose="020B0604020202020204" pitchFamily="34" charset="0"/>
                <a:cs typeface="Arial" panose="020B0604020202020204" pitchFamily="34" charset="0"/>
              </a:rPr>
              <a:t>	</a:t>
            </a:r>
            <a:r>
              <a:rPr lang="tr-TR" dirty="0">
                <a:latin typeface="Arial" panose="020B0604020202020204" pitchFamily="34" charset="0"/>
                <a:cs typeface="Arial" panose="020B0604020202020204" pitchFamily="34" charset="0"/>
              </a:rPr>
              <a:t>	</a:t>
            </a:r>
            <a:endParaRPr lang="bs-Latn-BA"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463829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1950" y="473074"/>
            <a:ext cx="11487150" cy="6137275"/>
          </a:xfrm>
        </p:spPr>
        <p:txBody>
          <a:bodyPr>
            <a:normAutofit/>
          </a:bodyPr>
          <a:lstStyle/>
          <a:p>
            <a:pPr marL="0" indent="0">
              <a:buNone/>
            </a:pPr>
            <a:r>
              <a:rPr lang="tr-TR" b="1" dirty="0">
                <a:latin typeface="Arial" panose="020B0604020202020204" pitchFamily="34" charset="0"/>
                <a:cs typeface="Arial" panose="020B0604020202020204" pitchFamily="34" charset="0"/>
              </a:rPr>
              <a:t>2 -MEDENİ HUKUKUN ZAMAN BAKIMDAN </a:t>
            </a:r>
            <a:r>
              <a:rPr lang="tr-TR" b="1" dirty="0" smtClean="0">
                <a:latin typeface="Arial" panose="020B0604020202020204" pitchFamily="34" charset="0"/>
                <a:cs typeface="Arial" panose="020B0604020202020204" pitchFamily="34" charset="0"/>
              </a:rPr>
              <a:t>UYGULANMASI</a:t>
            </a:r>
          </a:p>
          <a:p>
            <a:pPr marL="0" indent="0">
              <a:buNone/>
            </a:pPr>
            <a:endParaRPr lang="tr-TR" b="1" dirty="0">
              <a:latin typeface="Arial" panose="020B0604020202020204" pitchFamily="34" charset="0"/>
              <a:cs typeface="Arial" panose="020B0604020202020204" pitchFamily="34" charset="0"/>
            </a:endParaRPr>
          </a:p>
          <a:p>
            <a:pPr marL="0" indent="0">
              <a:buNone/>
            </a:pPr>
            <a:r>
              <a:rPr lang="tr-TR" dirty="0">
                <a:latin typeface="Arial" panose="020B0604020202020204" pitchFamily="34" charset="0"/>
                <a:cs typeface="Arial" panose="020B0604020202020204" pitchFamily="34" charset="0"/>
              </a:rPr>
              <a:t>	a) Kanunların yürürlüğe girmesi ve kalkması</a:t>
            </a:r>
          </a:p>
          <a:p>
            <a:pPr marL="0" indent="0">
              <a:buNone/>
            </a:pPr>
            <a:r>
              <a:rPr lang="tr-TR" dirty="0">
                <a:latin typeface="Arial" panose="020B0604020202020204" pitchFamily="34" charset="0"/>
                <a:cs typeface="Arial" panose="020B0604020202020204" pitchFamily="34" charset="0"/>
              </a:rPr>
              <a:t>	b) Kanunların </a:t>
            </a:r>
            <a:r>
              <a:rPr lang="tr-TR" dirty="0" smtClean="0">
                <a:latin typeface="Arial" panose="020B0604020202020204" pitchFamily="34" charset="0"/>
                <a:cs typeface="Arial" panose="020B0604020202020204" pitchFamily="34" charset="0"/>
              </a:rPr>
              <a:t>geçmişe yürümemesi </a:t>
            </a:r>
            <a:r>
              <a:rPr lang="tr-TR" dirty="0">
                <a:latin typeface="Arial" panose="020B0604020202020204" pitchFamily="34" charset="0"/>
                <a:cs typeface="Arial" panose="020B0604020202020204" pitchFamily="34" charset="0"/>
              </a:rPr>
              <a:t>ilkesi</a:t>
            </a:r>
          </a:p>
          <a:p>
            <a:pPr marL="0" indent="0">
              <a:buNone/>
            </a:pPr>
            <a:r>
              <a:rPr lang="tr-TR" dirty="0">
                <a:latin typeface="Arial" panose="020B0604020202020204" pitchFamily="34" charset="0"/>
                <a:cs typeface="Arial" panose="020B0604020202020204" pitchFamily="34" charset="0"/>
              </a:rPr>
              <a:t>	c) Aynı konuyu düzenleyen anda iki kanunun yürürlükte olması </a:t>
            </a:r>
            <a:endParaRPr lang="tr-TR" dirty="0" smtClean="0">
              <a:latin typeface="Arial" panose="020B0604020202020204" pitchFamily="34" charset="0"/>
              <a:cs typeface="Arial" panose="020B0604020202020204" pitchFamily="34" charset="0"/>
            </a:endParaRPr>
          </a:p>
          <a:p>
            <a:pPr marL="0" indent="0">
              <a:buNone/>
            </a:pPr>
            <a:r>
              <a:rPr lang="tr-TR" dirty="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	c.1. Eşdeğer nitelikte kanunlar ise: yeni tarihli kanun uygulanacak</a:t>
            </a:r>
          </a:p>
          <a:p>
            <a:pPr marL="0" indent="0">
              <a:buNone/>
            </a:pPr>
            <a:r>
              <a:rPr lang="tr-TR" dirty="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	c.2. Eşdeğer nitelikte değilse: özel kanun uygulanır</a:t>
            </a:r>
            <a:endParaRPr lang="tr-TR" dirty="0">
              <a:latin typeface="Arial" panose="020B0604020202020204" pitchFamily="34" charset="0"/>
              <a:cs typeface="Arial" panose="020B0604020202020204" pitchFamily="34" charset="0"/>
            </a:endParaRPr>
          </a:p>
          <a:p>
            <a:pPr marL="0" indent="0">
              <a:buNone/>
            </a:pPr>
            <a:endParaRPr lang="tr-TR" dirty="0" smtClean="0">
              <a:latin typeface="Arial" panose="020B0604020202020204" pitchFamily="34" charset="0"/>
              <a:cs typeface="Arial" panose="020B0604020202020204" pitchFamily="34" charset="0"/>
            </a:endParaRPr>
          </a:p>
          <a:p>
            <a:pPr marL="0" indent="0">
              <a:buNone/>
            </a:pPr>
            <a:endParaRPr lang="tr-TR"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015570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549274"/>
            <a:ext cx="11430000" cy="5680075"/>
          </a:xfrm>
        </p:spPr>
        <p:txBody>
          <a:bodyPr>
            <a:normAutofit lnSpcReduction="10000"/>
          </a:bodyPr>
          <a:lstStyle/>
          <a:p>
            <a:pPr marL="0" indent="0">
              <a:buNone/>
            </a:pPr>
            <a:r>
              <a:rPr lang="tr-TR" b="1" dirty="0">
                <a:latin typeface="Arial" panose="020B0604020202020204" pitchFamily="34" charset="0"/>
                <a:cs typeface="Arial" panose="020B0604020202020204" pitchFamily="34" charset="0"/>
              </a:rPr>
              <a:t>3-MEDENİ KANUNUN ANLAM BAKIMDAN </a:t>
            </a:r>
            <a:r>
              <a:rPr lang="tr-TR" b="1" dirty="0" smtClean="0">
                <a:latin typeface="Arial" panose="020B0604020202020204" pitchFamily="34" charset="0"/>
                <a:cs typeface="Arial" panose="020B0604020202020204" pitchFamily="34" charset="0"/>
              </a:rPr>
              <a:t>UYGULANMASI</a:t>
            </a:r>
          </a:p>
          <a:p>
            <a:pPr marL="0" indent="0">
              <a:buNone/>
            </a:pPr>
            <a:r>
              <a:rPr lang="tr-TR" dirty="0" smtClean="0">
                <a:latin typeface="Arial" panose="020B0604020202020204" pitchFamily="34" charset="0"/>
                <a:cs typeface="Arial" panose="020B0604020202020204" pitchFamily="34" charset="0"/>
              </a:rPr>
              <a:t>Bu ancak kanun metnin yorumlaması ile mümkün</a:t>
            </a:r>
          </a:p>
          <a:p>
            <a:pPr marL="0" indent="0">
              <a:buNone/>
            </a:pPr>
            <a:endParaRPr lang="tr-TR"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Yorum: </a:t>
            </a:r>
            <a:r>
              <a:rPr lang="tr-TR" dirty="0">
                <a:latin typeface="Arial" panose="020B0604020202020204" pitchFamily="34" charset="0"/>
                <a:cs typeface="Arial" panose="020B0604020202020204" pitchFamily="34" charset="0"/>
              </a:rPr>
              <a:t>k</a:t>
            </a:r>
            <a:r>
              <a:rPr lang="tr-TR" dirty="0" smtClean="0">
                <a:latin typeface="Arial" panose="020B0604020202020204" pitchFamily="34" charset="0"/>
                <a:cs typeface="Arial" panose="020B0604020202020204" pitchFamily="34" charset="0"/>
              </a:rPr>
              <a:t>anunun metnine verilen anlamını tespit etmek</a:t>
            </a:r>
          </a:p>
          <a:p>
            <a:pPr marL="0" indent="0">
              <a:buNone/>
            </a:pPr>
            <a:endParaRPr lang="tr-TR" dirty="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3.1</a:t>
            </a:r>
            <a:r>
              <a:rPr lang="tr-TR" b="1" dirty="0">
                <a:latin typeface="Arial" panose="020B0604020202020204" pitchFamily="34" charset="0"/>
                <a:cs typeface="Arial" panose="020B0604020202020204" pitchFamily="34" charset="0"/>
              </a:rPr>
              <a:t>. YORUMUN TÜRLERİ</a:t>
            </a:r>
          </a:p>
          <a:p>
            <a:pPr marL="0" indent="0">
              <a:buNone/>
            </a:pPr>
            <a:r>
              <a:rPr lang="tr-TR" dirty="0" smtClean="0">
                <a:latin typeface="Arial" panose="020B0604020202020204" pitchFamily="34" charset="0"/>
                <a:cs typeface="Arial" panose="020B0604020202020204" pitchFamily="34" charset="0"/>
              </a:rPr>
              <a:t>	a</a:t>
            </a:r>
            <a:r>
              <a:rPr lang="tr-TR" dirty="0">
                <a:latin typeface="Arial" panose="020B0604020202020204" pitchFamily="34" charset="0"/>
                <a:cs typeface="Arial" panose="020B0604020202020204" pitchFamily="34" charset="0"/>
              </a:rPr>
              <a:t>) Yasama </a:t>
            </a:r>
            <a:r>
              <a:rPr lang="tr-TR" dirty="0" smtClean="0">
                <a:latin typeface="Arial" panose="020B0604020202020204" pitchFamily="34" charset="0"/>
                <a:cs typeface="Arial" panose="020B0604020202020204" pitchFamily="34" charset="0"/>
              </a:rPr>
              <a:t>yorumu: hükmünün yorumu bizzat kanun koyucu tarafından yapılması</a:t>
            </a:r>
            <a:endParaRPr lang="tr-TR" dirty="0">
              <a:latin typeface="Arial" panose="020B0604020202020204" pitchFamily="34" charset="0"/>
              <a:cs typeface="Arial" panose="020B0604020202020204" pitchFamily="34" charset="0"/>
            </a:endParaRPr>
          </a:p>
          <a:p>
            <a:pPr marL="0" indent="0">
              <a:buNone/>
            </a:pPr>
            <a:r>
              <a:rPr lang="tr-TR" dirty="0">
                <a:latin typeface="Arial" panose="020B0604020202020204" pitchFamily="34" charset="0"/>
                <a:cs typeface="Arial" panose="020B0604020202020204" pitchFamily="34" charset="0"/>
              </a:rPr>
              <a:t>	b) Bilimsel </a:t>
            </a:r>
            <a:r>
              <a:rPr lang="tr-TR" dirty="0" smtClean="0">
                <a:latin typeface="Arial" panose="020B0604020202020204" pitchFamily="34" charset="0"/>
                <a:cs typeface="Arial" panose="020B0604020202020204" pitchFamily="34" charset="0"/>
              </a:rPr>
              <a:t>yorum: hükmünün yorumu hukuk bilim ile uğraşanlar tarafından yapılması</a:t>
            </a:r>
            <a:endParaRPr lang="tr-TR" dirty="0">
              <a:latin typeface="Arial" panose="020B0604020202020204" pitchFamily="34" charset="0"/>
              <a:cs typeface="Arial" panose="020B0604020202020204" pitchFamily="34" charset="0"/>
            </a:endParaRPr>
          </a:p>
          <a:p>
            <a:pPr marL="0" indent="0">
              <a:buNone/>
            </a:pPr>
            <a:r>
              <a:rPr lang="tr-TR" dirty="0">
                <a:latin typeface="Arial" panose="020B0604020202020204" pitchFamily="34" charset="0"/>
                <a:cs typeface="Arial" panose="020B0604020202020204" pitchFamily="34" charset="0"/>
              </a:rPr>
              <a:t>	c) Yargısal </a:t>
            </a:r>
            <a:r>
              <a:rPr lang="tr-TR" dirty="0" smtClean="0">
                <a:latin typeface="Arial" panose="020B0604020202020204" pitchFamily="34" charset="0"/>
                <a:cs typeface="Arial" panose="020B0604020202020204" pitchFamily="34" charset="0"/>
              </a:rPr>
              <a:t>yorum: </a:t>
            </a:r>
            <a:r>
              <a:rPr lang="tr-TR" dirty="0" err="1" smtClean="0">
                <a:latin typeface="Arial" panose="020B0604020202020204" pitchFamily="34" charset="0"/>
                <a:cs typeface="Arial" panose="020B0604020202020204" pitchFamily="34" charset="0"/>
              </a:rPr>
              <a:t>hükümün</a:t>
            </a:r>
            <a:r>
              <a:rPr lang="tr-TR" dirty="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yorumu uygulayanlar tarafından (hakimler) yapılması</a:t>
            </a:r>
            <a:endParaRPr lang="tr-TR" dirty="0">
              <a:latin typeface="Arial" panose="020B0604020202020204" pitchFamily="34" charset="0"/>
              <a:cs typeface="Arial" panose="020B0604020202020204" pitchFamily="34" charset="0"/>
            </a:endParaRPr>
          </a:p>
          <a:p>
            <a:pPr marL="0" indent="0">
              <a:buNone/>
            </a:pP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586070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2415" y="392610"/>
            <a:ext cx="11281012" cy="6240202"/>
          </a:xfrm>
        </p:spPr>
        <p:txBody>
          <a:bodyPr>
            <a:normAutofit lnSpcReduction="10000"/>
          </a:bodyPr>
          <a:lstStyle/>
          <a:p>
            <a:pPr marL="0" indent="0">
              <a:buNone/>
            </a:pPr>
            <a:r>
              <a:rPr lang="tr-TR" b="1" dirty="0">
                <a:latin typeface="Arial" panose="020B0604020202020204" pitchFamily="34" charset="0"/>
                <a:cs typeface="Arial" panose="020B0604020202020204" pitchFamily="34" charset="0"/>
              </a:rPr>
              <a:t>3.2. YORUMUN YAPILMASI</a:t>
            </a:r>
          </a:p>
          <a:p>
            <a:pPr marL="0" indent="0">
              <a:buNone/>
            </a:pPr>
            <a:r>
              <a:rPr lang="tr-TR" dirty="0">
                <a:latin typeface="Arial" panose="020B0604020202020204" pitchFamily="34" charset="0"/>
                <a:cs typeface="Arial" panose="020B0604020202020204" pitchFamily="34" charset="0"/>
              </a:rPr>
              <a:t>	3.2.1. Yorum teorileri</a:t>
            </a:r>
          </a:p>
          <a:p>
            <a:pPr marL="0" indent="0">
              <a:buNone/>
            </a:pPr>
            <a:r>
              <a:rPr lang="tr-TR" dirty="0">
                <a:latin typeface="Arial" panose="020B0604020202020204" pitchFamily="34" charset="0"/>
                <a:cs typeface="Arial" panose="020B0604020202020204" pitchFamily="34" charset="0"/>
              </a:rPr>
              <a:t>	a) </a:t>
            </a:r>
            <a:r>
              <a:rPr lang="tr-TR" dirty="0" smtClean="0">
                <a:latin typeface="Arial" panose="020B0604020202020204" pitchFamily="34" charset="0"/>
                <a:cs typeface="Arial" panose="020B0604020202020204" pitchFamily="34" charset="0"/>
              </a:rPr>
              <a:t>Sübjektif yorum: hakim  yasa koyucunun amacı araştırması</a:t>
            </a:r>
            <a:endParaRPr lang="tr-TR" dirty="0">
              <a:latin typeface="Arial" panose="020B0604020202020204" pitchFamily="34" charset="0"/>
              <a:cs typeface="Arial" panose="020B0604020202020204" pitchFamily="34" charset="0"/>
            </a:endParaRPr>
          </a:p>
          <a:p>
            <a:pPr marL="0" indent="0">
              <a:buNone/>
            </a:pPr>
            <a:r>
              <a:rPr lang="tr-TR" dirty="0">
                <a:latin typeface="Arial" panose="020B0604020202020204" pitchFamily="34" charset="0"/>
                <a:cs typeface="Arial" panose="020B0604020202020204" pitchFamily="34" charset="0"/>
              </a:rPr>
              <a:t>	b) Objektif </a:t>
            </a:r>
            <a:r>
              <a:rPr lang="tr-TR" dirty="0" smtClean="0">
                <a:latin typeface="Arial" panose="020B0604020202020204" pitchFamily="34" charset="0"/>
                <a:cs typeface="Arial" panose="020B0604020202020204" pitchFamily="34" charset="0"/>
              </a:rPr>
              <a:t>yorum: yasa koyucunun uygulanacağı anda iradesini araştırması</a:t>
            </a:r>
            <a:endParaRPr lang="tr-TR" dirty="0">
              <a:latin typeface="Arial" panose="020B0604020202020204" pitchFamily="34" charset="0"/>
              <a:cs typeface="Arial" panose="020B0604020202020204" pitchFamily="34" charset="0"/>
            </a:endParaRPr>
          </a:p>
          <a:p>
            <a:pPr marL="0" indent="0">
              <a:buNone/>
            </a:pPr>
            <a:r>
              <a:rPr lang="tr-TR" dirty="0">
                <a:latin typeface="Arial" panose="020B0604020202020204" pitchFamily="34" charset="0"/>
                <a:cs typeface="Arial" panose="020B0604020202020204" pitchFamily="34" charset="0"/>
              </a:rPr>
              <a:t>	c) </a:t>
            </a:r>
            <a:r>
              <a:rPr lang="tr-TR" dirty="0" smtClean="0">
                <a:latin typeface="Arial" panose="020B0604020202020204" pitchFamily="34" charset="0"/>
                <a:cs typeface="Arial" panose="020B0604020202020204" pitchFamily="34" charset="0"/>
              </a:rPr>
              <a:t>Serbest </a:t>
            </a:r>
            <a:r>
              <a:rPr lang="tr-TR" dirty="0">
                <a:latin typeface="Arial" panose="020B0604020202020204" pitchFamily="34" charset="0"/>
                <a:cs typeface="Arial" panose="020B0604020202020204" pitchFamily="34" charset="0"/>
              </a:rPr>
              <a:t>yorum </a:t>
            </a:r>
            <a:r>
              <a:rPr lang="tr-TR" dirty="0" err="1" smtClean="0">
                <a:latin typeface="Arial" panose="020B0604020202020204" pitchFamily="34" charset="0"/>
                <a:cs typeface="Arial" panose="020B0604020202020204" pitchFamily="34" charset="0"/>
              </a:rPr>
              <a:t>teorısı</a:t>
            </a:r>
            <a:r>
              <a:rPr lang="tr-TR" dirty="0" smtClean="0">
                <a:latin typeface="Arial" panose="020B0604020202020204" pitchFamily="34" charset="0"/>
                <a:cs typeface="Arial" panose="020B0604020202020204" pitchFamily="34" charset="0"/>
              </a:rPr>
              <a:t>: hakimin herhangi bir etkiye başlanmadan hükmünü yorumlaması</a:t>
            </a:r>
          </a:p>
          <a:p>
            <a:pPr marL="0" indent="0">
              <a:buNone/>
            </a:pPr>
            <a:endParaRPr lang="tr-TR" b="1" dirty="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3.2.2. YORUM YÖNTEMLERİ</a:t>
            </a:r>
          </a:p>
          <a:p>
            <a:pPr marL="0" indent="0">
              <a:buNone/>
            </a:pPr>
            <a:r>
              <a:rPr lang="tr-TR" dirty="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a) Lafzi yorum yöntemi</a:t>
            </a:r>
          </a:p>
          <a:p>
            <a:pPr marL="0" indent="0">
              <a:buNone/>
            </a:pPr>
            <a:r>
              <a:rPr lang="tr-TR" dirty="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b) Sistematik yorum yöntemi: mantıklı yorum</a:t>
            </a:r>
          </a:p>
          <a:p>
            <a:pPr marL="0" indent="0">
              <a:buNone/>
            </a:pPr>
            <a:r>
              <a:rPr lang="tr-TR" dirty="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c) Amaca bağlı yorum yöntemi: somut olayda ne çıkar sağlanmak istendiğini yorumlanır</a:t>
            </a:r>
          </a:p>
          <a:p>
            <a:pPr marL="0" indent="0">
              <a:buNone/>
            </a:pPr>
            <a:r>
              <a:rPr lang="tr-TR" dirty="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d) serbest yorum yöntemi</a:t>
            </a:r>
            <a:endParaRPr lang="bs-Latn-BA"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243954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0652" y="283240"/>
            <a:ext cx="11253717" cy="1026946"/>
          </a:xfrm>
        </p:spPr>
        <p:txBody>
          <a:bodyPr>
            <a:normAutofit fontScale="90000"/>
          </a:bodyPr>
          <a:lstStyle/>
          <a:p>
            <a:pPr algn="ctr"/>
            <a:r>
              <a:rPr lang="tr-TR" b="1" dirty="0" smtClean="0">
                <a:latin typeface="Arial" panose="020B0604020202020204" pitchFamily="34" charset="0"/>
                <a:cs typeface="Arial" panose="020B0604020202020204" pitchFamily="34" charset="0"/>
              </a:rPr>
              <a:t>MEDENİ HUKUKUN UYGULANMASINDA HAKİMİN TAKDİR YETKİSİ		</a:t>
            </a:r>
            <a:endParaRPr lang="bs-Latn-BA"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510652" y="1825624"/>
            <a:ext cx="11414648" cy="4784725"/>
          </a:xfrm>
        </p:spPr>
        <p:txBody>
          <a:bodyPr/>
          <a:lstStyle/>
          <a:p>
            <a:pPr marL="0" indent="0">
              <a:buNone/>
            </a:pPr>
            <a:r>
              <a:rPr lang="tr-TR" dirty="0" smtClean="0">
                <a:latin typeface="Arial" panose="020B0604020202020204" pitchFamily="34" charset="0"/>
                <a:cs typeface="Arial" panose="020B0604020202020204" pitchFamily="34" charset="0"/>
              </a:rPr>
              <a:t>1 -Takdır yetkisinin kullanabileceği haller: yeterince kesinlik niteliği olmayan hükümlerde söz konusu olur</a:t>
            </a:r>
          </a:p>
          <a:p>
            <a:pPr marL="0" indent="0">
              <a:buNone/>
            </a:pPr>
            <a:endParaRPr lang="tr-TR" dirty="0" smtClean="0">
              <a:latin typeface="Arial" panose="020B0604020202020204" pitchFamily="34" charset="0"/>
              <a:cs typeface="Arial" panose="020B0604020202020204" pitchFamily="34" charset="0"/>
            </a:endParaRPr>
          </a:p>
          <a:p>
            <a:pPr marL="0" indent="0">
              <a:buNone/>
            </a:pPr>
            <a:r>
              <a:rPr lang="tr-TR" dirty="0" smtClean="0">
                <a:latin typeface="Arial" panose="020B0604020202020204" pitchFamily="34" charset="0"/>
                <a:cs typeface="Arial" panose="020B0604020202020204" pitchFamily="34" charset="0"/>
              </a:rPr>
              <a:t>2 –Takdr yetkinin konusu: hukuki olaya veya sonuca veya hem olaya hem de sonuca ilişkin olabilir</a:t>
            </a:r>
          </a:p>
          <a:p>
            <a:pPr marL="0" indent="0">
              <a:buNone/>
            </a:pPr>
            <a:endParaRPr lang="tr-TR" dirty="0" smtClean="0">
              <a:latin typeface="Arial" panose="020B0604020202020204" pitchFamily="34" charset="0"/>
              <a:cs typeface="Arial" panose="020B0604020202020204" pitchFamily="34" charset="0"/>
            </a:endParaRPr>
          </a:p>
          <a:p>
            <a:pPr marL="0" indent="0">
              <a:buNone/>
            </a:pPr>
            <a:r>
              <a:rPr lang="tr-TR" dirty="0" smtClean="0">
                <a:latin typeface="Arial" panose="020B0604020202020204" pitchFamily="34" charset="0"/>
                <a:cs typeface="Arial" panose="020B0604020202020204" pitchFamily="34" charset="0"/>
              </a:rPr>
              <a:t>3 –Takdir yetkisinin kullanılması: kanunun çizdiği sınırları içerisinde kalmak şartıyla hakim takdir yetkisini kullanır</a:t>
            </a:r>
            <a:endParaRPr lang="bs-Latn-BA"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1620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9640" y="693720"/>
            <a:ext cx="10531523" cy="3539430"/>
          </a:xfrm>
          <a:prstGeom prst="rect">
            <a:avLst/>
          </a:prstGeom>
        </p:spPr>
        <p:txBody>
          <a:bodyPr wrap="square">
            <a:spAutoFit/>
          </a:bodyPr>
          <a:lstStyle/>
          <a:p>
            <a:pPr>
              <a:defRPr/>
            </a:pPr>
            <a:r>
              <a:rPr lang="tr-TR" altLang="tr-TR" sz="3200" b="1" dirty="0">
                <a:effectLst>
                  <a:outerShdw blurRad="38100" dist="38100" dir="2700000" algn="tl">
                    <a:srgbClr val="C0C0C0"/>
                  </a:outerShdw>
                </a:effectLst>
              </a:rPr>
              <a:t>Toplumu düzenleyen kuralların türleri</a:t>
            </a:r>
          </a:p>
          <a:p>
            <a:pPr>
              <a:defRPr/>
            </a:pPr>
            <a:endParaRPr lang="tr-TR" altLang="tr-TR" sz="3200" b="1" dirty="0">
              <a:effectLst>
                <a:outerShdw blurRad="38100" dist="38100" dir="2700000" algn="tl">
                  <a:srgbClr val="C0C0C0"/>
                </a:outerShdw>
              </a:effectLst>
            </a:endParaRPr>
          </a:p>
          <a:p>
            <a:pPr>
              <a:buFontTx/>
              <a:buChar char="•"/>
              <a:defRPr/>
            </a:pPr>
            <a:r>
              <a:rPr lang="tr-TR" altLang="tr-TR" sz="3200" dirty="0">
                <a:effectLst>
                  <a:outerShdw blurRad="38100" dist="38100" dir="2700000" algn="tl">
                    <a:srgbClr val="C0C0C0"/>
                  </a:outerShdw>
                </a:effectLst>
              </a:rPr>
              <a:t>Ahlak kuralları: 	</a:t>
            </a:r>
          </a:p>
          <a:p>
            <a:pPr>
              <a:buFontTx/>
              <a:buChar char="•"/>
              <a:defRPr/>
            </a:pPr>
            <a:r>
              <a:rPr lang="tr-TR" altLang="tr-TR" sz="3200" dirty="0">
                <a:effectLst>
                  <a:outerShdw blurRad="38100" dist="38100" dir="2700000" algn="tl">
                    <a:srgbClr val="C0C0C0"/>
                  </a:outerShdw>
                </a:effectLst>
              </a:rPr>
              <a:t>Din kuralları,</a:t>
            </a:r>
          </a:p>
          <a:p>
            <a:pPr>
              <a:buFontTx/>
              <a:buChar char="•"/>
              <a:defRPr/>
            </a:pPr>
            <a:r>
              <a:rPr lang="tr-TR" altLang="tr-TR" sz="3200" dirty="0">
                <a:effectLst>
                  <a:outerShdw blurRad="38100" dist="38100" dir="2700000" algn="tl">
                    <a:srgbClr val="C0C0C0"/>
                  </a:outerShdw>
                </a:effectLst>
              </a:rPr>
              <a:t>Görgü (nezaket) kuralları:</a:t>
            </a:r>
            <a:endParaRPr lang="tr-TR" altLang="tr-TR" sz="3200" dirty="0"/>
          </a:p>
          <a:p>
            <a:pPr>
              <a:buFontTx/>
              <a:buChar char="•"/>
              <a:defRPr/>
            </a:pPr>
            <a:r>
              <a:rPr lang="tr-TR" altLang="tr-TR" sz="3200" dirty="0">
                <a:effectLst>
                  <a:outerShdw blurRad="38100" dist="38100" dir="2700000" algn="tl">
                    <a:srgbClr val="C0C0C0"/>
                  </a:outerShdw>
                </a:effectLst>
              </a:rPr>
              <a:t>Örf ve adet kuralları</a:t>
            </a:r>
          </a:p>
          <a:p>
            <a:pPr>
              <a:buFontTx/>
              <a:buChar char="•"/>
              <a:defRPr/>
            </a:pPr>
            <a:r>
              <a:rPr lang="tr-TR" altLang="tr-TR" sz="3200" dirty="0">
                <a:effectLst>
                  <a:outerShdw blurRad="38100" dist="38100" dir="2700000" algn="tl">
                    <a:srgbClr val="C0C0C0"/>
                  </a:outerShdw>
                </a:effectLst>
              </a:rPr>
              <a:t>Özel olarak hukuk kuralları</a:t>
            </a:r>
          </a:p>
        </p:txBody>
      </p:sp>
    </p:spTree>
    <p:extLst>
      <p:ext uri="{BB962C8B-B14F-4D97-AF65-F5344CB8AC3E}">
        <p14:creationId xmlns:p14="http://schemas.microsoft.com/office/powerpoint/2010/main" val="30538079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1970" y="166233"/>
            <a:ext cx="11582400" cy="7109639"/>
          </a:xfrm>
          <a:prstGeom prst="rect">
            <a:avLst/>
          </a:prstGeom>
        </p:spPr>
        <p:txBody>
          <a:bodyPr wrap="square">
            <a:spAutoFit/>
          </a:bodyPr>
          <a:lstStyle/>
          <a:p>
            <a:pPr>
              <a:spcBef>
                <a:spcPct val="0"/>
              </a:spcBef>
              <a:buFontTx/>
              <a:buChar char="•"/>
            </a:pPr>
            <a:r>
              <a:rPr lang="tr-TR" altLang="tr-TR" sz="2400" b="1" dirty="0">
                <a:effectLst>
                  <a:outerShdw blurRad="38100" dist="38100" dir="2700000" algn="tl">
                    <a:srgbClr val="C0C0C0"/>
                  </a:outerShdw>
                </a:effectLst>
              </a:rPr>
              <a:t>Ahlak kuralları: </a:t>
            </a:r>
          </a:p>
          <a:p>
            <a:pPr>
              <a:spcBef>
                <a:spcPct val="0"/>
              </a:spcBef>
            </a:pPr>
            <a:r>
              <a:rPr lang="tr-TR" altLang="sr-Latn-RS" sz="2400" dirty="0"/>
              <a:t>Kişilerin bizzat kendi nefislerine karşı nasıl davranmaları</a:t>
            </a:r>
            <a:r>
              <a:rPr lang="tr-TR" altLang="sr-Latn-RS" sz="2400" dirty="0">
                <a:effectLst>
                  <a:outerShdw blurRad="38100" dist="38100" dir="2700000" algn="tl">
                    <a:srgbClr val="C0C0C0"/>
                  </a:outerShdw>
                </a:effectLst>
              </a:rPr>
              <a:t> </a:t>
            </a:r>
            <a:r>
              <a:rPr lang="tr-TR" altLang="sr-Latn-RS" sz="2400" dirty="0"/>
              <a:t>gerektiğini belirtirler ki, bunlara sübjektif âhlak kuralları diyoruz</a:t>
            </a:r>
            <a:r>
              <a:rPr lang="tr-TR" altLang="sr-Latn-RS" sz="2400" dirty="0" smtClean="0"/>
              <a:t>.</a:t>
            </a:r>
          </a:p>
          <a:p>
            <a:pPr>
              <a:spcBef>
                <a:spcPct val="0"/>
              </a:spcBef>
            </a:pPr>
            <a:r>
              <a:rPr lang="tr-TR" altLang="tr-TR" sz="2400" dirty="0">
                <a:effectLst>
                  <a:outerShdw blurRad="38100" dist="38100" dir="2700000" algn="tl">
                    <a:srgbClr val="C0C0C0"/>
                  </a:outerShdw>
                </a:effectLst>
              </a:rPr>
              <a:t>	</a:t>
            </a:r>
          </a:p>
          <a:p>
            <a:pPr>
              <a:spcBef>
                <a:spcPct val="0"/>
              </a:spcBef>
              <a:buFontTx/>
              <a:buChar char="•"/>
            </a:pPr>
            <a:r>
              <a:rPr lang="tr-TR" altLang="tr-TR" sz="2400" b="1" dirty="0">
                <a:effectLst>
                  <a:outerShdw blurRad="38100" dist="38100" dir="2700000" algn="tl">
                    <a:srgbClr val="C0C0C0"/>
                  </a:outerShdw>
                </a:effectLst>
              </a:rPr>
              <a:t>Din kuralları:</a:t>
            </a:r>
          </a:p>
          <a:p>
            <a:pPr>
              <a:spcBef>
                <a:spcPct val="0"/>
              </a:spcBef>
            </a:pPr>
            <a:r>
              <a:rPr lang="tr-TR" altLang="tr-TR" sz="2400" dirty="0">
                <a:effectLst>
                  <a:outerShdw blurRad="38100" dist="38100" dir="2700000" algn="tl">
                    <a:srgbClr val="C0C0C0"/>
                  </a:outerShdw>
                </a:effectLst>
              </a:rPr>
              <a:t> Kaynağı Tanrıdan olup insanlar arasındaki ilişkileri düzenlerer</a:t>
            </a:r>
            <a:r>
              <a:rPr lang="tr-TR" altLang="tr-TR" sz="2400" dirty="0" smtClean="0">
                <a:effectLst>
                  <a:outerShdw blurRad="38100" dist="38100" dir="2700000" algn="tl">
                    <a:srgbClr val="C0C0C0"/>
                  </a:outerShdw>
                </a:effectLst>
              </a:rPr>
              <a:t>,</a:t>
            </a:r>
          </a:p>
          <a:p>
            <a:pPr>
              <a:spcBef>
                <a:spcPct val="0"/>
              </a:spcBef>
            </a:pPr>
            <a:endParaRPr lang="tr-TR" altLang="tr-TR" sz="2400" dirty="0">
              <a:effectLst>
                <a:outerShdw blurRad="38100" dist="38100" dir="2700000" algn="tl">
                  <a:srgbClr val="C0C0C0"/>
                </a:outerShdw>
              </a:effectLst>
            </a:endParaRPr>
          </a:p>
          <a:p>
            <a:pPr>
              <a:spcBef>
                <a:spcPct val="0"/>
              </a:spcBef>
              <a:buFontTx/>
              <a:buChar char="•"/>
            </a:pPr>
            <a:r>
              <a:rPr lang="tr-TR" altLang="tr-TR" sz="2400" b="1" dirty="0">
                <a:effectLst>
                  <a:outerShdw blurRad="38100" dist="38100" dir="2700000" algn="tl">
                    <a:srgbClr val="C0C0C0"/>
                  </a:outerShdw>
                </a:effectLst>
              </a:rPr>
              <a:t>Görgü (nezaket) kuralları: </a:t>
            </a:r>
          </a:p>
          <a:p>
            <a:pPr>
              <a:spcBef>
                <a:spcPct val="0"/>
              </a:spcBef>
            </a:pPr>
            <a:r>
              <a:rPr lang="tr-TR" altLang="sr-Latn-RS" sz="2400" dirty="0"/>
              <a:t>bir kimsenin belli bir olayda ne şekilde davranması gerektiğini</a:t>
            </a:r>
            <a:r>
              <a:rPr lang="tr-TR" altLang="sr-Latn-RS" sz="2400" dirty="0">
                <a:effectLst>
                  <a:outerShdw blurRad="38100" dist="38100" dir="2700000" algn="tl">
                    <a:srgbClr val="C0C0C0"/>
                  </a:outerShdw>
                </a:effectLst>
              </a:rPr>
              <a:t> </a:t>
            </a:r>
            <a:r>
              <a:rPr lang="tr-TR" altLang="sr-Latn-RS" sz="2400" dirty="0"/>
              <a:t>gösteren mânevi yaptırımlı sosyal kurallardır. Selâmlaşma, Saygısızlık etmeme gibi</a:t>
            </a:r>
            <a:r>
              <a:rPr lang="tr-TR" altLang="sr-Latn-RS" sz="2400" dirty="0">
                <a:effectLst>
                  <a:outerShdw blurRad="38100" dist="38100" dir="2700000" algn="tl">
                    <a:srgbClr val="C0C0C0"/>
                  </a:outerShdw>
                </a:effectLst>
              </a:rPr>
              <a:t> </a:t>
            </a:r>
            <a:r>
              <a:rPr lang="tr-TR" altLang="sr-Latn-RS" sz="2400" dirty="0"/>
              <a:t>davranışlar görgü kurallarına örnektir. Görgü kurallarının yaptırımı da mânevidir.</a:t>
            </a:r>
            <a:r>
              <a:rPr lang="tr-TR" altLang="sr-Latn-RS" sz="2400" dirty="0">
                <a:effectLst>
                  <a:outerShdw blurRad="38100" dist="38100" dir="2700000" algn="tl">
                    <a:srgbClr val="C0C0C0"/>
                  </a:outerShdw>
                </a:effectLst>
              </a:rPr>
              <a:t/>
            </a:r>
            <a:br>
              <a:rPr lang="tr-TR" altLang="sr-Latn-RS" sz="2400" dirty="0">
                <a:effectLst>
                  <a:outerShdw blurRad="38100" dist="38100" dir="2700000" algn="tl">
                    <a:srgbClr val="C0C0C0"/>
                  </a:outerShdw>
                </a:effectLst>
              </a:rPr>
            </a:br>
            <a:r>
              <a:rPr lang="tr-TR" altLang="sr-Latn-RS" sz="2400" dirty="0"/>
              <a:t>Toplumdan dışlanma, saygısız, patavatsız olarak nitelendirme şeklinde olabilmektedir</a:t>
            </a:r>
            <a:r>
              <a:rPr lang="tr-TR" altLang="sr-Latn-RS" sz="2400" dirty="0" smtClean="0"/>
              <a:t>.</a:t>
            </a:r>
          </a:p>
          <a:p>
            <a:pPr>
              <a:spcBef>
                <a:spcPct val="0"/>
              </a:spcBef>
            </a:pPr>
            <a:endParaRPr lang="tr-TR" altLang="tr-TR" sz="2400" dirty="0">
              <a:effectLst>
                <a:outerShdw blurRad="38100" dist="38100" dir="2700000" algn="tl">
                  <a:srgbClr val="C0C0C0"/>
                </a:outerShdw>
              </a:effectLst>
            </a:endParaRPr>
          </a:p>
          <a:p>
            <a:pPr>
              <a:spcBef>
                <a:spcPct val="0"/>
              </a:spcBef>
              <a:buFontTx/>
              <a:buChar char="•"/>
            </a:pPr>
            <a:r>
              <a:rPr lang="tr-TR" altLang="tr-TR" sz="2400" b="1" dirty="0">
                <a:effectLst>
                  <a:outerShdw blurRad="38100" dist="38100" dir="2700000" algn="tl">
                    <a:srgbClr val="C0C0C0"/>
                  </a:outerShdw>
                </a:effectLst>
              </a:rPr>
              <a:t>Örf ve adet kuralları</a:t>
            </a:r>
            <a:endParaRPr lang="tr-TR" altLang="tr-TR" sz="2400" dirty="0">
              <a:effectLst>
                <a:outerShdw blurRad="38100" dist="38100" dir="2700000" algn="tl">
                  <a:srgbClr val="C0C0C0"/>
                </a:outerShdw>
              </a:effectLst>
            </a:endParaRPr>
          </a:p>
          <a:p>
            <a:pPr>
              <a:spcBef>
                <a:spcPct val="0"/>
              </a:spcBef>
            </a:pPr>
            <a:r>
              <a:rPr lang="tr-TR" altLang="tr-TR" sz="2400" dirty="0">
                <a:effectLst>
                  <a:outerShdw blurRad="38100" dist="38100" dir="2700000" algn="tl">
                    <a:srgbClr val="C0C0C0"/>
                  </a:outerShdw>
                </a:effectLst>
              </a:rPr>
              <a:t>Bır toplumda sürekli tekrarlanma yolu ile yerleşmiş bulunan ve topluca uyulması yorunlu kılan davranış </a:t>
            </a:r>
            <a:r>
              <a:rPr lang="tr-TR" altLang="tr-TR" sz="2400" dirty="0" smtClean="0">
                <a:effectLst>
                  <a:outerShdw blurRad="38100" dist="38100" dir="2700000" algn="tl">
                    <a:srgbClr val="C0C0C0"/>
                  </a:outerShdw>
                </a:effectLst>
              </a:rPr>
              <a:t>kurallar</a:t>
            </a:r>
          </a:p>
          <a:p>
            <a:pPr>
              <a:spcBef>
                <a:spcPct val="0"/>
              </a:spcBef>
            </a:pPr>
            <a:endParaRPr lang="tr-TR" altLang="tr-TR" sz="2400" dirty="0">
              <a:effectLst>
                <a:outerShdw blurRad="38100" dist="38100" dir="2700000" algn="tl">
                  <a:srgbClr val="C0C0C0"/>
                </a:outerShdw>
              </a:effectLst>
            </a:endParaRPr>
          </a:p>
          <a:p>
            <a:pPr>
              <a:spcBef>
                <a:spcPct val="0"/>
              </a:spcBef>
              <a:buFontTx/>
              <a:buChar char="•"/>
            </a:pPr>
            <a:r>
              <a:rPr lang="tr-TR" altLang="tr-TR" sz="2400" b="1" dirty="0">
                <a:effectLst>
                  <a:outerShdw blurRad="38100" dist="38100" dir="2700000" algn="tl">
                    <a:srgbClr val="C0C0C0"/>
                  </a:outerShdw>
                </a:effectLst>
              </a:rPr>
              <a:t>Özel olarak hukuk kuralları</a:t>
            </a:r>
          </a:p>
          <a:p>
            <a:pPr>
              <a:spcBef>
                <a:spcPct val="0"/>
              </a:spcBef>
            </a:pPr>
            <a:endParaRPr lang="tr-TR" altLang="sr-Latn-RS" sz="2400" dirty="0">
              <a:effectLst>
                <a:outerShdw blurRad="38100" dist="38100" dir="2700000" algn="tl">
                  <a:srgbClr val="C0C0C0"/>
                </a:outerShdw>
              </a:effectLst>
            </a:endParaRPr>
          </a:p>
        </p:txBody>
      </p:sp>
    </p:spTree>
    <p:extLst>
      <p:ext uri="{BB962C8B-B14F-4D97-AF65-F5344CB8AC3E}">
        <p14:creationId xmlns:p14="http://schemas.microsoft.com/office/powerpoint/2010/main" val="10615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9766" y="916127"/>
            <a:ext cx="11058384" cy="2554545"/>
          </a:xfrm>
          <a:prstGeom prst="rect">
            <a:avLst/>
          </a:prstGeom>
        </p:spPr>
        <p:txBody>
          <a:bodyPr wrap="square">
            <a:spAutoFit/>
          </a:bodyPr>
          <a:lstStyle/>
          <a:p>
            <a:pPr>
              <a:defRPr/>
            </a:pPr>
            <a:r>
              <a:rPr lang="tr-TR" altLang="tr-TR" sz="3200" b="1" dirty="0">
                <a:effectLst>
                  <a:outerShdw blurRad="38100" dist="38100" dir="2700000" algn="tl">
                    <a:srgbClr val="C0C0C0"/>
                  </a:outerShdw>
                </a:effectLst>
              </a:rPr>
              <a:t>Özel Olarak Hukuk Kuralları</a:t>
            </a:r>
          </a:p>
          <a:p>
            <a:pPr>
              <a:buFontTx/>
              <a:buChar char="•"/>
              <a:defRPr/>
            </a:pPr>
            <a:r>
              <a:rPr lang="tr-TR" altLang="tr-TR" sz="3200" dirty="0">
                <a:effectLst>
                  <a:outerShdw blurRad="38100" dist="38100" dir="2700000" algn="tl">
                    <a:srgbClr val="C0C0C0"/>
                  </a:outerShdw>
                </a:effectLst>
              </a:rPr>
              <a:t>Genel açıklamalar ve tanım</a:t>
            </a:r>
          </a:p>
          <a:p>
            <a:pPr>
              <a:buFontTx/>
              <a:buChar char="•"/>
              <a:defRPr/>
            </a:pPr>
            <a:r>
              <a:rPr lang="tr-TR" altLang="tr-TR" sz="3200" dirty="0">
                <a:effectLst>
                  <a:outerShdw blurRad="38100" dist="38100" dir="2700000" algn="tl">
                    <a:srgbClr val="C0C0C0"/>
                  </a:outerShdw>
                </a:effectLst>
              </a:rPr>
              <a:t>Hukuk kuralları ile diğer toplumu düzenleyen </a:t>
            </a:r>
            <a:r>
              <a:rPr lang="tr-TR" altLang="tr-TR" sz="3200" dirty="0" smtClean="0">
                <a:effectLst>
                  <a:outerShdw blurRad="38100" dist="38100" dir="2700000" algn="tl">
                    <a:srgbClr val="C0C0C0"/>
                  </a:outerShdw>
                </a:effectLst>
              </a:rPr>
              <a:t>kurallar</a:t>
            </a:r>
            <a:r>
              <a:rPr lang="bs-Latn-BA" altLang="tr-TR" sz="3200" dirty="0" smtClean="0">
                <a:effectLst>
                  <a:outerShdw blurRad="38100" dist="38100" dir="2700000" algn="tl">
                    <a:srgbClr val="C0C0C0"/>
                  </a:outerShdw>
                </a:effectLst>
              </a:rPr>
              <a:t> </a:t>
            </a:r>
            <a:r>
              <a:rPr lang="tr-TR" altLang="tr-TR" sz="3200" dirty="0" smtClean="0">
                <a:effectLst>
                  <a:outerShdw blurRad="38100" dist="38100" dir="2700000" algn="tl">
                    <a:srgbClr val="C0C0C0"/>
                  </a:outerShdw>
                </a:effectLst>
              </a:rPr>
              <a:t>arasındaki </a:t>
            </a:r>
            <a:r>
              <a:rPr lang="tr-TR" altLang="tr-TR" sz="3200" dirty="0">
                <a:effectLst>
                  <a:outerShdw blurRad="38100" dist="38100" dir="2700000" algn="tl">
                    <a:srgbClr val="C0C0C0"/>
                  </a:outerShdw>
                </a:effectLst>
              </a:rPr>
              <a:t>ilişki</a:t>
            </a:r>
          </a:p>
          <a:p>
            <a:pPr>
              <a:buFontTx/>
              <a:buChar char="•"/>
              <a:defRPr/>
            </a:pPr>
            <a:r>
              <a:rPr lang="tr-TR" altLang="tr-TR" sz="3200" dirty="0">
                <a:effectLst>
                  <a:outerShdw blurRad="38100" dist="38100" dir="2700000" algn="tl">
                    <a:srgbClr val="C0C0C0"/>
                  </a:outerShdw>
                </a:effectLst>
              </a:rPr>
              <a:t>Yaptırım (Müeyyide)</a:t>
            </a:r>
          </a:p>
        </p:txBody>
      </p:sp>
    </p:spTree>
    <p:extLst>
      <p:ext uri="{BB962C8B-B14F-4D97-AF65-F5344CB8AC3E}">
        <p14:creationId xmlns:p14="http://schemas.microsoft.com/office/powerpoint/2010/main" val="6914768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91152" y="447959"/>
            <a:ext cx="11104728" cy="6038576"/>
          </a:xfrm>
          <a:prstGeom prst="rect">
            <a:avLst/>
          </a:prstGeom>
        </p:spPr>
        <p:txBody>
          <a:bodyPr wrap="square">
            <a:spAutoFit/>
          </a:bodyPr>
          <a:lstStyle/>
          <a:p>
            <a:pPr>
              <a:lnSpc>
                <a:spcPct val="90000"/>
              </a:lnSpc>
              <a:spcBef>
                <a:spcPct val="0"/>
              </a:spcBef>
            </a:pPr>
            <a:r>
              <a:rPr lang="tr-TR" altLang="tr-TR" sz="2800" b="1" dirty="0">
                <a:effectLst>
                  <a:outerShdw blurRad="38100" dist="38100" dir="2700000" algn="tl">
                    <a:srgbClr val="C0C0C0"/>
                  </a:outerShdw>
                </a:effectLst>
              </a:rPr>
              <a:t>Yaptırım (Müeyyide)</a:t>
            </a:r>
          </a:p>
          <a:p>
            <a:pPr>
              <a:lnSpc>
                <a:spcPct val="90000"/>
              </a:lnSpc>
              <a:spcBef>
                <a:spcPct val="0"/>
              </a:spcBef>
            </a:pPr>
            <a:r>
              <a:rPr lang="tr-TR" altLang="tr-TR" sz="2800" dirty="0">
                <a:effectLst>
                  <a:outerShdw blurRad="38100" dist="38100" dir="2700000" algn="tl">
                    <a:srgbClr val="C0C0C0"/>
                  </a:outerShdw>
                </a:effectLst>
              </a:rPr>
              <a:t>	Genel olarak </a:t>
            </a:r>
          </a:p>
          <a:p>
            <a:pPr>
              <a:lnSpc>
                <a:spcPct val="90000"/>
              </a:lnSpc>
              <a:spcBef>
                <a:spcPct val="0"/>
              </a:spcBef>
            </a:pPr>
            <a:r>
              <a:rPr lang="tr-TR" altLang="tr-TR" sz="2800" dirty="0">
                <a:effectLst>
                  <a:outerShdw blurRad="38100" dist="38100" dir="2700000" algn="tl">
                    <a:srgbClr val="C0C0C0"/>
                  </a:outerShdw>
                </a:effectLst>
              </a:rPr>
              <a:t>	Yaptırımın Türleri</a:t>
            </a:r>
          </a:p>
          <a:p>
            <a:pPr>
              <a:lnSpc>
                <a:spcPct val="90000"/>
              </a:lnSpc>
              <a:spcBef>
                <a:spcPct val="0"/>
              </a:spcBef>
            </a:pPr>
            <a:endParaRPr lang="tr-TR" altLang="tr-TR" sz="2800" dirty="0">
              <a:effectLst>
                <a:outerShdw blurRad="38100" dist="38100" dir="2700000" algn="tl">
                  <a:srgbClr val="C0C0C0"/>
                </a:outerShdw>
              </a:effectLst>
            </a:endParaRPr>
          </a:p>
          <a:p>
            <a:pPr>
              <a:lnSpc>
                <a:spcPct val="90000"/>
              </a:lnSpc>
              <a:spcBef>
                <a:spcPct val="0"/>
              </a:spcBef>
              <a:buFontTx/>
              <a:buChar char="•"/>
            </a:pPr>
            <a:r>
              <a:rPr lang="tr-TR" altLang="tr-TR" sz="2800" b="1" dirty="0">
                <a:effectLst>
                  <a:outerShdw blurRad="38100" dist="38100" dir="2700000" algn="tl">
                    <a:srgbClr val="C0C0C0"/>
                  </a:outerShdw>
                </a:effectLst>
              </a:rPr>
              <a:t>Ceza: </a:t>
            </a:r>
            <a:r>
              <a:rPr lang="tr-TR" altLang="sr-Latn-RS" sz="2800" dirty="0">
                <a:effectLst>
                  <a:outerShdw blurRad="38100" dist="38100" dir="2700000" algn="tl">
                    <a:srgbClr val="C0C0C0"/>
                  </a:outerShdw>
                </a:effectLst>
              </a:rPr>
              <a:t>Suç niteliği taşıyan davranışa uygulanan yaptırımdır.</a:t>
            </a:r>
          </a:p>
          <a:p>
            <a:pPr>
              <a:lnSpc>
                <a:spcPct val="90000"/>
              </a:lnSpc>
              <a:spcBef>
                <a:spcPct val="0"/>
              </a:spcBef>
            </a:pPr>
            <a:endParaRPr lang="tr-TR" altLang="sr-Latn-RS" sz="2800" dirty="0">
              <a:effectLst>
                <a:outerShdw blurRad="38100" dist="38100" dir="2700000" algn="tl">
                  <a:srgbClr val="C0C0C0"/>
                </a:outerShdw>
              </a:effectLst>
            </a:endParaRPr>
          </a:p>
          <a:p>
            <a:pPr>
              <a:lnSpc>
                <a:spcPct val="90000"/>
              </a:lnSpc>
              <a:spcBef>
                <a:spcPct val="0"/>
              </a:spcBef>
              <a:buFontTx/>
              <a:buChar char="•"/>
            </a:pPr>
            <a:r>
              <a:rPr lang="tr-TR" altLang="tr-TR" sz="2800" b="1" dirty="0">
                <a:effectLst>
                  <a:outerShdw blurRad="38100" dist="38100" dir="2700000" algn="tl">
                    <a:srgbClr val="C0C0C0"/>
                  </a:outerShdw>
                </a:effectLst>
              </a:rPr>
              <a:t>Tazminat: </a:t>
            </a:r>
            <a:r>
              <a:rPr lang="tr-TR" altLang="sr-Latn-RS" sz="2800" dirty="0">
                <a:effectLst>
                  <a:outerShdw blurRad="38100" dist="38100" dir="2700000" algn="tl">
                    <a:srgbClr val="C0C0C0"/>
                  </a:outerShdw>
                </a:effectLst>
              </a:rPr>
              <a:t>“Sözleşmeye aykırılık” ve “haksız fiil” durumlarında, zarara uğrayan kişinin zararının maddi ve manevi olarak giderilmesini amaçlayan yaptırım turudur.</a:t>
            </a:r>
          </a:p>
          <a:p>
            <a:pPr>
              <a:lnSpc>
                <a:spcPct val="90000"/>
              </a:lnSpc>
              <a:spcBef>
                <a:spcPct val="0"/>
              </a:spcBef>
              <a:buFontTx/>
              <a:buChar char="•"/>
            </a:pPr>
            <a:endParaRPr lang="tr-TR" altLang="tr-TR" sz="2800" dirty="0">
              <a:effectLst>
                <a:outerShdw blurRad="38100" dist="38100" dir="2700000" algn="tl">
                  <a:srgbClr val="C0C0C0"/>
                </a:outerShdw>
              </a:effectLst>
            </a:endParaRPr>
          </a:p>
          <a:p>
            <a:pPr>
              <a:spcBef>
                <a:spcPct val="0"/>
              </a:spcBef>
            </a:pPr>
            <a:r>
              <a:rPr lang="tr-TR" altLang="tr-TR" sz="2800" b="1" dirty="0">
                <a:effectLst>
                  <a:outerShdw blurRad="38100" dist="38100" dir="2700000" algn="tl">
                    <a:srgbClr val="C0C0C0"/>
                  </a:outerShdw>
                </a:effectLst>
              </a:rPr>
              <a:t>Geçersizlik</a:t>
            </a:r>
            <a:r>
              <a:rPr lang="tr-TR" altLang="tr-TR" sz="2800" dirty="0">
                <a:effectLst>
                  <a:outerShdw blurRad="38100" dist="38100" dir="2700000" algn="tl">
                    <a:srgbClr val="C0C0C0"/>
                  </a:outerShdw>
                </a:effectLst>
              </a:rPr>
              <a:t> (Hükümsüzlük):</a:t>
            </a:r>
            <a:r>
              <a:rPr lang="tr-TR" altLang="sr-Latn-RS" sz="2800" dirty="0">
                <a:effectLst>
                  <a:outerShdw blurRad="38100" dist="38100" dir="2700000" algn="tl">
                    <a:srgbClr val="C0C0C0"/>
                  </a:outerShdw>
                </a:effectLst>
              </a:rPr>
              <a:t>Bir hukuki işlemin kanunun aradığı şekilde yapılmaması durumunda uygulanan yaptırımdır</a:t>
            </a:r>
          </a:p>
          <a:p>
            <a:pPr>
              <a:spcBef>
                <a:spcPct val="0"/>
              </a:spcBef>
            </a:pPr>
            <a:endParaRPr lang="tr-TR" altLang="tr-TR" sz="2800" dirty="0">
              <a:effectLst>
                <a:outerShdw blurRad="38100" dist="38100" dir="2700000" algn="tl">
                  <a:srgbClr val="C0C0C0"/>
                </a:outerShdw>
              </a:effectLst>
            </a:endParaRPr>
          </a:p>
          <a:p>
            <a:pPr>
              <a:lnSpc>
                <a:spcPct val="90000"/>
              </a:lnSpc>
              <a:spcBef>
                <a:spcPct val="0"/>
              </a:spcBef>
              <a:buFontTx/>
              <a:buChar char="•"/>
            </a:pPr>
            <a:r>
              <a:rPr lang="tr-TR" altLang="tr-TR" sz="2800" b="1" dirty="0">
                <a:effectLst>
                  <a:outerShdw blurRad="38100" dist="38100" dir="2700000" algn="tl">
                    <a:srgbClr val="C0C0C0"/>
                  </a:outerShdw>
                </a:effectLst>
              </a:rPr>
              <a:t>Cebrî İcra: </a:t>
            </a:r>
            <a:r>
              <a:rPr lang="tr-TR" altLang="sr-Latn-RS" sz="2800" dirty="0">
                <a:effectLst>
                  <a:outerShdw blurRad="38100" dist="38100" dir="2700000" algn="tl">
                    <a:srgbClr val="C0C0C0"/>
                  </a:outerShdw>
                </a:effectLst>
              </a:rPr>
              <a:t>Borcunu yerine getirmeyen veya mahkeme kararına uymayan kisileruygulanan yaptırımdır.</a:t>
            </a:r>
            <a:endParaRPr lang="tr-TR" altLang="tr-TR" sz="2800" dirty="0">
              <a:effectLst>
                <a:outerShdw blurRad="38100" dist="38100" dir="2700000" algn="tl">
                  <a:srgbClr val="C0C0C0"/>
                </a:outerShdw>
              </a:effectLst>
            </a:endParaRPr>
          </a:p>
        </p:txBody>
      </p:sp>
    </p:spTree>
    <p:extLst>
      <p:ext uri="{BB962C8B-B14F-4D97-AF65-F5344CB8AC3E}">
        <p14:creationId xmlns:p14="http://schemas.microsoft.com/office/powerpoint/2010/main" val="3068044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50825"/>
            <a:ext cx="10515600" cy="949325"/>
          </a:xfrm>
        </p:spPr>
        <p:txBody>
          <a:bodyPr>
            <a:noAutofit/>
          </a:bodyPr>
          <a:lstStyle/>
          <a:p>
            <a:pPr algn="ctr"/>
            <a:r>
              <a:rPr lang="bs-Latn-BA" sz="3600" b="1" dirty="0" smtClean="0">
                <a:latin typeface="Arial" panose="020B0604020202020204" pitchFamily="34" charset="0"/>
                <a:cs typeface="Arial" panose="020B0604020202020204" pitchFamily="34" charset="0"/>
              </a:rPr>
              <a:t>HUKUK KURALLAR </a:t>
            </a:r>
            <a:r>
              <a:rPr lang="tr-TR" sz="3600" b="1" dirty="0" smtClean="0">
                <a:latin typeface="Arial" panose="020B0604020202020204" pitchFamily="34" charset="0"/>
                <a:cs typeface="Arial" panose="020B0604020202020204" pitchFamily="34" charset="0"/>
              </a:rPr>
              <a:t>İLE DİĞER SOSYAL KURALLARA ARASINDAKI YER</a:t>
            </a:r>
            <a:endParaRPr lang="tr-TR" sz="36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81000" y="1614654"/>
            <a:ext cx="11487150" cy="4919496"/>
          </a:xfrm>
        </p:spPr>
        <p:txBody>
          <a:bodyPr/>
          <a:lstStyle/>
          <a:p>
            <a:pPr marL="514350" indent="-514350">
              <a:buAutoNum type="alphaUcParenR"/>
            </a:pPr>
            <a:r>
              <a:rPr lang="tr-TR" dirty="0" smtClean="0">
                <a:latin typeface="Arial" panose="020B0604020202020204" pitchFamily="34" charset="0"/>
                <a:cs typeface="Arial" panose="020B0604020202020204" pitchFamily="34" charset="0"/>
              </a:rPr>
              <a:t>Hukuk ile din kuralları arasındaki fark</a:t>
            </a:r>
            <a:endParaRPr lang="bs-Latn-BA" dirty="0" smtClean="0">
              <a:latin typeface="Arial" panose="020B0604020202020204" pitchFamily="34" charset="0"/>
              <a:cs typeface="Arial" panose="020B0604020202020204" pitchFamily="34" charset="0"/>
            </a:endParaRPr>
          </a:p>
          <a:p>
            <a:pPr marL="0" indent="0">
              <a:buNone/>
            </a:pPr>
            <a:r>
              <a:rPr lang="tr-TR" dirty="0" smtClean="0">
                <a:latin typeface="Arial" panose="020B0604020202020204" pitchFamily="34" charset="0"/>
                <a:cs typeface="Arial" panose="020B0604020202020204" pitchFamily="34" charset="0"/>
              </a:rPr>
              <a:t>	1-‘’kaynakta’’ fark</a:t>
            </a:r>
          </a:p>
          <a:p>
            <a:pPr marL="0" indent="0">
              <a:buNone/>
            </a:pPr>
            <a:r>
              <a:rPr lang="tr-TR" dirty="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2-zamanla değişkenlik</a:t>
            </a:r>
          </a:p>
          <a:p>
            <a:pPr marL="0" indent="0">
              <a:buNone/>
            </a:pPr>
            <a:r>
              <a:rPr lang="tr-TR" dirty="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3-düzenlenme konularda fark: hukuk sadece dünyevi konuları 	düzenler</a:t>
            </a:r>
          </a:p>
          <a:p>
            <a:pPr marL="0" indent="0">
              <a:buNone/>
            </a:pPr>
            <a:r>
              <a:rPr lang="tr-TR" dirty="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4-yaptırım farkı.</a:t>
            </a:r>
            <a:endParaRPr lang="tr-TR" dirty="0">
              <a:latin typeface="Arial" panose="020B0604020202020204" pitchFamily="34" charset="0"/>
              <a:cs typeface="Arial" panose="020B0604020202020204" pitchFamily="34" charset="0"/>
            </a:endParaRPr>
          </a:p>
          <a:p>
            <a:pPr marL="0" indent="0">
              <a:buNone/>
            </a:pPr>
            <a:r>
              <a:rPr lang="tr-TR" dirty="0" smtClean="0">
                <a:latin typeface="Arial" panose="020B0604020202020204" pitchFamily="34" charset="0"/>
                <a:cs typeface="Arial" panose="020B0604020202020204" pitchFamily="34" charset="0"/>
              </a:rPr>
              <a:t>B) Hukuk ile Ahlak kuralları arasındaki fark</a:t>
            </a:r>
          </a:p>
          <a:p>
            <a:pPr marL="0" indent="0">
              <a:buNone/>
            </a:pPr>
            <a:r>
              <a:rPr lang="tr-TR" dirty="0" smtClean="0">
                <a:latin typeface="Arial" panose="020B0604020202020204" pitchFamily="34" charset="0"/>
                <a:cs typeface="Arial" panose="020B0604020202020204" pitchFamily="34" charset="0"/>
              </a:rPr>
              <a:t>C) Hukuk ile Görgü kuralalar arasındaki fark</a:t>
            </a:r>
          </a:p>
          <a:p>
            <a:pPr marL="514350" indent="-514350">
              <a:buAutoNum type="alphaUcParenR"/>
            </a:pP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91035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1950" y="625474"/>
            <a:ext cx="11430000" cy="5832475"/>
          </a:xfrm>
        </p:spPr>
        <p:txBody>
          <a:bodyPr/>
          <a:lstStyle/>
          <a:p>
            <a:pPr marL="0" indent="0">
              <a:buNone/>
            </a:pPr>
            <a:r>
              <a:rPr lang="tr-TR" b="1" dirty="0">
                <a:latin typeface="Arial" panose="020B0604020202020204" pitchFamily="34" charset="0"/>
                <a:cs typeface="Arial" panose="020B0604020202020204" pitchFamily="34" charset="0"/>
              </a:rPr>
              <a:t>B) Hukuk ile Ahlak kuralları arasındaki </a:t>
            </a:r>
            <a:r>
              <a:rPr lang="tr-TR" b="1" dirty="0" smtClean="0">
                <a:latin typeface="Arial" panose="020B0604020202020204" pitchFamily="34" charset="0"/>
                <a:cs typeface="Arial" panose="020B0604020202020204" pitchFamily="34" charset="0"/>
              </a:rPr>
              <a:t>fark</a:t>
            </a:r>
          </a:p>
          <a:p>
            <a:pPr marL="0" indent="0">
              <a:buNone/>
            </a:pPr>
            <a:r>
              <a:rPr lang="tr-TR" dirty="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1-kaynak bakımdan fark: hukuku yasa koyucu, ahlakı toplum getiriyor</a:t>
            </a:r>
          </a:p>
          <a:p>
            <a:pPr marL="0" indent="0">
              <a:buNone/>
            </a:pPr>
            <a:r>
              <a:rPr lang="tr-TR" dirty="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2-ahlak kurallar daha geniş</a:t>
            </a:r>
          </a:p>
          <a:p>
            <a:pPr marL="0" indent="0">
              <a:buNone/>
            </a:pPr>
            <a:r>
              <a:rPr lang="tr-TR" dirty="0" smtClean="0">
                <a:latin typeface="Arial" panose="020B0604020202020204" pitchFamily="34" charset="0"/>
                <a:cs typeface="Arial" panose="020B0604020202020204" pitchFamily="34" charset="0"/>
              </a:rPr>
              <a:t>	3-ahlak kurallar yazılı değil</a:t>
            </a:r>
          </a:p>
          <a:p>
            <a:pPr marL="0" indent="0">
              <a:buNone/>
            </a:pPr>
            <a:r>
              <a:rPr lang="tr-TR" dirty="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4-Mueyide: ahlak kurallarda manevi</a:t>
            </a:r>
          </a:p>
          <a:p>
            <a:pPr marL="0" indent="0">
              <a:buNone/>
            </a:pPr>
            <a:endParaRPr lang="tr-TR" dirty="0">
              <a:latin typeface="Arial" panose="020B0604020202020204" pitchFamily="34" charset="0"/>
              <a:cs typeface="Arial" panose="020B0604020202020204" pitchFamily="34" charset="0"/>
            </a:endParaRPr>
          </a:p>
          <a:p>
            <a:pPr marL="0" indent="0">
              <a:buNone/>
            </a:pPr>
            <a:r>
              <a:rPr lang="tr-TR" b="1" dirty="0">
                <a:latin typeface="Arial" panose="020B0604020202020204" pitchFamily="34" charset="0"/>
                <a:cs typeface="Arial" panose="020B0604020202020204" pitchFamily="34" charset="0"/>
              </a:rPr>
              <a:t>C) Hukuk ile Görgü </a:t>
            </a:r>
            <a:r>
              <a:rPr lang="tr-TR" b="1" dirty="0" smtClean="0">
                <a:latin typeface="Arial" panose="020B0604020202020204" pitchFamily="34" charset="0"/>
                <a:cs typeface="Arial" panose="020B0604020202020204" pitchFamily="34" charset="0"/>
              </a:rPr>
              <a:t>(nezaket, </a:t>
            </a:r>
            <a:r>
              <a:rPr lang="tr-TR" b="1" dirty="0" err="1" smtClean="0">
                <a:latin typeface="Arial" panose="020B0604020202020204" pitchFamily="34" charset="0"/>
                <a:cs typeface="Arial" panose="020B0604020202020204" pitchFamily="34" charset="0"/>
              </a:rPr>
              <a:t>adab</a:t>
            </a:r>
            <a:r>
              <a:rPr lang="tr-TR" b="1" dirty="0" smtClean="0">
                <a:latin typeface="Arial" panose="020B0604020202020204" pitchFamily="34" charset="0"/>
                <a:cs typeface="Arial" panose="020B0604020202020204" pitchFamily="34" charset="0"/>
              </a:rPr>
              <a:t>) kuralalar </a:t>
            </a:r>
            <a:r>
              <a:rPr lang="tr-TR" b="1" dirty="0">
                <a:latin typeface="Arial" panose="020B0604020202020204" pitchFamily="34" charset="0"/>
                <a:cs typeface="Arial" panose="020B0604020202020204" pitchFamily="34" charset="0"/>
              </a:rPr>
              <a:t>arasındaki </a:t>
            </a:r>
            <a:r>
              <a:rPr lang="tr-TR" b="1" dirty="0" smtClean="0">
                <a:latin typeface="Arial" panose="020B0604020202020204" pitchFamily="34" charset="0"/>
                <a:cs typeface="Arial" panose="020B0604020202020204" pitchFamily="34" charset="0"/>
              </a:rPr>
              <a:t>fark</a:t>
            </a:r>
          </a:p>
          <a:p>
            <a:pPr marL="0" indent="0">
              <a:buNone/>
            </a:pPr>
            <a:r>
              <a:rPr lang="tr-TR" dirty="0" smtClean="0">
                <a:latin typeface="Arial" panose="020B0604020202020204" pitchFamily="34" charset="0"/>
                <a:cs typeface="Arial" panose="020B0604020202020204" pitchFamily="34" charset="0"/>
              </a:rPr>
              <a:t>	1- Kaynak farkı</a:t>
            </a:r>
          </a:p>
          <a:p>
            <a:pPr marL="0" indent="0">
              <a:buNone/>
            </a:pPr>
            <a:r>
              <a:rPr lang="tr-TR" dirty="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2 -şekil farkı</a:t>
            </a:r>
          </a:p>
          <a:p>
            <a:pPr marL="0" indent="0">
              <a:buNone/>
            </a:pPr>
            <a:r>
              <a:rPr lang="tr-TR" dirty="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3- müeyyide farkı</a:t>
            </a:r>
            <a:endParaRPr lang="tr-TR" dirty="0">
              <a:latin typeface="Arial" panose="020B0604020202020204" pitchFamily="34" charset="0"/>
              <a:cs typeface="Arial" panose="020B0604020202020204" pitchFamily="34" charset="0"/>
            </a:endParaRPr>
          </a:p>
          <a:p>
            <a:pPr marL="0" indent="0">
              <a:buNone/>
            </a:pP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956528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367</TotalTime>
  <Words>1367</Words>
  <Application>Microsoft Office PowerPoint</Application>
  <PresentationFormat>Widescreen</PresentationFormat>
  <Paragraphs>294</Paragraphs>
  <Slides>36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HUKUK KURALLAR İLE DİĞER SOSYAL KURALLARA ARASINDAKI YER</vt:lpstr>
      <vt:lpstr>PowerPoint Presentation</vt:lpstr>
      <vt:lpstr>HUKUK KURALLARIN ZORUNLULUĞU</vt:lpstr>
      <vt:lpstr>HUKUK KURALLARIN ÖZELLİKLERİ</vt:lpstr>
      <vt:lpstr>HUKUK KURALLARIN ÇEŞİTLERİ</vt:lpstr>
      <vt:lpstr>PowerPoint Presentation</vt:lpstr>
      <vt:lpstr>PowerPoint Presentation</vt:lpstr>
      <vt:lpstr>PowerPoint Presentation</vt:lpstr>
      <vt:lpstr>PowerPoint Presentation</vt:lpstr>
      <vt:lpstr>HUKUKUN ÇEŞİTLİ AYIRIMLAR</vt:lpstr>
      <vt:lpstr>PowerPoint Presentation</vt:lpstr>
      <vt:lpstr>Kamu Hukukunun Dalları</vt:lpstr>
      <vt:lpstr>Özel Hukukun Dalları</vt:lpstr>
      <vt:lpstr>Karma Nitelikteki Hukuk Dalları </vt:lpstr>
      <vt:lpstr>MEDENI HUKUK</vt:lpstr>
      <vt:lpstr>PowerPoint Presentation</vt:lpstr>
      <vt:lpstr>PowerPoint Presentation</vt:lpstr>
      <vt:lpstr>PowerPoint Presentation</vt:lpstr>
      <vt:lpstr>MEDENİ HUKUKUN KAYNAKLARI</vt:lpstr>
      <vt:lpstr>PowerPoint Presentation</vt:lpstr>
      <vt:lpstr>PowerPoint Presentation</vt:lpstr>
      <vt:lpstr>BOŞLUK KAVRAMI</vt:lpstr>
      <vt:lpstr>PowerPoint Presentation</vt:lpstr>
      <vt:lpstr>PowerPoint Presentation</vt:lpstr>
      <vt:lpstr>MEDENİ HUKUKUN UYGULAMASI</vt:lpstr>
      <vt:lpstr>PowerPoint Presentation</vt:lpstr>
      <vt:lpstr>PowerPoint Presentation</vt:lpstr>
      <vt:lpstr>PowerPoint Presentation</vt:lpstr>
      <vt:lpstr>MEDENİ HUKUKUN UYGULANMASINDA HAKİMİN TAKDİR YETKİSİ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Adnan Hadzimusic</dc:creator>
  <cp:lastModifiedBy>ADNAN-ARMIN</cp:lastModifiedBy>
  <cp:revision>129</cp:revision>
  <dcterms:created xsi:type="dcterms:W3CDTF">2016-11-02T15:10:39Z</dcterms:created>
  <dcterms:modified xsi:type="dcterms:W3CDTF">2016-11-05T06:05:28Z</dcterms:modified>
</cp:coreProperties>
</file>