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E48AA-D41D-43F2-8619-A9B05B3B06F3}" type="datetimeFigureOut">
              <a:rPr lang="hr-HR" smtClean="0"/>
              <a:pPr/>
              <a:t>20.12.2019.</a:t>
            </a:fld>
            <a:endParaRPr lang="hr-H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BAFA1D-47D0-4BC3-8DB2-4AC5848C34E7}" type="slidenum">
              <a:rPr lang="hr-HR" smtClean="0"/>
              <a:pPr/>
              <a:t>‹#›</a:t>
            </a:fld>
            <a:endParaRPr lang="hr-HR"/>
          </a:p>
        </p:txBody>
      </p:sp>
    </p:spTree>
    <p:extLst>
      <p:ext uri="{BB962C8B-B14F-4D97-AF65-F5344CB8AC3E}">
        <p14:creationId xmlns:p14="http://schemas.microsoft.com/office/powerpoint/2010/main" xmlns="" val="135481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82BAFA1D-47D0-4BC3-8DB2-4AC5848C34E7}" type="slidenum">
              <a:rPr lang="hr-HR" smtClean="0"/>
              <a:pPr/>
              <a:t>1</a:t>
            </a:fld>
            <a:endParaRPr lang="hr-HR"/>
          </a:p>
        </p:txBody>
      </p:sp>
    </p:spTree>
    <p:extLst>
      <p:ext uri="{BB962C8B-B14F-4D97-AF65-F5344CB8AC3E}">
        <p14:creationId xmlns:p14="http://schemas.microsoft.com/office/powerpoint/2010/main" xmlns="" val="400871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82BAFA1D-47D0-4BC3-8DB2-4AC5848C34E7}" type="slidenum">
              <a:rPr lang="hr-HR" smtClean="0"/>
              <a:pPr/>
              <a:t>2</a:t>
            </a:fld>
            <a:endParaRPr lang="hr-HR"/>
          </a:p>
        </p:txBody>
      </p:sp>
    </p:spTree>
    <p:extLst>
      <p:ext uri="{BB962C8B-B14F-4D97-AF65-F5344CB8AC3E}">
        <p14:creationId xmlns:p14="http://schemas.microsoft.com/office/powerpoint/2010/main" xmlns="" val="1411122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F241F3-7B1A-4E80-A9DF-FCF2BD9D7F83}" type="datetimeFigureOut">
              <a:rPr lang="en-US" smtClean="0"/>
              <a:pPr/>
              <a:t>12/20/2019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8A6961-BC91-4F72-888E-85B8F11AE8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F241F3-7B1A-4E80-A9DF-FCF2BD9D7F83}" type="datetimeFigureOut">
              <a:rPr lang="en-US" smtClean="0"/>
              <a:pPr/>
              <a:t>12/20/2019</a:t>
            </a:fld>
            <a:endParaRPr lang="en-US"/>
          </a:p>
        </p:txBody>
      </p:sp>
      <p:sp>
        <p:nvSpPr>
          <p:cNvPr id="27" name="Slide Number Placeholder 26"/>
          <p:cNvSpPr>
            <a:spLocks noGrp="1"/>
          </p:cNvSpPr>
          <p:nvPr>
            <p:ph type="sldNum" sz="quarter" idx="11"/>
          </p:nvPr>
        </p:nvSpPr>
        <p:spPr/>
        <p:txBody>
          <a:bodyPr rtlCol="0"/>
          <a:lstStyle/>
          <a:p>
            <a:fld id="{BF8A6961-BC91-4F72-888E-85B8F11AE8E9}"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F241F3-7B1A-4E80-A9DF-FCF2BD9D7F83}" type="datetimeFigureOut">
              <a:rPr lang="en-US" smtClean="0"/>
              <a:pPr/>
              <a:t>12/20/2019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8A6961-BC91-4F72-888E-85B8F11AE8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F241F3-7B1A-4E80-A9DF-FCF2BD9D7F83}" type="datetimeFigureOut">
              <a:rPr lang="en-US" smtClean="0"/>
              <a:pPr/>
              <a:t>12/20/2019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F241F3-7B1A-4E80-A9DF-FCF2BD9D7F83}" type="datetimeFigureOut">
              <a:rPr lang="en-US" smtClean="0"/>
              <a:pPr/>
              <a:t>12/20/2019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8A6961-BC91-4F72-888E-85B8F11AE8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1"/>
            <a:ext cx="8458200" cy="1523999"/>
          </a:xfrm>
        </p:spPr>
        <p:txBody>
          <a:bodyPr>
            <a:normAutofit/>
          </a:bodyPr>
          <a:lstStyle/>
          <a:p>
            <a:pPr algn="ctr"/>
            <a:r>
              <a:rPr lang="hr-HR" sz="3100" dirty="0" smtClean="0">
                <a:latin typeface="Times New Roman" panose="02020603050405020304" pitchFamily="18" charset="0"/>
                <a:cs typeface="Times New Roman" panose="02020603050405020304" pitchFamily="18" charset="0"/>
              </a:rPr>
              <a:t>PRAVNI </a:t>
            </a:r>
            <a:r>
              <a:rPr lang="hr-BA" sz="3100" b="1" dirty="0" smtClean="0">
                <a:latin typeface="Times New Roman" panose="02020603050405020304" pitchFamily="18" charset="0"/>
                <a:cs typeface="Times New Roman" panose="02020603050405020304" pitchFamily="18" charset="0"/>
              </a:rPr>
              <a:t>FAKULTET</a:t>
            </a:r>
            <a:r>
              <a:rPr lang="hr-BA" sz="7200" b="1" dirty="0" smtClean="0">
                <a:latin typeface="Times New Roman" panose="02020603050405020304" pitchFamily="18" charset="0"/>
                <a:cs typeface="Times New Roman" panose="02020603050405020304" pitchFamily="18" charset="0"/>
              </a:rPr>
              <a:t/>
            </a:r>
            <a:br>
              <a:rPr lang="hr-BA" sz="7200" b="1" dirty="0" smtClean="0">
                <a:latin typeface="Times New Roman" panose="02020603050405020304" pitchFamily="18" charset="0"/>
                <a:cs typeface="Times New Roman" panose="02020603050405020304" pitchFamily="18" charset="0"/>
              </a:rPr>
            </a:br>
            <a:r>
              <a:rPr lang="hr-BA" sz="2700" b="1" dirty="0" smtClean="0">
                <a:latin typeface="Times New Roman" panose="02020603050405020304" pitchFamily="18" charset="0"/>
                <a:cs typeface="Times New Roman" panose="02020603050405020304" pitchFamily="18" charset="0"/>
              </a:rPr>
              <a:t>FINANSIJE I FINANSIJSKO PRAVO</a:t>
            </a:r>
            <a:br>
              <a:rPr lang="hr-BA" sz="2700" b="1" dirty="0" smtClean="0">
                <a:latin typeface="Times New Roman" panose="02020603050405020304" pitchFamily="18" charset="0"/>
                <a:cs typeface="Times New Roman" panose="02020603050405020304" pitchFamily="18" charset="0"/>
              </a:rPr>
            </a:br>
            <a:r>
              <a:rPr lang="hr-BA" sz="2000" dirty="0" smtClean="0">
                <a:latin typeface="Times New Roman" panose="02020603050405020304" pitchFamily="18" charset="0"/>
                <a:cs typeface="Times New Roman" panose="02020603050405020304" pitchFamily="18" charset="0"/>
              </a:rPr>
              <a:t>autor-prof.dr. Jahić Mehmed, izdanje Sarajevo 2004 g.</a:t>
            </a:r>
            <a:endParaRPr lang="en-US" sz="2000" dirty="0"/>
          </a:p>
        </p:txBody>
      </p:sp>
      <p:sp>
        <p:nvSpPr>
          <p:cNvPr id="3" name="Subtitle 2"/>
          <p:cNvSpPr>
            <a:spLocks noGrp="1"/>
          </p:cNvSpPr>
          <p:nvPr>
            <p:ph type="subTitle" idx="1"/>
          </p:nvPr>
        </p:nvSpPr>
        <p:spPr>
          <a:xfrm>
            <a:off x="457200" y="3962400"/>
            <a:ext cx="8458200" cy="2743200"/>
          </a:xfrm>
        </p:spPr>
        <p:txBody>
          <a:bodyPr>
            <a:normAutofit/>
          </a:bodyPr>
          <a:lstStyle/>
          <a:p>
            <a:r>
              <a:rPr lang="bs-Latn-BA" b="1" dirty="0" smtClean="0">
                <a:solidFill>
                  <a:schemeClr val="tx1"/>
                </a:solidFill>
                <a:latin typeface="Times New Roman" panose="02020603050405020304" pitchFamily="18" charset="0"/>
                <a:cs typeface="Times New Roman" panose="02020603050405020304" pitchFamily="18" charset="0"/>
              </a:rPr>
              <a:t>Predavači:</a:t>
            </a:r>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Prof.dr. Halil Kalač</a:t>
            </a:r>
          </a:p>
          <a:p>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Haris Kozlo MA</a:t>
            </a:r>
          </a:p>
          <a:p>
            <a:r>
              <a:rPr lang="hr-HR" b="1" dirty="0" smtClean="0">
                <a:solidFill>
                  <a:schemeClr val="tx1"/>
                </a:solidFill>
                <a:latin typeface="Times New Roman" panose="02020603050405020304" pitchFamily="18" charset="0"/>
                <a:cs typeface="Times New Roman" panose="02020603050405020304" pitchFamily="18" charset="0"/>
              </a:rPr>
              <a:t>viši asistent na ekonomskopravnoj naučnoj oblasti</a:t>
            </a:r>
          </a:p>
          <a:p>
            <a:endParaRPr lang="bs-Latn-BA" b="1" dirty="0" smtClean="0">
              <a:solidFill>
                <a:schemeClr val="tx1"/>
              </a:solidFill>
              <a:latin typeface="Times New Roman" panose="02020603050405020304" pitchFamily="18" charset="0"/>
              <a:cs typeface="Times New Roman" panose="02020603050405020304" pitchFamily="18" charset="0"/>
            </a:endParaRPr>
          </a:p>
          <a:p>
            <a:endParaRPr lang="en-US" sz="1400" b="1" dirty="0" smtClean="0">
              <a:latin typeface="Times New Roman" panose="02020603050405020304" pitchFamily="18" charset="0"/>
              <a:cs typeface="Times New Roman" panose="02020603050405020304" pitchFamily="18" charset="0"/>
            </a:endParaRPr>
          </a:p>
          <a:p>
            <a:endParaRPr lang="en-US" dirty="0"/>
          </a:p>
        </p:txBody>
      </p:sp>
      <p:pic>
        <p:nvPicPr>
          <p:cNvPr id="4" name="Picture 3" descr="UNT logo NOVI"/>
          <p:cNvPicPr/>
          <p:nvPr/>
        </p:nvPicPr>
        <p:blipFill>
          <a:blip r:embed="rId3"/>
          <a:srcRect/>
          <a:stretch>
            <a:fillRect/>
          </a:stretch>
        </p:blipFill>
        <p:spPr bwMode="auto">
          <a:xfrm>
            <a:off x="3695700" y="548680"/>
            <a:ext cx="1752600" cy="118224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Donošenje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hr-HR" dirty="0" smtClean="0">
                <a:latin typeface="Times New Roman" pitchFamily="18" charset="0"/>
                <a:cs typeface="Times New Roman" pitchFamily="18" charset="0"/>
              </a:rPr>
              <a:t>O prijedlogu budžeta koji je sačinila vlada, raspravlja se u skupštini (parlamentu) uz poštivanje propisane procedure i određene tehnike. </a:t>
            </a:r>
          </a:p>
          <a:p>
            <a:pPr algn="just"/>
            <a:r>
              <a:rPr lang="hr-HR" dirty="0" smtClean="0">
                <a:latin typeface="Times New Roman" pitchFamily="18" charset="0"/>
                <a:cs typeface="Times New Roman" pitchFamily="18" charset="0"/>
              </a:rPr>
              <a:t>Glasanju o prijedlogu budžeta se pristupa onda kada se završe sve pojedinačne i načelne rasprave.</a:t>
            </a:r>
          </a:p>
          <a:p>
            <a:pPr algn="just"/>
            <a:r>
              <a:rPr lang="hr-HR" dirty="0" smtClean="0">
                <a:latin typeface="Times New Roman" pitchFamily="18" charset="0"/>
                <a:cs typeface="Times New Roman" pitchFamily="18" charset="0"/>
              </a:rPr>
              <a:t> Prijedlog o kome se izjašnjava može biti i jeste različit od onoga koga je predložila vlada, budući da se u toku rasprava u njega mogu ugraditi izmjene i dopune (koje se daju u toku rasprava), a sa kojima se vlada može saglasiti (ali nije obavezno). </a:t>
            </a:r>
            <a:endParaRPr lang="en-US"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Rasprava o prijedlogu budžeta, odnosno njegovo usvajanje, treba da se završi prije početka godine za koju se budžet donosi. </a:t>
            </a:r>
            <a:endParaRPr lang="en-US"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Usvojeni budžet se sastoji od:</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1) opšteg i</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2) posebnog dijela.</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Privremeno finansiranje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Postupak donošenja budžeta je veoma obiman i vremenski dug, i može se dogoditi da svi poslovi neophodni za donošenje budžeta ne budu završeni do kraja godine koja prethodi godini za koju se budžet donosi.</a:t>
            </a:r>
          </a:p>
          <a:p>
            <a:pPr algn="just"/>
            <a:r>
              <a:rPr lang="hr-HR" dirty="0" smtClean="0">
                <a:latin typeface="Times New Roman" pitchFamily="18" charset="0"/>
                <a:cs typeface="Times New Roman" pitchFamily="18" charset="0"/>
              </a:rPr>
              <a:t> U tom slučaju se pristupa privremenom finansiranju da bi se obezbijedio kontinuitet u finansiranju javnih rashoda.</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Izvršenje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Bud</a:t>
            </a:r>
            <a:r>
              <a:rPr lang="hr-HR" dirty="0" smtClean="0">
                <a:latin typeface="Times New Roman" pitchFamily="18" charset="0"/>
                <a:cs typeface="Times New Roman" pitchFamily="18" charset="0"/>
              </a:rPr>
              <a:t>ž</a:t>
            </a:r>
            <a:r>
              <a:rPr lang="en-US" dirty="0" smtClean="0">
                <a:latin typeface="Times New Roman" pitchFamily="18" charset="0"/>
                <a:cs typeface="Times New Roman" pitchFamily="18" charset="0"/>
              </a:rPr>
              <a:t>et </a:t>
            </a:r>
            <a:r>
              <a:rPr lang="en-US" dirty="0" err="1" smtClean="0">
                <a:latin typeface="Times New Roman" pitchFamily="18" charset="0"/>
                <a:cs typeface="Times New Roman" pitchFamily="18" charset="0"/>
              </a:rPr>
              <a:t>predstavlja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a:t>
            </a:r>
            <a:r>
              <a:rPr lang="hr-HR" dirty="0" smtClean="0">
                <a:latin typeface="Times New Roman" pitchFamily="18" charset="0"/>
                <a:cs typeface="Times New Roman" pitchFamily="18" charset="0"/>
              </a:rPr>
              <a:t>š</a:t>
            </a:r>
            <a:r>
              <a:rPr lang="en-US" dirty="0" err="1" smtClean="0">
                <a:latin typeface="Times New Roman" pitchFamily="18" charset="0"/>
                <a:cs typeface="Times New Roman" pitchFamily="18" charset="0"/>
              </a:rPr>
              <a:t>nji</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prihoda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rashoda</a:t>
            </a:r>
            <a:r>
              <a:rPr lang="hr-HR"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Time je </a:t>
            </a:r>
            <a:r>
              <a:rPr lang="en-US" dirty="0" err="1" smtClean="0">
                <a:latin typeface="Times New Roman" pitchFamily="18" charset="0"/>
                <a:cs typeface="Times New Roman" pitchFamily="18" charset="0"/>
              </a:rPr>
              <a:t>njegovo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izvr</a:t>
            </a:r>
            <a:r>
              <a:rPr lang="hr-HR" dirty="0" smtClean="0">
                <a:latin typeface="Times New Roman" pitchFamily="18" charset="0"/>
                <a:cs typeface="Times New Roman" pitchFamily="18" charset="0"/>
              </a:rPr>
              <a:t>š</a:t>
            </a:r>
            <a:r>
              <a:rPr lang="en-US" dirty="0" err="1" smtClean="0">
                <a:latin typeface="Times New Roman" pitchFamily="18" charset="0"/>
                <a:cs typeface="Times New Roman" pitchFamily="18" charset="0"/>
              </a:rPr>
              <a:t>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vezano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r>
              <a:rPr lang="hr-HR"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jednu</a:t>
            </a:r>
            <a:r>
              <a:rPr lang="hr-HR" dirty="0" smtClean="0">
                <a:latin typeface="Times New Roman" pitchFamily="18" charset="0"/>
                <a:cs typeface="Times New Roman" pitchFamily="18" charset="0"/>
              </a:rPr>
              <a:t> ).</a:t>
            </a:r>
          </a:p>
          <a:p>
            <a:r>
              <a:rPr lang="hr-H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Ovaj</a:t>
            </a:r>
            <a:r>
              <a:rPr lang="en-US" dirty="0" smtClean="0">
                <a:latin typeface="Times New Roman" pitchFamily="18" charset="0"/>
                <a:cs typeface="Times New Roman" pitchFamily="18" charset="0"/>
              </a:rPr>
              <a:t> period se </a:t>
            </a:r>
            <a:r>
              <a:rPr lang="en-US" dirty="0" err="1" smtClean="0">
                <a:latin typeface="Times New Roman" pitchFamily="18" charset="0"/>
                <a:cs typeface="Times New Roman" pitchFamily="18" charset="0"/>
              </a:rPr>
              <a:t>može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podijeliti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Fiskalnu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Fisklana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obično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počinje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1.4. (</a:t>
            </a:r>
            <a:r>
              <a:rPr lang="en-US" dirty="0" err="1" smtClean="0">
                <a:latin typeface="Times New Roman" pitchFamily="18" charset="0"/>
                <a:cs typeface="Times New Roman" pitchFamily="18" charset="0"/>
              </a:rPr>
              <a:t>april</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završava</a:t>
            </a:r>
            <a:r>
              <a:rPr lang="en-US" dirty="0" smtClean="0">
                <a:latin typeface="Times New Roman" pitchFamily="18" charset="0"/>
                <a:cs typeface="Times New Roman" pitchFamily="18" charset="0"/>
              </a:rPr>
              <a:t> se 31.3. (mart) </a:t>
            </a:r>
            <a:r>
              <a:rPr lang="en-US" dirty="0" err="1" smtClean="0">
                <a:latin typeface="Times New Roman" pitchFamily="18" charset="0"/>
                <a:cs typeface="Times New Roman" pitchFamily="18" charset="0"/>
              </a:rPr>
              <a:t>slijedeće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endParaRPr lang="sr-Latn-ME"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Isto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tako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budžetska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može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početi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1.1.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završiti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31.12. </a:t>
            </a:r>
            <a:r>
              <a:rPr lang="en-US" dirty="0" err="1" smtClean="0">
                <a:latin typeface="Times New Roman" pitchFamily="18" charset="0"/>
                <a:cs typeface="Times New Roman" pitchFamily="18" charset="0"/>
              </a:rPr>
              <a:t>tekuće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što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odgovara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kalendarskoj</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godini</a:t>
            </a:r>
            <a:r>
              <a:rPr lang="en-US" dirty="0" smtClean="0">
                <a:latin typeface="Times New Roman" pitchFamily="18" charset="0"/>
                <a:cs typeface="Times New Roman" pitchFamily="18" charset="0"/>
              </a:rPr>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Izvršioci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t>Naredbodavci su, u principu organi uprave, odnosno odgovorna lica u njima koja imaju pravo i ovlaštenje da upravljaju državnom imovinom, da se staraju o prikupljanju prihoda i da donose odluke o raspodijeli prihoda koji su u budžetu predviđeni za odnosnu godinu. </a:t>
            </a:r>
          </a:p>
          <a:p>
            <a:pPr algn="just"/>
            <a:r>
              <a:rPr lang="hr-HR" dirty="0" smtClean="0"/>
              <a:t>Takođe, imaju pravo da angažuju sredstva radi pokrića rashoda.</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Kontrola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hr-HR" b="1" dirty="0" smtClean="0">
                <a:latin typeface="Times New Roman" pitchFamily="18" charset="0"/>
                <a:cs typeface="Times New Roman" pitchFamily="18" charset="0"/>
              </a:rPr>
              <a:t>Kontrola izvršenja budžeta</a:t>
            </a:r>
            <a:endParaRPr lang="en-US" b="1"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Poseban i veoma značajan dio budžetske procedure je budžetska kontrola, koja se posebno odnosi na fazu izvršenja budžeta. </a:t>
            </a:r>
          </a:p>
          <a:p>
            <a:pPr algn="just"/>
            <a:r>
              <a:rPr lang="hr-HR" dirty="0" smtClean="0">
                <a:latin typeface="Times New Roman" pitchFamily="18" charset="0"/>
                <a:cs typeface="Times New Roman" pitchFamily="18" charset="0"/>
              </a:rPr>
              <a:t>Kontrola treba da se vrši u svim periodima budžetskog postupka i da obuhvati sva lica koja manipulišu sa sredstvima pri izvršenju budžeta.</a:t>
            </a:r>
          </a:p>
          <a:p>
            <a:pPr algn="just"/>
            <a:r>
              <a:rPr lang="hr-HR" dirty="0" smtClean="0">
                <a:latin typeface="Times New Roman" pitchFamily="18" charset="0"/>
                <a:cs typeface="Times New Roman" pitchFamily="18" charset="0"/>
              </a:rPr>
              <a:t>Kontrole se mogu grupisati po različitim kriterijumima, a najčešće se spominju slijedeće:</a:t>
            </a:r>
          </a:p>
          <a:p>
            <a:pPr algn="just"/>
            <a:r>
              <a:rPr lang="hr-HR" dirty="0" smtClean="0">
                <a:latin typeface="Times New Roman" pitchFamily="18" charset="0"/>
                <a:cs typeface="Times New Roman" pitchFamily="18" charset="0"/>
              </a:rPr>
              <a:t> kontrola prema vremenu (prethodna i naknadna),</a:t>
            </a:r>
          </a:p>
          <a:p>
            <a:pPr algn="just"/>
            <a:r>
              <a:rPr lang="hr-HR" dirty="0" smtClean="0">
                <a:latin typeface="Times New Roman" pitchFamily="18" charset="0"/>
                <a:cs typeface="Times New Roman" pitchFamily="18" charset="0"/>
              </a:rPr>
              <a:t> kontrola prema metodu (dokumentarna i terenska),</a:t>
            </a:r>
          </a:p>
          <a:p>
            <a:pPr algn="just"/>
            <a:r>
              <a:rPr lang="hr-HR" dirty="0" smtClean="0">
                <a:latin typeface="Times New Roman" pitchFamily="18" charset="0"/>
                <a:cs typeface="Times New Roman" pitchFamily="18" charset="0"/>
              </a:rPr>
              <a:t> kontrola prema subjektima (kontrola naredbodavca i</a:t>
            </a:r>
          </a:p>
          <a:p>
            <a:pPr marL="0" indent="0" algn="just">
              <a:buNone/>
            </a:pPr>
            <a:r>
              <a:rPr lang="hr-HR" dirty="0" smtClean="0">
                <a:latin typeface="Times New Roman" pitchFamily="18" charset="0"/>
                <a:cs typeface="Times New Roman" pitchFamily="18" charset="0"/>
              </a:rPr>
              <a:t> kontrola računopolagača) i  </a:t>
            </a:r>
          </a:p>
          <a:p>
            <a:pPr algn="just"/>
            <a:r>
              <a:rPr lang="hr-HR" dirty="0" smtClean="0">
                <a:latin typeface="Times New Roman" pitchFamily="18" charset="0"/>
                <a:cs typeface="Times New Roman" pitchFamily="18" charset="0"/>
              </a:rPr>
              <a:t>kontrola prema organima koji je vrše (upravna, računsko-sudska i politička)</a:t>
            </a:r>
            <a:r>
              <a:rPr lang="hr-HR" baseline="30000"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Završni račun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dirty="0" smtClean="0">
                <a:latin typeface="Times New Roman" pitchFamily="18" charset="0"/>
                <a:cs typeface="Times New Roman" pitchFamily="18" charset="0"/>
              </a:rPr>
              <a:t>Završni račun budžeta se donosi po proceduri koja je veoma slična onoj koja važi za donošenje budžeta, i predstavlja instrument kojim se na kraju godine iskazuju ostvareni prihodi i raspored sredstava u budžetskoj godini na koju se odonosi završni račun.</a:t>
            </a:r>
          </a:p>
          <a:p>
            <a:pPr algn="just"/>
            <a:r>
              <a:rPr lang="hr-HR" dirty="0" smtClean="0">
                <a:latin typeface="Times New Roman" pitchFamily="18" charset="0"/>
                <a:cs typeface="Times New Roman" pitchFamily="18" charset="0"/>
              </a:rPr>
              <a:t> Značaj završnog računa se sastoji u tome što se predstavničkom tijelu daje mogućnost da razmotri kako je izvršna vlast u praksi realizovala principe koje je ustanovila na početku budžetske godine.</a:t>
            </a:r>
            <a:r>
              <a:rPr lang="en-US" dirty="0" smtClean="0">
                <a:latin typeface="Times New Roman" pitchFamily="18" charset="0"/>
                <a:cs typeface="Times New Roman" pitchFamily="18" charset="0"/>
              </a:rPr>
              <a:t> </a:t>
            </a: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                          </a:t>
            </a:r>
            <a:r>
              <a:rPr lang="hr-HR" b="1" dirty="0" smtClean="0">
                <a:latin typeface="Times New Roman" panose="02020603050405020304" pitchFamily="18" charset="0"/>
                <a:cs typeface="Times New Roman" panose="02020603050405020304" pitchFamily="18" charset="0"/>
              </a:rPr>
              <a:t>VJEŽBE</a:t>
            </a:r>
            <a:r>
              <a:rPr lang="en-US" b="1" smtClean="0">
                <a:latin typeface="Times New Roman" panose="02020603050405020304" pitchFamily="18" charset="0"/>
                <a:cs typeface="Times New Roman" panose="02020603050405020304" pitchFamily="18" charset="0"/>
              </a:rPr>
              <a:t> 13</a:t>
            </a:r>
            <a:r>
              <a:rPr lang="hr-HR" sz="3200" dirty="0" smtClean="0">
                <a:latin typeface="Times New Roman" panose="02020603050405020304" pitchFamily="18" charset="0"/>
                <a:cs typeface="Times New Roman" panose="02020603050405020304" pitchFamily="18" charset="0"/>
              </a:rPr>
              <a:t/>
            </a:r>
            <a:br>
              <a:rPr lang="hr-HR"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UVOD</a:t>
            </a:r>
            <a:endParaRPr lang="en-US" dirty="0"/>
          </a:p>
        </p:txBody>
      </p:sp>
      <p:sp>
        <p:nvSpPr>
          <p:cNvPr id="3" name="Content Placeholder 2"/>
          <p:cNvSpPr>
            <a:spLocks noGrp="1"/>
          </p:cNvSpPr>
          <p:nvPr>
            <p:ph idx="1"/>
          </p:nvPr>
        </p:nvSpPr>
        <p:spPr/>
        <p:txBody>
          <a:bodyPr/>
          <a:lstStyle/>
          <a:p>
            <a:pPr marL="109728" indent="0">
              <a:buNone/>
            </a:pPr>
            <a:r>
              <a:rPr lang="bs-Latn-BA" u="sng" dirty="0" smtClean="0">
                <a:latin typeface="Times New Roman" panose="02020603050405020304" pitchFamily="18" charset="0"/>
                <a:cs typeface="Times New Roman" panose="02020603050405020304" pitchFamily="18" charset="0"/>
              </a:rPr>
              <a:t>Predmet Finansije i finansijsko pravo ima za cilj:</a:t>
            </a:r>
          </a:p>
          <a:p>
            <a:pPr marL="109728" indent="0">
              <a:buNone/>
            </a:pPr>
            <a:endParaRPr lang="bs-Latn-BA"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osnovnim finansijsko-pravnim kategorijama i finansijskim pravom s osvrtom na finansijski sistem BiH,</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Sticanje znanja za praktičan rad u finansijskim institucijama, organima javne uprave i pravosuđa,</a:t>
            </a:r>
          </a:p>
          <a:p>
            <a:pPr marL="109728" indent="0">
              <a:buNone/>
            </a:pPr>
            <a:endParaRPr lang="bs-Latn-BA" b="1" dirty="0" smtClean="0">
              <a:latin typeface="Times New Roman" panose="02020603050405020304" pitchFamily="18" charset="0"/>
              <a:cs typeface="Times New Roman" panose="02020603050405020304" pitchFamily="18" charset="0"/>
            </a:endParaRPr>
          </a:p>
          <a:p>
            <a:pPr marL="109728" indent="0" algn="ctr">
              <a:buNone/>
            </a:pPr>
            <a:r>
              <a:rPr lang="bs-Latn-BA" sz="2000" b="1" dirty="0" smtClean="0">
                <a:latin typeface="Times New Roman" panose="02020603050405020304" pitchFamily="18" charset="0"/>
                <a:cs typeface="Times New Roman" panose="02020603050405020304" pitchFamily="18" charset="0"/>
              </a:rPr>
              <a:t>,,studenti stiču znanja o novčanim tokovima, budžetu, raspodjeli 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smtClean="0">
                <a:latin typeface="Times New Roman" pitchFamily="18" charset="0"/>
                <a:cs typeface="Times New Roman" pitchFamily="18" charset="0"/>
              </a:rPr>
              <a:t>BUDžET</a:t>
            </a:r>
            <a:r>
              <a:rPr lang="sr-Latn-ME" dirty="0" smtClean="0"/>
              <a:t/>
            </a:r>
            <a:br>
              <a:rPr lang="sr-Latn-ME"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latin typeface="Times New Roman" pitchFamily="18" charset="0"/>
                <a:cs typeface="Times New Roman" pitchFamily="18" charset="0"/>
              </a:rPr>
              <a:t>Uz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riječ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upotrebljava</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riječ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proračun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što</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suštini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odražava</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prihoda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rashoda</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vremenskom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periodu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najčešće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sr-Latn-ME" dirty="0" smtClean="0">
                <a:latin typeface="Times New Roman" pitchFamily="18" charset="0"/>
                <a:cs typeface="Times New Roman" pitchFamily="18" charset="0"/>
              </a:rPr>
              <a:t>budžetsku </a:t>
            </a:r>
            <a:r>
              <a:rPr lang="en-US" dirty="0" err="1" smtClean="0">
                <a:latin typeface="Times New Roman" pitchFamily="18" charset="0"/>
                <a:cs typeface="Times New Roman" pitchFamily="18" charset="0"/>
              </a:rPr>
              <a:t>godinu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koja</a:t>
            </a:r>
            <a:r>
              <a:rPr lang="en-US" dirty="0" smtClean="0">
                <a:latin typeface="Times New Roman" pitchFamily="18" charset="0"/>
                <a:cs typeface="Times New Roman" pitchFamily="18" charset="0"/>
              </a:rPr>
              <a:t> se ne </a:t>
            </a:r>
            <a:r>
              <a:rPr lang="en-US" dirty="0" err="1" smtClean="0">
                <a:latin typeface="Times New Roman" pitchFamily="18" charset="0"/>
                <a:cs typeface="Times New Roman" pitchFamily="18" charset="0"/>
              </a:rPr>
              <a:t>mora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poklapati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godinom</a:t>
            </a:r>
            <a:r>
              <a:rPr lang="en-US" dirty="0" smtClean="0">
                <a:latin typeface="Times New Roman" pitchFamily="18" charset="0"/>
                <a:cs typeface="Times New Roman" pitchFamily="18" charset="0"/>
              </a:rPr>
              <a:t>.</a:t>
            </a:r>
          </a:p>
          <a:p>
            <a:r>
              <a:rPr lang="pl-PL" dirty="0" smtClean="0">
                <a:latin typeface="Times New Roman" pitchFamily="18" charset="0"/>
                <a:cs typeface="Times New Roman" pitchFamily="18" charset="0"/>
              </a:rPr>
              <a:t>Budžet se sastoji od opšteg i posebnog dijela, te plana razvojnih programa.</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Osnovne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karkteristike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izdvajaju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sličnih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finanasijskih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instrumenata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Budžet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donosi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najviše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predstavničko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tijelo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društveno</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političke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zajednice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to </a:t>
            </a:r>
            <a:r>
              <a:rPr lang="en-US" dirty="0" err="1" smtClean="0">
                <a:latin typeface="Times New Roman" pitchFamily="18" charset="0"/>
                <a:cs typeface="Times New Roman" pitchFamily="18" charset="0"/>
              </a:rPr>
              <a:t>po</a:t>
            </a:r>
            <a:r>
              <a:rPr lang="sr-Latn-ME" dirty="0" smtClean="0">
                <a:latin typeface="Times New Roman" pitchFamily="18" charset="0"/>
                <a:cs typeface="Times New Roman" pitchFamily="18" charset="0"/>
              </a:rPr>
              <a:t> zakonskoj</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proceduri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donošenje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zakona</a:t>
            </a:r>
            <a:r>
              <a:rPr lang="en-US" dirty="0" smtClean="0">
                <a:latin typeface="Times New Roman" pitchFamily="18" charset="0"/>
                <a:cs typeface="Times New Roman" pitchFamily="18" charset="0"/>
              </a:rPr>
              <a:t>.</a:t>
            </a:r>
          </a:p>
          <a:p>
            <a:pPr lvl="0" algn="just"/>
            <a:r>
              <a:rPr lang="pl-PL" dirty="0" smtClean="0">
                <a:latin typeface="Times New Roman" pitchFamily="18" charset="0"/>
                <a:cs typeface="Times New Roman" pitchFamily="18" charset="0"/>
              </a:rPr>
              <a:t>Budžet je finansijski instrument i donosi se za jednu godinu.</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BUDžET</a:t>
            </a:r>
            <a:endParaRPr lang="en-US" dirty="0"/>
          </a:p>
        </p:txBody>
      </p:sp>
      <p:sp>
        <p:nvSpPr>
          <p:cNvPr id="3" name="Content Placeholder 2"/>
          <p:cNvSpPr>
            <a:spLocks noGrp="1"/>
          </p:cNvSpPr>
          <p:nvPr>
            <p:ph idx="1"/>
          </p:nvPr>
        </p:nvSpPr>
        <p:spPr/>
        <p:txBody>
          <a:bodyPr>
            <a:normAutofit fontScale="77500" lnSpcReduction="20000"/>
          </a:bodyPr>
          <a:lstStyle/>
          <a:p>
            <a:pPr lvl="0" algn="just"/>
            <a:r>
              <a:rPr lang="pl-PL" dirty="0" smtClean="0">
                <a:latin typeface="Times New Roman" pitchFamily="18" charset="0"/>
                <a:cs typeface="Times New Roman" pitchFamily="18" charset="0"/>
              </a:rPr>
              <a:t>Budžet je zakon po obliku, a ne po sadržaju, jer je po svojoj sadržini adminstrativni akt sui generis, koji donosi zakonodavni organ (skupština, parlament).</a:t>
            </a:r>
            <a:endParaRPr lang="en-US"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Budžetom</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predviđaju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javni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jednu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odnosno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njime</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preciziraju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javne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država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preuzeti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kolike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kakve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obezbjediti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njhovo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pokriće</a:t>
            </a:r>
            <a:r>
              <a:rPr lang="en-US" dirty="0" smtClean="0">
                <a:latin typeface="Times New Roman" pitchFamily="18" charset="0"/>
                <a:cs typeface="Times New Roman" pitchFamily="18" charset="0"/>
              </a:rPr>
              <a:t>.</a:t>
            </a:r>
          </a:p>
          <a:p>
            <a:pPr lvl="0" algn="just"/>
            <a:r>
              <a:rPr lang="en-US" dirty="0" err="1" smtClean="0">
                <a:latin typeface="Times New Roman" pitchFamily="18" charset="0"/>
                <a:cs typeface="Times New Roman" pitchFamily="18" charset="0"/>
              </a:rPr>
              <a:t>Planirani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rashodi</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budžetu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izražavaju</a:t>
            </a:r>
            <a:r>
              <a:rPr lang="en-US" dirty="0" smtClean="0">
                <a:latin typeface="Times New Roman" pitchFamily="18" charset="0"/>
                <a:cs typeface="Times New Roman" pitchFamily="18" charset="0"/>
              </a:rPr>
              <a:t> se u </a:t>
            </a:r>
            <a:r>
              <a:rPr lang="en-US" dirty="0" err="1" smtClean="0">
                <a:latin typeface="Times New Roman" pitchFamily="18" charset="0"/>
                <a:cs typeface="Times New Roman" pitchFamily="18" charset="0"/>
              </a:rPr>
              <a:t>novčanom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nominalnom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iznosu</a:t>
            </a:r>
            <a:r>
              <a:rPr lang="en-US" dirty="0" smtClean="0">
                <a:latin typeface="Times New Roman" pitchFamily="18" charset="0"/>
                <a:cs typeface="Times New Roman" pitchFamily="18" charset="0"/>
              </a:rPr>
              <a:t>.</a:t>
            </a:r>
          </a:p>
          <a:p>
            <a:pPr lvl="0" algn="just"/>
            <a:r>
              <a:rPr lang="en-US" dirty="0" err="1" smtClean="0">
                <a:latin typeface="Times New Roman" pitchFamily="18" charset="0"/>
                <a:cs typeface="Times New Roman" pitchFamily="18" charset="0"/>
              </a:rPr>
              <a:t>Obavezno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prethodno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usvajanje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vrši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prije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početka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budžetske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usvaja</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privremenog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finansiranja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odobravanje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prestavničkog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tijela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organa</a:t>
            </a:r>
            <a:r>
              <a:rPr lang="en-US" dirty="0" smtClean="0">
                <a:latin typeface="Times New Roman" pitchFamily="18" charset="0"/>
                <a:cs typeface="Times New Roman" pitchFamily="18" charset="0"/>
              </a:rPr>
              <a:t>).</a:t>
            </a:r>
          </a:p>
          <a:p>
            <a:pPr lvl="0" algn="just"/>
            <a:r>
              <a:rPr lang="it-IT" dirty="0" smtClean="0">
                <a:latin typeface="Times New Roman" pitchFamily="18" charset="0"/>
                <a:cs typeface="Times New Roman" pitchFamily="18" charset="0"/>
              </a:rPr>
              <a:t>U budžetu su specificirani prihodi i rashodi, grupisani po vrsti i svrsi korištenja.</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Sasatvani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odredbe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odnose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izvršenje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sr-Latn-ME"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imaju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zakonsku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formu</a:t>
            </a:r>
            <a:r>
              <a:rPr lang="sr-Latn-ME"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Funkcije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hr-HR" dirty="0" smtClean="0">
                <a:latin typeface="Times New Roman" pitchFamily="18" charset="0"/>
                <a:cs typeface="Times New Roman" pitchFamily="18" charset="0"/>
              </a:rPr>
              <a:t>Budžet je kompleksan dokument (zakon) koji na specifičan i veoma odredjen način koristi elemente mnogobrojnih drugih zakona, bilo da se radi o javnim prihodima ili o javnim rashodima, te iz toga proistiću njegove brojne funkcije. </a:t>
            </a:r>
          </a:p>
          <a:p>
            <a:pPr algn="just"/>
            <a:r>
              <a:rPr lang="hr-HR" dirty="0" smtClean="0">
                <a:latin typeface="Times New Roman" pitchFamily="18" charset="0"/>
                <a:cs typeface="Times New Roman" pitchFamily="18" charset="0"/>
              </a:rPr>
              <a:t>Funkcije budžeta su vezane za ciljeve koje država želi i planira da ostvari kroz jednogodišnje djelovanje budžeta.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Osnovne funkcije budžeta sledeće: </a:t>
            </a:r>
          </a:p>
          <a:p>
            <a:r>
              <a:rPr lang="hr-HR" dirty="0" smtClean="0">
                <a:latin typeface="Times New Roman" pitchFamily="18" charset="0"/>
                <a:cs typeface="Times New Roman" pitchFamily="18" charset="0"/>
              </a:rPr>
              <a:t>ekonomska, </a:t>
            </a:r>
          </a:p>
          <a:p>
            <a:r>
              <a:rPr lang="hr-HR" dirty="0" smtClean="0">
                <a:latin typeface="Times New Roman" pitchFamily="18" charset="0"/>
                <a:cs typeface="Times New Roman" pitchFamily="18" charset="0"/>
              </a:rPr>
              <a:t>politička,</a:t>
            </a:r>
          </a:p>
          <a:p>
            <a:r>
              <a:rPr lang="hr-HR" dirty="0" smtClean="0">
                <a:latin typeface="Times New Roman" pitchFamily="18" charset="0"/>
                <a:cs typeface="Times New Roman" pitchFamily="18" charset="0"/>
              </a:rPr>
              <a:t>pravna,</a:t>
            </a:r>
          </a:p>
          <a:p>
            <a:r>
              <a:rPr lang="hr-HR" dirty="0" smtClean="0">
                <a:latin typeface="Times New Roman" pitchFamily="18" charset="0"/>
                <a:cs typeface="Times New Roman" pitchFamily="18" charset="0"/>
              </a:rPr>
              <a:t>planska, </a:t>
            </a:r>
          </a:p>
          <a:p>
            <a:r>
              <a:rPr lang="hr-HR" dirty="0" smtClean="0">
                <a:latin typeface="Times New Roman" pitchFamily="18" charset="0"/>
                <a:cs typeface="Times New Roman" pitchFamily="18" charset="0"/>
              </a:rPr>
              <a:t>finansijska i </a:t>
            </a:r>
          </a:p>
          <a:p>
            <a:r>
              <a:rPr lang="hr-HR" dirty="0" smtClean="0">
                <a:latin typeface="Times New Roman" pitchFamily="18" charset="0"/>
                <a:cs typeface="Times New Roman" pitchFamily="18" charset="0"/>
              </a:rPr>
              <a:t>kontrolna.</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Budžet predstavlja finansijski akt, predračun prihoda i rashoda, međutim sve je veći značaj budžeta kao instrumenta ekonomske politike.</a:t>
            </a:r>
            <a:r>
              <a:rPr lang="hr-HR" baseline="30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hr-HR" dirty="0" smtClean="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Vrste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HR" dirty="0" smtClean="0">
                <a:latin typeface="Times New Roman" pitchFamily="18" charset="0"/>
                <a:cs typeface="Times New Roman" pitchFamily="18" charset="0"/>
              </a:rPr>
              <a:t>Prema klasičnoj finansijskoj teoriji razlikuju se redovni budžeti od neredovnih, odnosno osnovni kriterij podjele je kredit.</a:t>
            </a:r>
          </a:p>
          <a:p>
            <a:pPr algn="just"/>
            <a:r>
              <a:rPr lang="hr-HR" dirty="0" smtClean="0">
                <a:latin typeface="Times New Roman" pitchFamily="18" charset="0"/>
                <a:cs typeface="Times New Roman" pitchFamily="18" charset="0"/>
              </a:rPr>
              <a:t> Dok redovni budžeti obuhvataju samo one rasahode koji se mogu pokriti redovnim prihodima, neredovni budžeti obuhvataju rashode koji se ne mogu pokriti iz redovnih prihoda  već iz kredita ili gotovog novca. </a:t>
            </a:r>
            <a:endParaRPr lang="en-US" dirty="0" smtClean="0">
              <a:latin typeface="Times New Roman" pitchFamily="18" charset="0"/>
              <a:cs typeface="Times New Roman" pitchFamily="18" charset="0"/>
            </a:endParaRPr>
          </a:p>
          <a:p>
            <a:r>
              <a:rPr lang="hr-HR" dirty="0" smtClean="0">
                <a:latin typeface="Times New Roman" pitchFamily="18" charset="0"/>
                <a:cs typeface="Times New Roman" pitchFamily="18" charset="0"/>
              </a:rPr>
              <a:t>Prema savremenoj finansijskoj teoriji, treba razlikovati dva budžeta, i to redovni (eksploatacioni) budžet  i kapitalni budžet.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Budžetska načela (principi)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HR" dirty="0" smtClean="0">
                <a:latin typeface="Times New Roman" pitchFamily="18" charset="0"/>
                <a:cs typeface="Times New Roman" pitchFamily="18" charset="0"/>
              </a:rPr>
              <a:t>U procesu sastavljanja budžeta kao i u procesu njegovog izvršenja, primenjuju se odredjena načela, koja mogu biti statička i dinamička. </a:t>
            </a:r>
          </a:p>
          <a:p>
            <a:pPr algn="just"/>
            <a:r>
              <a:rPr lang="hr-HR" dirty="0" smtClean="0">
                <a:latin typeface="Times New Roman" pitchFamily="18" charset="0"/>
                <a:cs typeface="Times New Roman" pitchFamily="18" charset="0"/>
              </a:rPr>
              <a:t>Budžetska načela su brojna ali su sljedeća opšteprihvaćena: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1) načelo budžetskog jedinstva,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2) načelo potpunosti ili univerzalnosti,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3) načelo tačnosti i realnosti,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4) načelo budžetske ravnoteže,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5) načelo specijalizacije,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6) načelo trajanja,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7) načelo jasnoće 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8) načelo javnosti.</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Budžetska procedura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hr-HR" dirty="0" smtClean="0">
                <a:latin typeface="Times New Roman" pitchFamily="18" charset="0"/>
                <a:cs typeface="Times New Roman" pitchFamily="18" charset="0"/>
              </a:rPr>
              <a:t>Budžet je akt predstavničkog tijela, parlamenta ili skupštine, kojim se predviđaju ili odobravaju prihodi i rashodi države, društveno-političke zajednice za određeni budući period, po pravilu za jednu godinu. Sastavljanje, izvršenje i kontrola izvršenja budžeta predstavlja tehniku budžeta. </a:t>
            </a:r>
          </a:p>
          <a:p>
            <a:r>
              <a:rPr lang="hr-HR" dirty="0" smtClean="0">
                <a:latin typeface="Times New Roman" pitchFamily="18" charset="0"/>
                <a:cs typeface="Times New Roman" pitchFamily="18" charset="0"/>
              </a:rPr>
              <a:t>Razmatranje navedenih faza - tehnika, kroz koje budžet prolazi, ima za cilj prikazivanje cjelokupne budžetske procedure.</a:t>
            </a:r>
          </a:p>
          <a:p>
            <a:pPr marL="0" indent="0">
              <a:buNone/>
            </a:pPr>
            <a:r>
              <a:rPr lang="hr-HR" dirty="0" smtClean="0">
                <a:latin typeface="Times New Roman" pitchFamily="18" charset="0"/>
                <a:cs typeface="Times New Roman" pitchFamily="18" charset="0"/>
              </a:rPr>
              <a:t>Budžet prolazi kroz definisane procedure, i to:</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Faza pripreme,</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Faza donošenja,</a:t>
            </a:r>
            <a:endParaRPr lang="en-US" dirty="0" smtClean="0">
              <a:latin typeface="Times New Roman" pitchFamily="18" charset="0"/>
              <a:cs typeface="Times New Roman" pitchFamily="18" charset="0"/>
            </a:endParaRPr>
          </a:p>
          <a:p>
            <a:pPr>
              <a:buFontTx/>
              <a:buChar char="-"/>
            </a:pPr>
            <a:r>
              <a:rPr lang="hr-HR" dirty="0" smtClean="0">
                <a:latin typeface="Times New Roman" pitchFamily="18" charset="0"/>
                <a:cs typeface="Times New Roman" pitchFamily="18" charset="0"/>
              </a:rPr>
              <a:t>Faza izvršenja koja u sebi sadrži i </a:t>
            </a:r>
          </a:p>
          <a:p>
            <a:pPr>
              <a:buFontTx/>
              <a:buChar char="-"/>
            </a:pPr>
            <a:r>
              <a:rPr lang="hr-HR" dirty="0" smtClean="0">
                <a:latin typeface="Times New Roman" pitchFamily="18" charset="0"/>
                <a:cs typeface="Times New Roman" pitchFamily="18" charset="0"/>
              </a:rPr>
              <a:t>Kontrola naplate i</a:t>
            </a:r>
          </a:p>
          <a:p>
            <a:pPr>
              <a:buFontTx/>
              <a:buChar char="-"/>
            </a:pPr>
            <a:r>
              <a:rPr lang="hr-HR" dirty="0" smtClean="0">
                <a:latin typeface="Times New Roman" pitchFamily="18" charset="0"/>
                <a:cs typeface="Times New Roman" pitchFamily="18" charset="0"/>
              </a:rPr>
              <a:t>Korištenje sredstava.</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Izrada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hr-HR" b="1" dirty="0" smtClean="0"/>
              <a:t>Budžetska incijativa</a:t>
            </a:r>
            <a:endParaRPr lang="en-US" b="1" dirty="0" smtClean="0"/>
          </a:p>
          <a:p>
            <a:pPr algn="just"/>
            <a:r>
              <a:rPr lang="hr-HR" dirty="0" smtClean="0">
                <a:latin typeface="Times New Roman" pitchFamily="18" charset="0"/>
                <a:cs typeface="Times New Roman" pitchFamily="18" charset="0"/>
              </a:rPr>
              <a:t>Inicijativa za sastavljanje budžeta je u najvećem broju savremenih država povjerena najvišem državnom predstavničkom ili izvršnom organu za obavljanje poslova iz oblasti javnih finansija tj. Ministarstvu finansija. </a:t>
            </a:r>
          </a:p>
          <a:p>
            <a:r>
              <a:rPr lang="hr-HR" dirty="0" smtClean="0">
                <a:latin typeface="Times New Roman" pitchFamily="18" charset="0"/>
                <a:cs typeface="Times New Roman" pitchFamily="18" charset="0"/>
              </a:rPr>
              <a:t>U sastavljanju prijedloga budžeta koriste se slijedeći metodi: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metoda automatskog planiranja,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metoda direktnog procjenjivnja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indirektni metod</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2065</TotalTime>
  <Words>1216</Words>
  <Application>Microsoft Office PowerPoint</Application>
  <PresentationFormat>On-screen Show (4:3)</PresentationFormat>
  <Paragraphs>106</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PRAVNI FAKULTET FINANSIJE I FINANSIJSKO PRAVO autor-prof.dr. Jahić Mehmed, izdanje Sarajevo 2004 g.</vt:lpstr>
      <vt:lpstr>                          VJEŽBE 13 UVOD</vt:lpstr>
      <vt:lpstr>BUDžET </vt:lpstr>
      <vt:lpstr>BUDžET</vt:lpstr>
      <vt:lpstr>Funkcije budžeta</vt:lpstr>
      <vt:lpstr>Vrste budžeta</vt:lpstr>
      <vt:lpstr>Budžetska načela (principi)</vt:lpstr>
      <vt:lpstr>Budžetska procedura</vt:lpstr>
      <vt:lpstr>Izrada budžeta</vt:lpstr>
      <vt:lpstr>Donošenje budžeta</vt:lpstr>
      <vt:lpstr>Privremeno finansiranje</vt:lpstr>
      <vt:lpstr>Izvršenje budžeta</vt:lpstr>
      <vt:lpstr>Izvršioci budžeta</vt:lpstr>
      <vt:lpstr>Kontrola  budžeta</vt:lpstr>
      <vt:lpstr>Završni račun budžeta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228</cp:revision>
  <dcterms:created xsi:type="dcterms:W3CDTF">2018-10-10T21:30:36Z</dcterms:created>
  <dcterms:modified xsi:type="dcterms:W3CDTF">2019-12-20T09:09:56Z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eccaca9-c565-4687-ab89-670d7189269d_Enabled">
    <vt:lpwstr>True</vt:lpwstr>
  </property>
  <property fmtid="{D5CDD505-2E9C-101B-9397-08002B2CF9AE}" pid="3" name="MSIP_Label_aeccaca9-c565-4687-ab89-670d7189269d_SiteId">
    <vt:lpwstr>2e1b18c0-6ae4-42f1-8d17-123e592a2480</vt:lpwstr>
  </property>
  <property fmtid="{D5CDD505-2E9C-101B-9397-08002B2CF9AE}" pid="4" name="MSIP_Label_aeccaca9-c565-4687-ab89-670d7189269d_Ref">
    <vt:lpwstr>https://api.informationprotection.azure.com/api/2e1b18c0-6ae4-42f1-8d17-123e592a2480</vt:lpwstr>
  </property>
  <property fmtid="{D5CDD505-2E9C-101B-9397-08002B2CF9AE}" pid="5" name="MSIP_Label_aeccaca9-c565-4687-ab89-670d7189269d_Owner">
    <vt:lpwstr>harisko@vbba.volksbank.ba</vt:lpwstr>
  </property>
  <property fmtid="{D5CDD505-2E9C-101B-9397-08002B2CF9AE}" pid="6" name="MSIP_Label_aeccaca9-c565-4687-ab89-670d7189269d_SetDate">
    <vt:lpwstr>2018-10-11T14:50:51.5040851+02:00</vt:lpwstr>
  </property>
  <property fmtid="{D5CDD505-2E9C-101B-9397-08002B2CF9AE}" pid="7" name="MSIP_Label_aeccaca9-c565-4687-ab89-670d7189269d_Name">
    <vt:lpwstr>Povjerljivost C1</vt:lpwstr>
  </property>
  <property fmtid="{D5CDD505-2E9C-101B-9397-08002B2CF9AE}" pid="8" name="MSIP_Label_aeccaca9-c565-4687-ab89-670d7189269d_Application">
    <vt:lpwstr>Microsoft Azure Information Protection</vt:lpwstr>
  </property>
  <property fmtid="{D5CDD505-2E9C-101B-9397-08002B2CF9AE}" pid="9" name="MSIP_Label_aeccaca9-c565-4687-ab89-670d7189269d_Extended_MSFT_Method">
    <vt:lpwstr>Automatic</vt:lpwstr>
  </property>
  <property fmtid="{D5CDD505-2E9C-101B-9397-08002B2CF9AE}" pid="10" name="Sensitivity">
    <vt:lpwstr>Povjerljivost C1</vt:lpwstr>
  </property>
</Properties>
</file>